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8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28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3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0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1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8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3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624E-6E11-4551-9075-01998369944B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F9AC-74A4-40E3-96F1-800F08568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5746"/>
            <a:ext cx="12192000" cy="3020291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Формирование эффективной системы сбыта на примере пивоваренной компании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ОАО </a:t>
            </a:r>
            <a:r>
              <a:rPr lang="ru-RU" sz="4800" dirty="0"/>
              <a:t>«</a:t>
            </a:r>
            <a:r>
              <a:rPr lang="ru-RU" sz="4800" dirty="0" err="1" smtClean="0"/>
              <a:t>СанИнБев</a:t>
            </a:r>
            <a:r>
              <a:rPr lang="ru-RU" sz="48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1564" y="4200237"/>
            <a:ext cx="4530436" cy="1064490"/>
          </a:xfrm>
        </p:spPr>
        <p:txBody>
          <a:bodyPr>
            <a:noAutofit/>
          </a:bodyPr>
          <a:lstStyle/>
          <a:p>
            <a:r>
              <a:rPr lang="uk-UA" sz="1600" dirty="0" err="1"/>
              <a:t>Пянтакова</a:t>
            </a:r>
            <a:r>
              <a:rPr lang="uk-UA" sz="1600" dirty="0"/>
              <a:t> В. А., студентка 3 </a:t>
            </a:r>
            <a:r>
              <a:rPr lang="uk-UA" sz="1600" dirty="0" err="1"/>
              <a:t>курса</a:t>
            </a:r>
            <a:endParaRPr lang="ru-RU" sz="1600" dirty="0"/>
          </a:p>
          <a:p>
            <a:r>
              <a:rPr lang="uk-UA" sz="1600" dirty="0"/>
              <a:t>Факультет</a:t>
            </a:r>
            <a:r>
              <a:rPr lang="ru-RU" sz="1600" dirty="0"/>
              <a:t> экономической информатики </a:t>
            </a:r>
          </a:p>
          <a:p>
            <a:r>
              <a:rPr lang="uk-UA" sz="1600" dirty="0"/>
              <a:t>ХНЕУ</a:t>
            </a:r>
            <a:r>
              <a:rPr lang="ru-RU" sz="1600" dirty="0"/>
              <a:t> им</a:t>
            </a:r>
            <a:r>
              <a:rPr lang="uk-UA" sz="1600" dirty="0"/>
              <a:t>. С.</a:t>
            </a:r>
            <a:r>
              <a:rPr lang="ru-RU" sz="1600" dirty="0"/>
              <a:t> Кузнеца</a:t>
            </a:r>
          </a:p>
        </p:txBody>
      </p:sp>
    </p:spTree>
    <p:extLst>
      <p:ext uri="{BB962C8B-B14F-4D97-AF65-F5344CB8AC3E}">
        <p14:creationId xmlns:p14="http://schemas.microsoft.com/office/powerpoint/2010/main" val="249049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sel-dostizheniya-tseli.jpg (5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451769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71" y="2028477"/>
            <a:ext cx="9834649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Цель: Проанализировать финансовые показатели деятельности предприятия </a:t>
            </a:r>
            <a:r>
              <a:rPr lang="ru-RU" sz="2800" dirty="0"/>
              <a:t>Сан </a:t>
            </a:r>
            <a:r>
              <a:rPr lang="ru-RU" sz="2800" dirty="0" err="1" smtClean="0"/>
              <a:t>ИнБев</a:t>
            </a:r>
            <a:r>
              <a:rPr lang="ru-RU" sz="2800" dirty="0" smtClean="0"/>
              <a:t> для определения эффективности системы сбыта</a:t>
            </a:r>
            <a:endParaRPr lang="ru-RU" sz="2800" dirty="0"/>
          </a:p>
        </p:txBody>
      </p:sp>
      <p:pic>
        <p:nvPicPr>
          <p:cNvPr id="5" name="Picture 6" descr="preedm_issl.jpg (600×38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30"/>
            <a:ext cx="3985374" cy="25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8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куренція.jpg (800×44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571"/>
            <a:ext cx="7475220" cy="35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410887"/>
            <a:ext cx="1095756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условиях современного </a:t>
            </a:r>
            <a:r>
              <a:rPr lang="ru-RU" sz="2800" dirty="0" smtClean="0"/>
              <a:t>рынка, где </a:t>
            </a:r>
            <a:r>
              <a:rPr lang="ru-RU" sz="2800" dirty="0"/>
              <a:t>постоянно повышается конкуренция, </a:t>
            </a:r>
            <a:r>
              <a:rPr lang="ru-RU" sz="2800" dirty="0" smtClean="0"/>
              <a:t>специалистам необходимо учитывать </a:t>
            </a:r>
            <a:r>
              <a:rPr lang="ru-RU" sz="2800" dirty="0"/>
              <a:t>влияние системы сбыта на все сферы деятельности предприятия, выбирая при этом рациональные формы распределения товаров и каналов товародвижения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47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быт.jpg (1000×8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828"/>
            <a:ext cx="4736465" cy="37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" y="164592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Сбыт - продажа, реализация предприятием, организацией, предпринимателями изготавливаемой ими продукции, товаров с целью получения </a:t>
            </a:r>
            <a:r>
              <a:rPr lang="ru-RU" sz="2800" dirty="0" smtClean="0"/>
              <a:t>денежной </a:t>
            </a:r>
            <a:r>
              <a:rPr lang="ru-RU" sz="2800" dirty="0"/>
              <a:t>выручки, обеспечения </a:t>
            </a:r>
            <a:r>
              <a:rPr lang="ru-RU" sz="2800" dirty="0" smtClean="0"/>
              <a:t>поступления денежных </a:t>
            </a:r>
            <a:r>
              <a:rPr lang="ru-RU" sz="2800" dirty="0"/>
              <a:t>средств.</a:t>
            </a:r>
          </a:p>
        </p:txBody>
      </p:sp>
      <p:pic>
        <p:nvPicPr>
          <p:cNvPr id="3076" name="Picture 4" descr="419859.jpg (392×2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5" y="4034381"/>
            <a:ext cx="4392295" cy="2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7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iderazgo-hacer.jpg (623×34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27934"/>
            <a:ext cx="6167437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30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Эффективно функционировать компании позволяет правильно построенная система сбыта, </a:t>
            </a:r>
            <a:r>
              <a:rPr lang="ru-RU" sz="2800" dirty="0" smtClean="0"/>
              <a:t>которая </a:t>
            </a:r>
            <a:r>
              <a:rPr lang="ru-RU" sz="2800" dirty="0"/>
              <a:t>должна соответствовать меняющимся условиям на современном </a:t>
            </a:r>
            <a:r>
              <a:rPr lang="ru-RU" sz="2800" dirty="0" smtClean="0"/>
              <a:t>рынке. Целью является доставка </a:t>
            </a:r>
            <a:r>
              <a:rPr lang="ru-RU" sz="2800" dirty="0"/>
              <a:t>определенных товаров в нужное место и время, оговоренное ранее, с оптимальными затратами и получения положительного платежеспособного спроса предприятия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421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56" y="102385"/>
            <a:ext cx="11502044" cy="1293028"/>
          </a:xfrm>
        </p:spPr>
        <p:txBody>
          <a:bodyPr/>
          <a:lstStyle/>
          <a:p>
            <a:r>
              <a:rPr lang="ru-RU" dirty="0"/>
              <a:t>Стратегические решения при организации сбыта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81" y="1395413"/>
            <a:ext cx="6058593" cy="543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7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30929"/>
            <a:ext cx="5001491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Исходя из того, что система сбыта предприятия оказывает свое влияние на функционирование всего </a:t>
            </a:r>
            <a:r>
              <a:rPr lang="ru-RU" sz="2800" dirty="0" smtClean="0"/>
              <a:t>предприятия, рассмотрим отчет </a:t>
            </a:r>
            <a:r>
              <a:rPr lang="ru-RU" sz="2800" dirty="0"/>
              <a:t>финансово-хозяйственной </a:t>
            </a:r>
            <a:r>
              <a:rPr lang="ru-RU" sz="2800" dirty="0" smtClean="0"/>
              <a:t>деятельности пивоваренной </a:t>
            </a:r>
            <a:r>
              <a:rPr lang="ru-RU" sz="2800" dirty="0"/>
              <a:t>компании ОАО «Сан </a:t>
            </a:r>
            <a:r>
              <a:rPr lang="ru-RU" sz="2800" dirty="0" err="1"/>
              <a:t>ИнБев</a:t>
            </a:r>
            <a:r>
              <a:rPr lang="ru-RU" sz="2800" dirty="0"/>
              <a:t>».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48682"/>
              </p:ext>
            </p:extLst>
          </p:nvPr>
        </p:nvGraphicFramePr>
        <p:xfrm>
          <a:off x="4842162" y="0"/>
          <a:ext cx="7349838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9758">
                  <a:extLst>
                    <a:ext uri="{9D8B030D-6E8A-4147-A177-3AD203B41FA5}">
                      <a16:colId xmlns:a16="http://schemas.microsoft.com/office/drawing/2014/main" val="2921953632"/>
                    </a:ext>
                  </a:extLst>
                </a:gridCol>
                <a:gridCol w="1446099">
                  <a:extLst>
                    <a:ext uri="{9D8B030D-6E8A-4147-A177-3AD203B41FA5}">
                      <a16:colId xmlns:a16="http://schemas.microsoft.com/office/drawing/2014/main" val="2300053698"/>
                    </a:ext>
                  </a:extLst>
                </a:gridCol>
                <a:gridCol w="1403981">
                  <a:extLst>
                    <a:ext uri="{9D8B030D-6E8A-4147-A177-3AD203B41FA5}">
                      <a16:colId xmlns:a16="http://schemas.microsoft.com/office/drawing/2014/main" val="1479683646"/>
                    </a:ext>
                  </a:extLst>
                </a:gridCol>
              </a:tblGrid>
              <a:tr h="2963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98199"/>
                  </a:ext>
                </a:extLst>
              </a:tr>
              <a:tr h="54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предыдущий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483743099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активов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2 604 391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2 439 073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1427273188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Основные средства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1 488 889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1 583 289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876984467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Долгосрочные финансовые инвестиции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1506429559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Запасы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200 547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159 131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550575740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Суммарная дебиторская задолженность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156 778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189 362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88654968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Денежные средства и их эквиваленты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65 220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44 576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1122089267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Нераспределенная прибыль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445 789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716 262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4072977767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Собственный капитал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693 893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964 366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754724715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Уставной капитал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95 107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95 107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56559721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Долгосрочные обязательства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8 679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6 761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1024881512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Текущие обязательства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1 901 819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1 467 946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3568183639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Чистая прибыль (убыток)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- 270 473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- 401 147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864238030"/>
                  </a:ext>
                </a:extLst>
              </a:tr>
              <a:tr h="436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Среднегодовое количество акций (шт.)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9 510 655 300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9 510 655 300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3018136640"/>
                  </a:ext>
                </a:extLst>
              </a:tr>
              <a:tr h="587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собственных акций, выкупленных в течение периода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1301354293"/>
                  </a:ext>
                </a:extLst>
              </a:tr>
              <a:tr h="881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Общая сумма средств, потраченных на выкуп собственных акций в течение периода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428730337"/>
                  </a:ext>
                </a:extLst>
              </a:tr>
              <a:tr h="587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Численность работников на конец периода (лиц)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1 998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2 143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52724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8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ex1-271x271.jpg (271×2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2" y="4504793"/>
            <a:ext cx="25812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" y="1771306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Таким образом, подходы к формированию эффективной системы сбыта продукции могут </a:t>
            </a:r>
            <a:r>
              <a:rPr lang="ru-RU" sz="2800" dirty="0" smtClean="0"/>
              <a:t>быть разными, однако являются </a:t>
            </a:r>
            <a:r>
              <a:rPr lang="ru-RU" sz="2800" dirty="0"/>
              <a:t>сложной и многофакторной задачей. В этом процессе необходимо учитывать платежеспособный спрос потребителя, величину жизненного цикла продукции, методы стимулирования сбыта, факторы неопределенности и риска. Однако не стоит забывать о учете факторов риска при выборе решений в сбытовой деятельности, отсутствие практического механизма, по оценке платежеспособного спроса населения. Необходимо помнить, что без грамотного формирования системы сбыта продукции невозможна эффективная деятельность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21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1" y="2052846"/>
            <a:ext cx="8610600" cy="129302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Statiy7521.jpg (310×29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0" y="2619109"/>
            <a:ext cx="4394835" cy="42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87</TotalTime>
  <Words>382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След самолета</vt:lpstr>
      <vt:lpstr>Формирование эффективной системы сбыта на примере пивоваренной компании  ОАО «СанИнБев»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решения при организации сбыта</vt:lpstr>
      <vt:lpstr>Презентация PowerPoint</vt:lpstr>
      <vt:lpstr>Вывод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2017-05-12T18:15:10Z</dcterms:created>
  <dcterms:modified xsi:type="dcterms:W3CDTF">2017-05-12T19:42:39Z</dcterms:modified>
</cp:coreProperties>
</file>