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9578624E-6E11-4551-9075-01998369944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0AB2F9AC-74A4-40E3-96F1-800F08568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466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624E-6E11-4551-9075-01998369944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F9AC-74A4-40E3-96F1-800F08568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572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578624E-6E11-4551-9075-01998369944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AB2F9AC-74A4-40E3-96F1-800F08568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2866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578624E-6E11-4551-9075-01998369944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AB2F9AC-74A4-40E3-96F1-800F08568D1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54284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578624E-6E11-4551-9075-01998369944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AB2F9AC-74A4-40E3-96F1-800F08568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636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624E-6E11-4551-9075-01998369944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F9AC-74A4-40E3-96F1-800F08568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033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624E-6E11-4551-9075-01998369944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F9AC-74A4-40E3-96F1-800F08568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2024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624E-6E11-4551-9075-01998369944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F9AC-74A4-40E3-96F1-800F08568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0178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578624E-6E11-4551-9075-01998369944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AB2F9AC-74A4-40E3-96F1-800F08568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292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624E-6E11-4551-9075-01998369944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F9AC-74A4-40E3-96F1-800F08568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878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578624E-6E11-4551-9075-01998369944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0AB2F9AC-74A4-40E3-96F1-800F08568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764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624E-6E11-4551-9075-01998369944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F9AC-74A4-40E3-96F1-800F08568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887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624E-6E11-4551-9075-01998369944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F9AC-74A4-40E3-96F1-800F08568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217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624E-6E11-4551-9075-01998369944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F9AC-74A4-40E3-96F1-800F08568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132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624E-6E11-4551-9075-01998369944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F9AC-74A4-40E3-96F1-800F08568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685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624E-6E11-4551-9075-01998369944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F9AC-74A4-40E3-96F1-800F08568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430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8624E-6E11-4551-9075-01998369944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B2F9AC-74A4-40E3-96F1-800F08568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653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8624E-6E11-4551-9075-01998369944B}" type="datetimeFigureOut">
              <a:rPr lang="ru-RU" smtClean="0"/>
              <a:t>12.05.2017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2F9AC-74A4-40E3-96F1-800F08568D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48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95746"/>
            <a:ext cx="12192000" cy="3020291"/>
          </a:xfrm>
        </p:spPr>
        <p:txBody>
          <a:bodyPr>
            <a:noAutofit/>
          </a:bodyPr>
          <a:lstStyle/>
          <a:p>
            <a:pPr algn="ctr"/>
            <a:r>
              <a:rPr lang="ru-RU" sz="4800" dirty="0"/>
              <a:t>Формирование эффективной системы сбыта на примере пивоваренной компании 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ОАО </a:t>
            </a:r>
            <a:r>
              <a:rPr lang="ru-RU" sz="4800" dirty="0"/>
              <a:t>«</a:t>
            </a:r>
            <a:r>
              <a:rPr lang="ru-RU" sz="4800" dirty="0" err="1" smtClean="0"/>
              <a:t>СанИнБев</a:t>
            </a:r>
            <a:r>
              <a:rPr lang="ru-RU" sz="4800" dirty="0"/>
              <a:t>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61564" y="4200237"/>
            <a:ext cx="4530436" cy="1064490"/>
          </a:xfrm>
        </p:spPr>
        <p:txBody>
          <a:bodyPr>
            <a:noAutofit/>
          </a:bodyPr>
          <a:lstStyle/>
          <a:p>
            <a:r>
              <a:rPr lang="uk-UA" sz="1600" dirty="0" err="1"/>
              <a:t>Пянтакова</a:t>
            </a:r>
            <a:r>
              <a:rPr lang="uk-UA" sz="1600" dirty="0"/>
              <a:t> В. А., студентка 3 </a:t>
            </a:r>
            <a:r>
              <a:rPr lang="uk-UA" sz="1600" dirty="0" err="1"/>
              <a:t>курса</a:t>
            </a:r>
            <a:endParaRPr lang="ru-RU" sz="1600" dirty="0"/>
          </a:p>
          <a:p>
            <a:r>
              <a:rPr lang="uk-UA" sz="1600" dirty="0"/>
              <a:t>Факультет</a:t>
            </a:r>
            <a:r>
              <a:rPr lang="ru-RU" sz="1600" dirty="0"/>
              <a:t> экономической информатики </a:t>
            </a:r>
          </a:p>
          <a:p>
            <a:r>
              <a:rPr lang="uk-UA" sz="1600" dirty="0"/>
              <a:t>ХНЕУ</a:t>
            </a:r>
            <a:r>
              <a:rPr lang="ru-RU" sz="1600" dirty="0"/>
              <a:t> им</a:t>
            </a:r>
            <a:r>
              <a:rPr lang="uk-UA" sz="1600" dirty="0"/>
              <a:t>. С.</a:t>
            </a:r>
            <a:r>
              <a:rPr lang="ru-RU" sz="1600" dirty="0"/>
              <a:t> Кузнеца</a:t>
            </a:r>
          </a:p>
        </p:txBody>
      </p:sp>
    </p:spTree>
    <p:extLst>
      <p:ext uri="{BB962C8B-B14F-4D97-AF65-F5344CB8AC3E}">
        <p14:creationId xmlns:p14="http://schemas.microsoft.com/office/powerpoint/2010/main" val="2490491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sel-dostizheniya-tseli.jpg (500×300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840" y="2451769"/>
            <a:ext cx="4762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2371" y="2028477"/>
            <a:ext cx="9834649" cy="4024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/>
              <a:t>Цель: Проанализировать финансовые показатели деятельности предприятия </a:t>
            </a:r>
            <a:r>
              <a:rPr lang="ru-RU" sz="2800" dirty="0"/>
              <a:t>Сан </a:t>
            </a:r>
            <a:r>
              <a:rPr lang="ru-RU" sz="2800" dirty="0" err="1" smtClean="0"/>
              <a:t>ИнБев</a:t>
            </a:r>
            <a:r>
              <a:rPr lang="ru-RU" sz="2800" dirty="0" smtClean="0"/>
              <a:t> для определения эффективности системы сбыта</a:t>
            </a:r>
            <a:endParaRPr lang="ru-RU" sz="2800" dirty="0"/>
          </a:p>
        </p:txBody>
      </p:sp>
      <p:pic>
        <p:nvPicPr>
          <p:cNvPr id="5" name="Picture 6" descr="preedm_issl.jpg (600×380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33930"/>
            <a:ext cx="3985374" cy="2524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7899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онкуренція.jpg (800×449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05571"/>
            <a:ext cx="7475220" cy="357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0100" y="1410887"/>
            <a:ext cx="10957560" cy="4024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В условиях современного </a:t>
            </a:r>
            <a:r>
              <a:rPr lang="ru-RU" sz="2800" dirty="0" smtClean="0"/>
              <a:t>рынка, где </a:t>
            </a:r>
            <a:r>
              <a:rPr lang="ru-RU" sz="2800" dirty="0"/>
              <a:t>постоянно повышается конкуренция, </a:t>
            </a:r>
            <a:r>
              <a:rPr lang="ru-RU" sz="2800" dirty="0" smtClean="0"/>
              <a:t>специалистам необходимо учитывать </a:t>
            </a:r>
            <a:r>
              <a:rPr lang="ru-RU" sz="2800" dirty="0"/>
              <a:t>влияние системы сбыта на все сферы деятельности предприятия, выбирая при этом рациональные формы распределения товаров и каналов товародвижения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64779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сбыт.jpg (1000×800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68828"/>
            <a:ext cx="4736465" cy="3789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0060" y="1645920"/>
            <a:ext cx="10820400" cy="4024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Сбыт - продажа, реализация предприятием, организацией, предпринимателями изготавливаемой ими продукции, товаров с целью получения </a:t>
            </a:r>
            <a:r>
              <a:rPr lang="ru-RU" sz="2800" dirty="0" smtClean="0"/>
              <a:t>денежной </a:t>
            </a:r>
            <a:r>
              <a:rPr lang="ru-RU" sz="2800" dirty="0"/>
              <a:t>выручки, обеспечения </a:t>
            </a:r>
            <a:r>
              <a:rPr lang="ru-RU" sz="2800" dirty="0" smtClean="0"/>
              <a:t>поступления денежных </a:t>
            </a:r>
            <a:r>
              <a:rPr lang="ru-RU" sz="2800" dirty="0"/>
              <a:t>средств.</a:t>
            </a:r>
          </a:p>
        </p:txBody>
      </p:sp>
      <p:pic>
        <p:nvPicPr>
          <p:cNvPr id="3076" name="Picture 4" descr="419859.jpg (392×25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705" y="4034381"/>
            <a:ext cx="4392295" cy="282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1782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liderazgo-hacer.jpg (623×340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027934"/>
            <a:ext cx="6167437" cy="32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1623060"/>
            <a:ext cx="10820400" cy="4024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Эффективно функционировать компании позволяет правильно построенная система сбыта, </a:t>
            </a:r>
            <a:r>
              <a:rPr lang="ru-RU" sz="2800" dirty="0" smtClean="0"/>
              <a:t>которая </a:t>
            </a:r>
            <a:r>
              <a:rPr lang="ru-RU" sz="2800" dirty="0"/>
              <a:t>должна соответствовать меняющимся условиям на современном </a:t>
            </a:r>
            <a:r>
              <a:rPr lang="ru-RU" sz="2800" dirty="0" smtClean="0"/>
              <a:t>рынке. Целью является доставка </a:t>
            </a:r>
            <a:r>
              <a:rPr lang="ru-RU" sz="2800" dirty="0"/>
              <a:t>определенных товаров в нужное место и время, оговоренное ранее, с оптимальными затратами и получения положительного платежеспособного спроса предприятия</a:t>
            </a:r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742167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956" y="102385"/>
            <a:ext cx="11502044" cy="1293028"/>
          </a:xfrm>
        </p:spPr>
        <p:txBody>
          <a:bodyPr/>
          <a:lstStyle/>
          <a:p>
            <a:r>
              <a:rPr lang="ru-RU" dirty="0"/>
              <a:t>Стратегические решения при организации сбыта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681" y="1395413"/>
            <a:ext cx="6058593" cy="5436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4732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530929"/>
            <a:ext cx="5001491" cy="40241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/>
              <a:t>Исходя из того, что система сбыта предприятия оказывает свое влияние на функционирование всего </a:t>
            </a:r>
            <a:r>
              <a:rPr lang="ru-RU" sz="2800" dirty="0" smtClean="0"/>
              <a:t>предприятия, рассмотрим отчет </a:t>
            </a:r>
            <a:r>
              <a:rPr lang="ru-RU" sz="2800" dirty="0"/>
              <a:t>финансово-хозяйственной </a:t>
            </a:r>
            <a:r>
              <a:rPr lang="ru-RU" sz="2800" dirty="0" smtClean="0"/>
              <a:t>деятельности пивоваренной </a:t>
            </a:r>
            <a:r>
              <a:rPr lang="ru-RU" sz="2800" dirty="0"/>
              <a:t>компании ОАО «Сан </a:t>
            </a:r>
            <a:r>
              <a:rPr lang="ru-RU" sz="2800" dirty="0" err="1"/>
              <a:t>ИнБев</a:t>
            </a:r>
            <a:r>
              <a:rPr lang="ru-RU" sz="2800" dirty="0"/>
              <a:t>».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248682"/>
              </p:ext>
            </p:extLst>
          </p:nvPr>
        </p:nvGraphicFramePr>
        <p:xfrm>
          <a:off x="4842162" y="0"/>
          <a:ext cx="7349838" cy="68580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99758">
                  <a:extLst>
                    <a:ext uri="{9D8B030D-6E8A-4147-A177-3AD203B41FA5}">
                      <a16:colId xmlns:a16="http://schemas.microsoft.com/office/drawing/2014/main" val="2921953632"/>
                    </a:ext>
                  </a:extLst>
                </a:gridCol>
                <a:gridCol w="1446099">
                  <a:extLst>
                    <a:ext uri="{9D8B030D-6E8A-4147-A177-3AD203B41FA5}">
                      <a16:colId xmlns:a16="http://schemas.microsoft.com/office/drawing/2014/main" val="2300053698"/>
                    </a:ext>
                  </a:extLst>
                </a:gridCol>
                <a:gridCol w="1403981">
                  <a:extLst>
                    <a:ext uri="{9D8B030D-6E8A-4147-A177-3AD203B41FA5}">
                      <a16:colId xmlns:a16="http://schemas.microsoft.com/office/drawing/2014/main" val="1479683646"/>
                    </a:ext>
                  </a:extLst>
                </a:gridCol>
              </a:tblGrid>
              <a:tr h="29638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Наименование показателя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период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3898199"/>
                  </a:ext>
                </a:extLst>
              </a:tr>
              <a:tr h="5456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отчетный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предыдущий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extLst>
                  <a:ext uri="{0D108BD9-81ED-4DB2-BD59-A6C34878D82A}">
                    <a16:rowId xmlns:a16="http://schemas.microsoft.com/office/drawing/2014/main" val="2483743099"/>
                  </a:ext>
                </a:extLst>
              </a:tr>
              <a:tr h="2936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Всего активов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2 604 391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2 439 073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extLst>
                  <a:ext uri="{0D108BD9-81ED-4DB2-BD59-A6C34878D82A}">
                    <a16:rowId xmlns:a16="http://schemas.microsoft.com/office/drawing/2014/main" val="1427273188"/>
                  </a:ext>
                </a:extLst>
              </a:tr>
              <a:tr h="2936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Основные средства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1 488 889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1 583 289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extLst>
                  <a:ext uri="{0D108BD9-81ED-4DB2-BD59-A6C34878D82A}">
                    <a16:rowId xmlns:a16="http://schemas.microsoft.com/office/drawing/2014/main" val="2876984467"/>
                  </a:ext>
                </a:extLst>
              </a:tr>
              <a:tr h="2936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Долгосрочные финансовые инвестиции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155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extLst>
                  <a:ext uri="{0D108BD9-81ED-4DB2-BD59-A6C34878D82A}">
                    <a16:rowId xmlns:a16="http://schemas.microsoft.com/office/drawing/2014/main" val="1506429559"/>
                  </a:ext>
                </a:extLst>
              </a:tr>
              <a:tr h="2936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Запасы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200 547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159 131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extLst>
                  <a:ext uri="{0D108BD9-81ED-4DB2-BD59-A6C34878D82A}">
                    <a16:rowId xmlns:a16="http://schemas.microsoft.com/office/drawing/2014/main" val="2550575740"/>
                  </a:ext>
                </a:extLst>
              </a:tr>
              <a:tr h="2936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Суммарная дебиторская задолженность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156 778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189 362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extLst>
                  <a:ext uri="{0D108BD9-81ED-4DB2-BD59-A6C34878D82A}">
                    <a16:rowId xmlns:a16="http://schemas.microsoft.com/office/drawing/2014/main" val="288654968"/>
                  </a:ext>
                </a:extLst>
              </a:tr>
              <a:tr h="2936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Денежные средства и их эквиваленты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65 220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44 576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extLst>
                  <a:ext uri="{0D108BD9-81ED-4DB2-BD59-A6C34878D82A}">
                    <a16:rowId xmlns:a16="http://schemas.microsoft.com/office/drawing/2014/main" val="1122089267"/>
                  </a:ext>
                </a:extLst>
              </a:tr>
              <a:tr h="2936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Нераспределенная прибыль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445 789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716 262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extLst>
                  <a:ext uri="{0D108BD9-81ED-4DB2-BD59-A6C34878D82A}">
                    <a16:rowId xmlns:a16="http://schemas.microsoft.com/office/drawing/2014/main" val="4072977767"/>
                  </a:ext>
                </a:extLst>
              </a:tr>
              <a:tr h="2936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Собственный капитал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693 893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964 366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extLst>
                  <a:ext uri="{0D108BD9-81ED-4DB2-BD59-A6C34878D82A}">
                    <a16:rowId xmlns:a16="http://schemas.microsoft.com/office/drawing/2014/main" val="2754724715"/>
                  </a:ext>
                </a:extLst>
              </a:tr>
              <a:tr h="2936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Уставной капитал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95 107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95 107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extLst>
                  <a:ext uri="{0D108BD9-81ED-4DB2-BD59-A6C34878D82A}">
                    <a16:rowId xmlns:a16="http://schemas.microsoft.com/office/drawing/2014/main" val="256559721"/>
                  </a:ext>
                </a:extLst>
              </a:tr>
              <a:tr h="2936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Долгосрочные обязательства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8 679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6 761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extLst>
                  <a:ext uri="{0D108BD9-81ED-4DB2-BD59-A6C34878D82A}">
                    <a16:rowId xmlns:a16="http://schemas.microsoft.com/office/drawing/2014/main" val="1024881512"/>
                  </a:ext>
                </a:extLst>
              </a:tr>
              <a:tr h="2936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Текущие обязательства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1 901 819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1 467 946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extLst>
                  <a:ext uri="{0D108BD9-81ED-4DB2-BD59-A6C34878D82A}">
                    <a16:rowId xmlns:a16="http://schemas.microsoft.com/office/drawing/2014/main" val="3568183639"/>
                  </a:ext>
                </a:extLst>
              </a:tr>
              <a:tr h="29368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Чистая прибыль (убыток)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- 270 473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- 401 147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extLst>
                  <a:ext uri="{0D108BD9-81ED-4DB2-BD59-A6C34878D82A}">
                    <a16:rowId xmlns:a16="http://schemas.microsoft.com/office/drawing/2014/main" val="2864238030"/>
                  </a:ext>
                </a:extLst>
              </a:tr>
              <a:tr h="4360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Среднегодовое количество акций (шт.)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9 510 655 300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9 510 655 300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extLst>
                  <a:ext uri="{0D108BD9-81ED-4DB2-BD59-A6C34878D82A}">
                    <a16:rowId xmlns:a16="http://schemas.microsoft.com/office/drawing/2014/main" val="3018136640"/>
                  </a:ext>
                </a:extLst>
              </a:tr>
              <a:tr h="5873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Количество собственных акций, выкупленных в течение периода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extLst>
                  <a:ext uri="{0D108BD9-81ED-4DB2-BD59-A6C34878D82A}">
                    <a16:rowId xmlns:a16="http://schemas.microsoft.com/office/drawing/2014/main" val="1301354293"/>
                  </a:ext>
                </a:extLst>
              </a:tr>
              <a:tr h="8810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Общая сумма средств, потраченных на выкуп собственных акций в течение периода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extLst>
                  <a:ext uri="{0D108BD9-81ED-4DB2-BD59-A6C34878D82A}">
                    <a16:rowId xmlns:a16="http://schemas.microsoft.com/office/drawing/2014/main" val="428730337"/>
                  </a:ext>
                </a:extLst>
              </a:tr>
              <a:tr h="5873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Численность работников на конец периода (лиц)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1 998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2 143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676" marR="50676" marT="0" marB="0"/>
                </a:tc>
                <a:extLst>
                  <a:ext uri="{0D108BD9-81ED-4DB2-BD59-A6C34878D82A}">
                    <a16:rowId xmlns:a16="http://schemas.microsoft.com/office/drawing/2014/main" val="2527249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69856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orex1-271x271.jpg (271×27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562" y="4504793"/>
            <a:ext cx="2581275" cy="258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620" y="1771306"/>
            <a:ext cx="10820400" cy="40241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dirty="0"/>
              <a:t>Таким образом, подходы к формированию эффективной системы сбыта продукции могут </a:t>
            </a:r>
            <a:r>
              <a:rPr lang="ru-RU" sz="2800" dirty="0" smtClean="0"/>
              <a:t>быть разными, однако являются </a:t>
            </a:r>
            <a:r>
              <a:rPr lang="ru-RU" sz="2800" dirty="0"/>
              <a:t>сложной и многофакторной задачей. В этом процессе необходимо учитывать платежеспособный спрос потребителя, величину жизненного цикла продукции, методы стимулирования сбыта, факторы неопределенности и риска. Однако не стоит забывать о учете факторов риска при выборе решений в сбытовой деятельности, отсутствие практического механизма, по оценке платежеспособного спроса населения. Необходимо помнить, что без грамотного формирования системы сбыта продукции невозможна эффективная деятельность организации.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32102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1491" y="2052846"/>
            <a:ext cx="8610600" cy="1293028"/>
          </a:xfrm>
        </p:spPr>
        <p:txBody>
          <a:bodyPr/>
          <a:lstStyle/>
          <a:p>
            <a:r>
              <a:rPr lang="ru-RU" dirty="0"/>
              <a:t>Спасибо за внимание!</a:t>
            </a:r>
            <a:br>
              <a:rPr lang="ru-RU" dirty="0"/>
            </a:br>
            <a:endParaRPr lang="ru-RU" dirty="0"/>
          </a:p>
        </p:txBody>
      </p:sp>
      <p:pic>
        <p:nvPicPr>
          <p:cNvPr id="5" name="Picture 2" descr="Statiy7521.jpg (310×299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820" y="2619109"/>
            <a:ext cx="4394835" cy="4238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4437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След самолета</Template>
  <TotalTime>87</TotalTime>
  <Words>382</Words>
  <Application>Microsoft Office PowerPoint</Application>
  <PresentationFormat>Широкоэкранный</PresentationFormat>
  <Paragraphs>65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Century Gothic</vt:lpstr>
      <vt:lpstr>Times New Roman</vt:lpstr>
      <vt:lpstr>След самолета</vt:lpstr>
      <vt:lpstr>Формирование эффективной системы сбыта на примере пивоваренной компании  ОАО «СанИнБев»</vt:lpstr>
      <vt:lpstr>Презентация PowerPoint</vt:lpstr>
      <vt:lpstr>Презентация PowerPoint</vt:lpstr>
      <vt:lpstr>Презентация PowerPoint</vt:lpstr>
      <vt:lpstr>Презентация PowerPoint</vt:lpstr>
      <vt:lpstr>Стратегические решения при организации сбыта</vt:lpstr>
      <vt:lpstr>Презентация PowerPoint</vt:lpstr>
      <vt:lpstr>Вывод</vt:lpstr>
      <vt:lpstr>Спасибо за внимание!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9</cp:revision>
  <dcterms:created xsi:type="dcterms:W3CDTF">2017-05-12T18:15:10Z</dcterms:created>
  <dcterms:modified xsi:type="dcterms:W3CDTF">2017-05-12T19:42:39Z</dcterms:modified>
</cp:coreProperties>
</file>