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5" r:id="rId2"/>
    <p:sldId id="256" r:id="rId3"/>
    <p:sldId id="257" r:id="rId4"/>
    <p:sldId id="258" r:id="rId5"/>
    <p:sldId id="259" r:id="rId6"/>
    <p:sldId id="260" r:id="rId7"/>
    <p:sldId id="262" r:id="rId8"/>
    <p:sldId id="263" r:id="rId9"/>
    <p:sldId id="264" r:id="rId10"/>
    <p:sldId id="266" r:id="rId11"/>
    <p:sldId id="267" r:id="rId12"/>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B60BABA-5A87-4481-ADBD-237E91E68026}" type="datetimeFigureOut">
              <a:rPr lang="uk-UA" smtClean="0"/>
              <a:t>12.05.2017</a:t>
            </a:fld>
            <a:endParaRPr lang="uk-UA"/>
          </a:p>
        </p:txBody>
      </p:sp>
      <p:sp>
        <p:nvSpPr>
          <p:cNvPr id="5" name="Footer Placeholder 4"/>
          <p:cNvSpPr>
            <a:spLocks noGrp="1"/>
          </p:cNvSpPr>
          <p:nvPr>
            <p:ph type="ftr" sz="quarter" idx="11"/>
          </p:nvPr>
        </p:nvSpPr>
        <p:spPr/>
        <p:txBody>
          <a:bodyPr/>
          <a:lstStyle/>
          <a:p>
            <a:endParaRPr lang="uk-U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A6F3113-15E0-4E1A-AE6E-D2E3C28F5034}" type="slidenum">
              <a:rPr lang="uk-UA" smtClean="0"/>
              <a:t>‹#›</a:t>
            </a:fld>
            <a:endParaRPr lang="uk-UA"/>
          </a:p>
        </p:txBody>
      </p:sp>
    </p:spTree>
    <p:extLst>
      <p:ext uri="{BB962C8B-B14F-4D97-AF65-F5344CB8AC3E}">
        <p14:creationId xmlns:p14="http://schemas.microsoft.com/office/powerpoint/2010/main" val="275903860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B60BABA-5A87-4481-ADBD-237E91E68026}" type="datetimeFigureOut">
              <a:rPr lang="uk-UA" smtClean="0"/>
              <a:t>12.05.2017</a:t>
            </a:fld>
            <a:endParaRPr lang="uk-UA"/>
          </a:p>
        </p:txBody>
      </p:sp>
      <p:sp>
        <p:nvSpPr>
          <p:cNvPr id="5" name="Footer Placeholder 4"/>
          <p:cNvSpPr>
            <a:spLocks noGrp="1"/>
          </p:cNvSpPr>
          <p:nvPr>
            <p:ph type="ftr" sz="quarter" idx="11"/>
          </p:nvPr>
        </p:nvSpPr>
        <p:spPr/>
        <p:txBody>
          <a:bodyPr/>
          <a:lstStyle/>
          <a:p>
            <a:endParaRPr lang="uk-U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A6F3113-15E0-4E1A-AE6E-D2E3C28F5034}" type="slidenum">
              <a:rPr lang="uk-UA" smtClean="0"/>
              <a:t>‹#›</a:t>
            </a:fld>
            <a:endParaRPr lang="uk-UA"/>
          </a:p>
        </p:txBody>
      </p:sp>
    </p:spTree>
    <p:extLst>
      <p:ext uri="{BB962C8B-B14F-4D97-AF65-F5344CB8AC3E}">
        <p14:creationId xmlns:p14="http://schemas.microsoft.com/office/powerpoint/2010/main" val="185000924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B60BABA-5A87-4481-ADBD-237E91E68026}" type="datetimeFigureOut">
              <a:rPr lang="uk-UA" smtClean="0"/>
              <a:t>12.05.2017</a:t>
            </a:fld>
            <a:endParaRPr lang="uk-UA"/>
          </a:p>
        </p:txBody>
      </p:sp>
      <p:sp>
        <p:nvSpPr>
          <p:cNvPr id="5" name="Footer Placeholder 4"/>
          <p:cNvSpPr>
            <a:spLocks noGrp="1"/>
          </p:cNvSpPr>
          <p:nvPr>
            <p:ph type="ftr" sz="quarter" idx="11"/>
          </p:nvPr>
        </p:nvSpPr>
        <p:spPr/>
        <p:txBody>
          <a:bodyPr/>
          <a:lstStyle/>
          <a:p>
            <a:endParaRPr lang="uk-U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A6F3113-15E0-4E1A-AE6E-D2E3C28F5034}" type="slidenum">
              <a:rPr lang="uk-UA" smtClean="0"/>
              <a:t>‹#›</a:t>
            </a:fld>
            <a:endParaRPr lang="uk-U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3224970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B60BABA-5A87-4481-ADBD-237E91E68026}" type="datetimeFigureOut">
              <a:rPr lang="uk-UA" smtClean="0"/>
              <a:t>12.05.2017</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A6F3113-15E0-4E1A-AE6E-D2E3C28F5034}" type="slidenum">
              <a:rPr lang="uk-UA" smtClean="0"/>
              <a:t>‹#›</a:t>
            </a:fld>
            <a:endParaRPr lang="uk-UA"/>
          </a:p>
        </p:txBody>
      </p:sp>
    </p:spTree>
    <p:extLst>
      <p:ext uri="{BB962C8B-B14F-4D97-AF65-F5344CB8AC3E}">
        <p14:creationId xmlns:p14="http://schemas.microsoft.com/office/powerpoint/2010/main" val="97095943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B60BABA-5A87-4481-ADBD-237E91E68026}" type="datetimeFigureOut">
              <a:rPr lang="uk-UA" smtClean="0"/>
              <a:t>12.05.2017</a:t>
            </a:fld>
            <a:endParaRPr lang="uk-UA"/>
          </a:p>
        </p:txBody>
      </p:sp>
      <p:sp>
        <p:nvSpPr>
          <p:cNvPr id="6" name="Footer Placeholder 5"/>
          <p:cNvSpPr>
            <a:spLocks noGrp="1"/>
          </p:cNvSpPr>
          <p:nvPr>
            <p:ph type="ftr" sz="quarter" idx="11"/>
          </p:nvPr>
        </p:nvSpPr>
        <p:spPr/>
        <p:txBody>
          <a:bodyPr/>
          <a:lstStyle/>
          <a:p>
            <a:endParaRPr lang="uk-U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A6F3113-15E0-4E1A-AE6E-D2E3C28F5034}" type="slidenum">
              <a:rPr lang="uk-UA" smtClean="0"/>
              <a:t>‹#›</a:t>
            </a:fld>
            <a:endParaRPr lang="uk-U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6103889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B60BABA-5A87-4481-ADBD-237E91E68026}" type="datetimeFigureOut">
              <a:rPr lang="uk-UA" smtClean="0"/>
              <a:t>12.05.2017</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A6F3113-15E0-4E1A-AE6E-D2E3C28F5034}" type="slidenum">
              <a:rPr lang="uk-UA" smtClean="0"/>
              <a:t>‹#›</a:t>
            </a:fld>
            <a:endParaRPr lang="uk-UA"/>
          </a:p>
        </p:txBody>
      </p:sp>
    </p:spTree>
    <p:extLst>
      <p:ext uri="{BB962C8B-B14F-4D97-AF65-F5344CB8AC3E}">
        <p14:creationId xmlns:p14="http://schemas.microsoft.com/office/powerpoint/2010/main" val="351079806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B60BABA-5A87-4481-ADBD-237E91E68026}" type="datetimeFigureOut">
              <a:rPr lang="uk-UA" smtClean="0"/>
              <a:t>12.05.2017</a:t>
            </a:fld>
            <a:endParaRPr lang="uk-UA"/>
          </a:p>
        </p:txBody>
      </p:sp>
      <p:sp>
        <p:nvSpPr>
          <p:cNvPr id="5" name="Footer Placeholder 4"/>
          <p:cNvSpPr>
            <a:spLocks noGrp="1"/>
          </p:cNvSpPr>
          <p:nvPr>
            <p:ph type="ftr" sz="quarter" idx="11"/>
          </p:nvPr>
        </p:nvSpPr>
        <p:spPr/>
        <p:txBody>
          <a:bodyPr/>
          <a:lstStyle/>
          <a:p>
            <a:endParaRPr lang="uk-U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A6F3113-15E0-4E1A-AE6E-D2E3C28F5034}" type="slidenum">
              <a:rPr lang="uk-UA" smtClean="0"/>
              <a:t>‹#›</a:t>
            </a:fld>
            <a:endParaRPr lang="uk-UA"/>
          </a:p>
        </p:txBody>
      </p:sp>
    </p:spTree>
    <p:extLst>
      <p:ext uri="{BB962C8B-B14F-4D97-AF65-F5344CB8AC3E}">
        <p14:creationId xmlns:p14="http://schemas.microsoft.com/office/powerpoint/2010/main" val="103915485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B60BABA-5A87-4481-ADBD-237E91E68026}" type="datetimeFigureOut">
              <a:rPr lang="uk-UA" smtClean="0"/>
              <a:t>12.05.2017</a:t>
            </a:fld>
            <a:endParaRPr lang="uk-UA"/>
          </a:p>
        </p:txBody>
      </p:sp>
      <p:sp>
        <p:nvSpPr>
          <p:cNvPr id="5" name="Footer Placeholder 4"/>
          <p:cNvSpPr>
            <a:spLocks noGrp="1"/>
          </p:cNvSpPr>
          <p:nvPr>
            <p:ph type="ftr" sz="quarter" idx="11"/>
          </p:nvPr>
        </p:nvSpPr>
        <p:spPr/>
        <p:txBody>
          <a:bodyPr/>
          <a:lstStyle/>
          <a:p>
            <a:endParaRPr lang="uk-U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A6F3113-15E0-4E1A-AE6E-D2E3C28F5034}" type="slidenum">
              <a:rPr lang="uk-UA" smtClean="0"/>
              <a:t>‹#›</a:t>
            </a:fld>
            <a:endParaRPr lang="uk-UA"/>
          </a:p>
        </p:txBody>
      </p:sp>
    </p:spTree>
    <p:extLst>
      <p:ext uri="{BB962C8B-B14F-4D97-AF65-F5344CB8AC3E}">
        <p14:creationId xmlns:p14="http://schemas.microsoft.com/office/powerpoint/2010/main" val="244329148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B60BABA-5A87-4481-ADBD-237E91E68026}" type="datetimeFigureOut">
              <a:rPr lang="uk-UA" smtClean="0"/>
              <a:t>12.05.2017</a:t>
            </a:fld>
            <a:endParaRPr lang="uk-UA"/>
          </a:p>
        </p:txBody>
      </p:sp>
      <p:sp>
        <p:nvSpPr>
          <p:cNvPr id="5" name="Footer Placeholder 4"/>
          <p:cNvSpPr>
            <a:spLocks noGrp="1"/>
          </p:cNvSpPr>
          <p:nvPr>
            <p:ph type="ftr" sz="quarter" idx="11"/>
          </p:nvPr>
        </p:nvSpPr>
        <p:spPr/>
        <p:txBody>
          <a:bodyPr/>
          <a:lstStyle/>
          <a:p>
            <a:endParaRPr lang="uk-U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A6F3113-15E0-4E1A-AE6E-D2E3C28F5034}" type="slidenum">
              <a:rPr lang="uk-UA" smtClean="0"/>
              <a:t>‹#›</a:t>
            </a:fld>
            <a:endParaRPr lang="uk-UA"/>
          </a:p>
        </p:txBody>
      </p:sp>
    </p:spTree>
    <p:extLst>
      <p:ext uri="{BB962C8B-B14F-4D97-AF65-F5344CB8AC3E}">
        <p14:creationId xmlns:p14="http://schemas.microsoft.com/office/powerpoint/2010/main" val="211760285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B60BABA-5A87-4481-ADBD-237E91E68026}" type="datetimeFigureOut">
              <a:rPr lang="uk-UA" smtClean="0"/>
              <a:t>12.05.2017</a:t>
            </a:fld>
            <a:endParaRPr lang="uk-UA"/>
          </a:p>
        </p:txBody>
      </p:sp>
      <p:sp>
        <p:nvSpPr>
          <p:cNvPr id="5" name="Footer Placeholder 4"/>
          <p:cNvSpPr>
            <a:spLocks noGrp="1"/>
          </p:cNvSpPr>
          <p:nvPr>
            <p:ph type="ftr" sz="quarter" idx="11"/>
          </p:nvPr>
        </p:nvSpPr>
        <p:spPr/>
        <p:txBody>
          <a:bodyPr/>
          <a:lstStyle/>
          <a:p>
            <a:endParaRPr lang="uk-U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A6F3113-15E0-4E1A-AE6E-D2E3C28F5034}" type="slidenum">
              <a:rPr lang="uk-UA" smtClean="0"/>
              <a:t>‹#›</a:t>
            </a:fld>
            <a:endParaRPr lang="uk-UA"/>
          </a:p>
        </p:txBody>
      </p:sp>
    </p:spTree>
    <p:extLst>
      <p:ext uri="{BB962C8B-B14F-4D97-AF65-F5344CB8AC3E}">
        <p14:creationId xmlns:p14="http://schemas.microsoft.com/office/powerpoint/2010/main" val="94484052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B60BABA-5A87-4481-ADBD-237E91E68026}" type="datetimeFigureOut">
              <a:rPr lang="uk-UA" smtClean="0"/>
              <a:t>12.05.2017</a:t>
            </a:fld>
            <a:endParaRPr lang="uk-UA"/>
          </a:p>
        </p:txBody>
      </p:sp>
      <p:sp>
        <p:nvSpPr>
          <p:cNvPr id="6" name="Footer Placeholder 5"/>
          <p:cNvSpPr>
            <a:spLocks noGrp="1"/>
          </p:cNvSpPr>
          <p:nvPr>
            <p:ph type="ftr" sz="quarter" idx="11"/>
          </p:nvPr>
        </p:nvSpPr>
        <p:spPr/>
        <p:txBody>
          <a:bodyPr/>
          <a:lstStyle/>
          <a:p>
            <a:endParaRPr lang="uk-U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A6F3113-15E0-4E1A-AE6E-D2E3C28F5034}" type="slidenum">
              <a:rPr lang="uk-UA" smtClean="0"/>
              <a:t>‹#›</a:t>
            </a:fld>
            <a:endParaRPr lang="uk-UA"/>
          </a:p>
        </p:txBody>
      </p:sp>
    </p:spTree>
    <p:extLst>
      <p:ext uri="{BB962C8B-B14F-4D97-AF65-F5344CB8AC3E}">
        <p14:creationId xmlns:p14="http://schemas.microsoft.com/office/powerpoint/2010/main" val="248502324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B60BABA-5A87-4481-ADBD-237E91E68026}" type="datetimeFigureOut">
              <a:rPr lang="uk-UA" smtClean="0"/>
              <a:t>12.05.2017</a:t>
            </a:fld>
            <a:endParaRPr lang="uk-UA"/>
          </a:p>
        </p:txBody>
      </p:sp>
      <p:sp>
        <p:nvSpPr>
          <p:cNvPr id="8" name="Footer Placeholder 7"/>
          <p:cNvSpPr>
            <a:spLocks noGrp="1"/>
          </p:cNvSpPr>
          <p:nvPr>
            <p:ph type="ftr" sz="quarter" idx="11"/>
          </p:nvPr>
        </p:nvSpPr>
        <p:spPr/>
        <p:txBody>
          <a:bodyPr/>
          <a:lstStyle/>
          <a:p>
            <a:endParaRPr lang="uk-U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A6F3113-15E0-4E1A-AE6E-D2E3C28F5034}" type="slidenum">
              <a:rPr lang="uk-UA" smtClean="0"/>
              <a:t>‹#›</a:t>
            </a:fld>
            <a:endParaRPr lang="uk-UA"/>
          </a:p>
        </p:txBody>
      </p:sp>
    </p:spTree>
    <p:extLst>
      <p:ext uri="{BB962C8B-B14F-4D97-AF65-F5344CB8AC3E}">
        <p14:creationId xmlns:p14="http://schemas.microsoft.com/office/powerpoint/2010/main" val="266173569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B60BABA-5A87-4481-ADBD-237E91E68026}" type="datetimeFigureOut">
              <a:rPr lang="uk-UA" smtClean="0"/>
              <a:t>12.05.2017</a:t>
            </a:fld>
            <a:endParaRPr lang="uk-UA"/>
          </a:p>
        </p:txBody>
      </p:sp>
      <p:sp>
        <p:nvSpPr>
          <p:cNvPr id="4" name="Footer Placeholder 3"/>
          <p:cNvSpPr>
            <a:spLocks noGrp="1"/>
          </p:cNvSpPr>
          <p:nvPr>
            <p:ph type="ftr" sz="quarter" idx="11"/>
          </p:nvPr>
        </p:nvSpPr>
        <p:spPr/>
        <p:txBody>
          <a:bodyPr/>
          <a:lstStyle/>
          <a:p>
            <a:endParaRPr lang="uk-U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A6F3113-15E0-4E1A-AE6E-D2E3C28F5034}" type="slidenum">
              <a:rPr lang="uk-UA" smtClean="0"/>
              <a:t>‹#›</a:t>
            </a:fld>
            <a:endParaRPr lang="uk-UA"/>
          </a:p>
        </p:txBody>
      </p:sp>
    </p:spTree>
    <p:extLst>
      <p:ext uri="{BB962C8B-B14F-4D97-AF65-F5344CB8AC3E}">
        <p14:creationId xmlns:p14="http://schemas.microsoft.com/office/powerpoint/2010/main" val="20581666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60BABA-5A87-4481-ADBD-237E91E68026}" type="datetimeFigureOut">
              <a:rPr lang="uk-UA" smtClean="0"/>
              <a:t>12.05.2017</a:t>
            </a:fld>
            <a:endParaRPr lang="uk-UA"/>
          </a:p>
        </p:txBody>
      </p:sp>
      <p:sp>
        <p:nvSpPr>
          <p:cNvPr id="3" name="Footer Placeholder 2"/>
          <p:cNvSpPr>
            <a:spLocks noGrp="1"/>
          </p:cNvSpPr>
          <p:nvPr>
            <p:ph type="ftr" sz="quarter" idx="11"/>
          </p:nvPr>
        </p:nvSpPr>
        <p:spPr/>
        <p:txBody>
          <a:bodyPr/>
          <a:lstStyle/>
          <a:p>
            <a:endParaRPr lang="uk-U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A6F3113-15E0-4E1A-AE6E-D2E3C28F5034}" type="slidenum">
              <a:rPr lang="uk-UA" smtClean="0"/>
              <a:t>‹#›</a:t>
            </a:fld>
            <a:endParaRPr lang="uk-UA"/>
          </a:p>
        </p:txBody>
      </p:sp>
    </p:spTree>
    <p:extLst>
      <p:ext uri="{BB962C8B-B14F-4D97-AF65-F5344CB8AC3E}">
        <p14:creationId xmlns:p14="http://schemas.microsoft.com/office/powerpoint/2010/main" val="223476984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B60BABA-5A87-4481-ADBD-237E91E68026}" type="datetimeFigureOut">
              <a:rPr lang="uk-UA" smtClean="0"/>
              <a:t>12.05.2017</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A6F3113-15E0-4E1A-AE6E-D2E3C28F5034}" type="slidenum">
              <a:rPr lang="uk-UA" smtClean="0"/>
              <a:t>‹#›</a:t>
            </a:fld>
            <a:endParaRPr lang="uk-UA"/>
          </a:p>
        </p:txBody>
      </p:sp>
    </p:spTree>
    <p:extLst>
      <p:ext uri="{BB962C8B-B14F-4D97-AF65-F5344CB8AC3E}">
        <p14:creationId xmlns:p14="http://schemas.microsoft.com/office/powerpoint/2010/main" val="248560437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B60BABA-5A87-4481-ADBD-237E91E68026}" type="datetimeFigureOut">
              <a:rPr lang="uk-UA" smtClean="0"/>
              <a:t>12.05.2017</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A6F3113-15E0-4E1A-AE6E-D2E3C28F5034}" type="slidenum">
              <a:rPr lang="uk-UA" smtClean="0"/>
              <a:t>‹#›</a:t>
            </a:fld>
            <a:endParaRPr lang="uk-UA"/>
          </a:p>
        </p:txBody>
      </p:sp>
    </p:spTree>
    <p:extLst>
      <p:ext uri="{BB962C8B-B14F-4D97-AF65-F5344CB8AC3E}">
        <p14:creationId xmlns:p14="http://schemas.microsoft.com/office/powerpoint/2010/main" val="24196110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B60BABA-5A87-4481-ADBD-237E91E68026}" type="datetimeFigureOut">
              <a:rPr lang="uk-UA" smtClean="0"/>
              <a:t>12.05.2017</a:t>
            </a:fld>
            <a:endParaRPr lang="uk-U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uk-UA"/>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A6F3113-15E0-4E1A-AE6E-D2E3C28F5034}" type="slidenum">
              <a:rPr lang="uk-UA" smtClean="0"/>
              <a:t>‹#›</a:t>
            </a:fld>
            <a:endParaRPr lang="uk-UA"/>
          </a:p>
        </p:txBody>
      </p:sp>
    </p:spTree>
    <p:extLst>
      <p:ext uri="{BB962C8B-B14F-4D97-AF65-F5344CB8AC3E}">
        <p14:creationId xmlns:p14="http://schemas.microsoft.com/office/powerpoint/2010/main" val="31099942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73708" y="286603"/>
            <a:ext cx="9996760" cy="3152632"/>
          </a:xfrm>
        </p:spPr>
        <p:txBody>
          <a:bodyPr>
            <a:normAutofit/>
          </a:bodyPr>
          <a:lstStyle/>
          <a:p>
            <a:pPr algn="ctr"/>
            <a:r>
              <a:rPr lang="ru-RU" sz="4800" dirty="0">
                <a:ln w="0"/>
                <a:solidFill>
                  <a:schemeClr val="accent1"/>
                </a:solidFill>
              </a:rPr>
              <a:t>ПРИМЕНЕНИЕ ЭКОНОМИКО-МАТЕМАТИЧЕСКИХ МЕТОДОВ И МОДЕЛЕЙ В ЗАКУПОЧНОЙ ЛОГИСТИКЕ ПРЕДПРИЯТИЯ </a:t>
            </a:r>
            <a:endParaRPr lang="uk-UA" sz="4800" dirty="0">
              <a:ln w="0"/>
              <a:solidFill>
                <a:schemeClr val="accent1"/>
              </a:solidFill>
            </a:endParaRPr>
          </a:p>
        </p:txBody>
      </p:sp>
      <p:sp>
        <p:nvSpPr>
          <p:cNvPr id="3" name="Подзаголовок 2"/>
          <p:cNvSpPr>
            <a:spLocks noGrp="1"/>
          </p:cNvSpPr>
          <p:nvPr>
            <p:ph type="subTitle" idx="1"/>
          </p:nvPr>
        </p:nvSpPr>
        <p:spPr>
          <a:xfrm>
            <a:off x="8159312" y="4107976"/>
            <a:ext cx="4032688" cy="2490716"/>
          </a:xfrm>
        </p:spPr>
        <p:txBody>
          <a:bodyPr>
            <a:noAutofit/>
          </a:bodyPr>
          <a:lstStyle/>
          <a:p>
            <a:r>
              <a:rPr lang="ru-RU" sz="2000" dirty="0">
                <a:solidFill>
                  <a:schemeClr val="tx1">
                    <a:lumMod val="75000"/>
                    <a:lumOff val="25000"/>
                  </a:schemeClr>
                </a:solidFill>
              </a:rPr>
              <a:t>Выполнила</a:t>
            </a:r>
          </a:p>
          <a:p>
            <a:r>
              <a:rPr lang="ru-RU" sz="2000" dirty="0">
                <a:solidFill>
                  <a:schemeClr val="tx1">
                    <a:lumMod val="75000"/>
                    <a:lumOff val="25000"/>
                  </a:schemeClr>
                </a:solidFill>
              </a:rPr>
              <a:t>студентка 3 курса</a:t>
            </a:r>
          </a:p>
          <a:p>
            <a:r>
              <a:rPr lang="ru-RU" sz="2000" dirty="0">
                <a:solidFill>
                  <a:schemeClr val="tx1">
                    <a:lumMod val="75000"/>
                    <a:lumOff val="25000"/>
                  </a:schemeClr>
                </a:solidFill>
              </a:rPr>
              <a:t>факультета экономической информатики</a:t>
            </a:r>
          </a:p>
          <a:p>
            <a:r>
              <a:rPr lang="ru-RU" sz="2000" dirty="0">
                <a:solidFill>
                  <a:schemeClr val="tx1">
                    <a:lumMod val="75000"/>
                    <a:lumOff val="25000"/>
                  </a:schemeClr>
                </a:solidFill>
              </a:rPr>
              <a:t>ХНЭУ им. С. Кузнеца</a:t>
            </a:r>
          </a:p>
          <a:p>
            <a:r>
              <a:rPr lang="ru-RU" sz="2000" dirty="0" err="1">
                <a:solidFill>
                  <a:schemeClr val="tx1">
                    <a:lumMod val="75000"/>
                    <a:lumOff val="25000"/>
                  </a:schemeClr>
                </a:solidFill>
              </a:rPr>
              <a:t>Яроцкая</a:t>
            </a:r>
            <a:r>
              <a:rPr lang="ru-RU" sz="2000" dirty="0">
                <a:solidFill>
                  <a:schemeClr val="tx1">
                    <a:lumMod val="75000"/>
                    <a:lumOff val="25000"/>
                  </a:schemeClr>
                </a:solidFill>
              </a:rPr>
              <a:t> В. А.</a:t>
            </a:r>
          </a:p>
          <a:p>
            <a:endParaRPr lang="ru-RU" sz="1050" dirty="0"/>
          </a:p>
          <a:p>
            <a:endParaRPr lang="uk-UA" sz="1050" dirty="0"/>
          </a:p>
        </p:txBody>
      </p:sp>
    </p:spTree>
    <p:extLst>
      <p:ext uri="{BB962C8B-B14F-4D97-AF65-F5344CB8AC3E}">
        <p14:creationId xmlns:p14="http://schemas.microsoft.com/office/powerpoint/2010/main" val="286929306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982639" y="300914"/>
            <a:ext cx="10918209" cy="4762406"/>
          </a:xfrm>
        </p:spPr>
        <p:txBody>
          <a:bodyPr>
            <a:normAutofit/>
          </a:bodyPr>
          <a:lstStyle/>
          <a:p>
            <a:r>
              <a:rPr lang="ru-RU" sz="2400" dirty="0">
                <a:solidFill>
                  <a:schemeClr val="tx1">
                    <a:lumMod val="75000"/>
                    <a:lumOff val="25000"/>
                  </a:schemeClr>
                </a:solidFill>
              </a:rPr>
              <a:t>Главное преимущество применения экономико-математических моделей заключается в возможности получения достаточно достоверных результатов и более точных прогнозов для решения задач в закупочной логистике, вовремя выявить уязвимые места и решить их, возможность исследования проектируемых объектов, уменьшение затрат средств и времени, замена приблизительных экспериментальных данных точно вычисляемыми значениями, любая математическая модель, предназначенная для научных исследований, позволяет по заданным исходным данным найти значения интересующих исследователя параметров моделируемого объекта или явления, позволяет оптимизировать достижение поставленных целей. </a:t>
            </a:r>
            <a:endParaRPr lang="uk-UA" sz="2400" dirty="0">
              <a:solidFill>
                <a:schemeClr val="tx1">
                  <a:lumMod val="75000"/>
                  <a:lumOff val="25000"/>
                </a:schemeClr>
              </a:solidFill>
            </a:endParaRPr>
          </a:p>
          <a:p>
            <a:endParaRPr lang="uk-UA" dirty="0"/>
          </a:p>
        </p:txBody>
      </p:sp>
      <p:pic>
        <p:nvPicPr>
          <p:cNvPr id="7172" name="Picture 4"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3417" y="4353259"/>
            <a:ext cx="3348583" cy="2504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8438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82888" y="1313180"/>
            <a:ext cx="9580278" cy="1228963"/>
          </a:xfrm>
        </p:spPr>
        <p:txBody>
          <a:bodyPr>
            <a:normAutofit/>
          </a:bodyPr>
          <a:lstStyle/>
          <a:p>
            <a:pPr algn="ctr"/>
            <a:r>
              <a:rPr lang="ru-RU" sz="6000" dirty="0" smtClean="0">
                <a:ln w="0"/>
                <a:solidFill>
                  <a:schemeClr val="accent1"/>
                </a:solidFill>
              </a:rPr>
              <a:t>Спасибо за внимание !</a:t>
            </a:r>
            <a:endParaRPr lang="uk-UA" sz="6000" dirty="0">
              <a:ln w="0"/>
              <a:solidFill>
                <a:schemeClr val="accent1"/>
              </a:solidFill>
            </a:endParaRPr>
          </a:p>
        </p:txBody>
      </p:sp>
      <p:pic>
        <p:nvPicPr>
          <p:cNvPr id="4" name="Picture 2" descr="Картинки по запросу транспортная логистика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1665" y="2542143"/>
            <a:ext cx="13951514" cy="4124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81030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982638" y="791571"/>
            <a:ext cx="10754436" cy="1883391"/>
          </a:xfrm>
        </p:spPr>
        <p:txBody>
          <a:bodyPr>
            <a:normAutofit lnSpcReduction="10000"/>
          </a:bodyPr>
          <a:lstStyle/>
          <a:p>
            <a:r>
              <a:rPr lang="ru-RU" sz="3200" dirty="0">
                <a:solidFill>
                  <a:schemeClr val="tx1">
                    <a:lumMod val="75000"/>
                    <a:lumOff val="25000"/>
                  </a:schemeClr>
                </a:solidFill>
              </a:rPr>
              <a:t>Объектом управления, исследования и оптимизации в логистике являются материальные и связанные с ними финансовые и информационные потоки. </a:t>
            </a:r>
            <a:endParaRPr lang="uk-UA" sz="3200" dirty="0">
              <a:solidFill>
                <a:schemeClr val="tx1">
                  <a:lumMod val="75000"/>
                  <a:lumOff val="25000"/>
                </a:schemeClr>
              </a:solidFill>
            </a:endParaRPr>
          </a:p>
          <a:p>
            <a:endParaRPr lang="uk-UA" dirty="0"/>
          </a:p>
        </p:txBody>
      </p:sp>
      <p:pic>
        <p:nvPicPr>
          <p:cNvPr id="4" name="Picture 4"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9837" y="2347415"/>
            <a:ext cx="4357237" cy="4323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68533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968992" y="600503"/>
            <a:ext cx="10549718" cy="1795686"/>
          </a:xfrm>
        </p:spPr>
        <p:txBody>
          <a:bodyPr>
            <a:noAutofit/>
          </a:bodyPr>
          <a:lstStyle/>
          <a:p>
            <a:r>
              <a:rPr lang="ru-RU" sz="3200" u="sng" dirty="0">
                <a:solidFill>
                  <a:schemeClr val="tx1">
                    <a:lumMod val="75000"/>
                    <a:lumOff val="25000"/>
                  </a:schemeClr>
                </a:solidFill>
              </a:rPr>
              <a:t>Материальный поток </a:t>
            </a:r>
            <a:r>
              <a:rPr lang="ru-RU" sz="3200" dirty="0">
                <a:solidFill>
                  <a:schemeClr val="tx1">
                    <a:lumMod val="75000"/>
                    <a:lumOff val="25000"/>
                  </a:schemeClr>
                </a:solidFill>
              </a:rPr>
              <a:t>– это грузы, товары и услуги, к </a:t>
            </a:r>
            <a:r>
              <a:rPr lang="ru-RU" sz="3600" dirty="0">
                <a:solidFill>
                  <a:schemeClr val="tx1">
                    <a:lumMod val="75000"/>
                    <a:lumOff val="25000"/>
                  </a:schemeClr>
                </a:solidFill>
              </a:rPr>
              <a:t>которым</a:t>
            </a:r>
            <a:r>
              <a:rPr lang="ru-RU" sz="3200" dirty="0">
                <a:solidFill>
                  <a:schemeClr val="tx1">
                    <a:lumMod val="75000"/>
                    <a:lumOff val="25000"/>
                  </a:schemeClr>
                </a:solidFill>
              </a:rPr>
              <a:t> применяются различные виды операций. К операциям относятся разгрузка, перевозка, сортировка, хранение и другие.</a:t>
            </a:r>
            <a:endParaRPr lang="uk-UA" sz="3200" dirty="0">
              <a:solidFill>
                <a:schemeClr val="tx1">
                  <a:lumMod val="75000"/>
                  <a:lumOff val="25000"/>
                </a:schemeClr>
              </a:solidFill>
            </a:endParaRPr>
          </a:p>
          <a:p>
            <a:endParaRPr lang="uk-UA" sz="3200" dirty="0">
              <a:solidFill>
                <a:schemeClr val="tx1">
                  <a:lumMod val="75000"/>
                  <a:lumOff val="25000"/>
                </a:schemeClr>
              </a:solidFill>
            </a:endParaRPr>
          </a:p>
        </p:txBody>
      </p:sp>
      <p:pic>
        <p:nvPicPr>
          <p:cNvPr id="5" name="Picture 8" descr="Картинки по запросу транспортная логистика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4473" y="3207224"/>
            <a:ext cx="9834237" cy="3773606"/>
          </a:xfrm>
          <a:prstGeom prst="rect">
            <a:avLst/>
          </a:prstGeom>
          <a:noFill/>
          <a:effectLst>
            <a:softEdge rad="139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30353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805218" y="546574"/>
            <a:ext cx="10986443" cy="1828137"/>
          </a:xfrm>
        </p:spPr>
        <p:txBody>
          <a:bodyPr>
            <a:noAutofit/>
          </a:bodyPr>
          <a:lstStyle/>
          <a:p>
            <a:r>
              <a:rPr lang="ru-RU" sz="3200" dirty="0">
                <a:solidFill>
                  <a:schemeClr val="tx1">
                    <a:lumMod val="75000"/>
                    <a:lumOff val="25000"/>
                  </a:schemeClr>
                </a:solidFill>
              </a:rPr>
              <a:t>На отдельных участках продвижения материального потока управление имеет свою специфику. В связи с этим различают пять функциональных областей логистики:</a:t>
            </a:r>
            <a:endParaRPr lang="uk-UA" sz="3200" dirty="0">
              <a:solidFill>
                <a:schemeClr val="tx1">
                  <a:lumMod val="75000"/>
                  <a:lumOff val="25000"/>
                </a:schemeClr>
              </a:solidFill>
            </a:endParaRPr>
          </a:p>
        </p:txBody>
      </p:sp>
      <p:sp>
        <p:nvSpPr>
          <p:cNvPr id="4" name="TextBox 3"/>
          <p:cNvSpPr txBox="1"/>
          <p:nvPr/>
        </p:nvSpPr>
        <p:spPr>
          <a:xfrm>
            <a:off x="2629004" y="3084393"/>
            <a:ext cx="7338869" cy="2862322"/>
          </a:xfrm>
          <a:prstGeom prst="rect">
            <a:avLst/>
          </a:prstGeom>
          <a:noFill/>
        </p:spPr>
        <p:txBody>
          <a:bodyPr wrap="none" rtlCol="0">
            <a:spAutoFit/>
          </a:bodyPr>
          <a:lstStyle/>
          <a:p>
            <a:pPr marL="285750" indent="-285750">
              <a:buFont typeface="Arial" panose="020B0604020202020204" pitchFamily="34" charset="0"/>
              <a:buChar char="•"/>
            </a:pPr>
            <a:r>
              <a:rPr lang="ru-RU" sz="3200" dirty="0" smtClean="0">
                <a:solidFill>
                  <a:schemeClr val="tx1">
                    <a:lumMod val="75000"/>
                    <a:lumOff val="25000"/>
                  </a:schemeClr>
                </a:solidFill>
              </a:rPr>
              <a:t>закупочная </a:t>
            </a:r>
            <a:r>
              <a:rPr lang="ru-RU" sz="3200" dirty="0">
                <a:solidFill>
                  <a:schemeClr val="tx1">
                    <a:lumMod val="75000"/>
                    <a:lumOff val="25000"/>
                  </a:schemeClr>
                </a:solidFill>
              </a:rPr>
              <a:t>(снабжение</a:t>
            </a:r>
            <a:r>
              <a:rPr lang="ru-RU" sz="3200" dirty="0" smtClean="0">
                <a:solidFill>
                  <a:schemeClr val="tx1">
                    <a:lumMod val="75000"/>
                    <a:lumOff val="25000"/>
                  </a:schemeClr>
                </a:solidFill>
              </a:rPr>
              <a:t>);</a:t>
            </a:r>
            <a:endParaRPr lang="uk-UA" sz="3200" dirty="0" smtClean="0">
              <a:solidFill>
                <a:schemeClr val="tx1">
                  <a:lumMod val="75000"/>
                  <a:lumOff val="25000"/>
                </a:schemeClr>
              </a:solidFill>
            </a:endParaRPr>
          </a:p>
          <a:p>
            <a:pPr marL="285750" indent="-285750">
              <a:buFont typeface="Arial" panose="020B0604020202020204" pitchFamily="34" charset="0"/>
              <a:buChar char="•"/>
            </a:pPr>
            <a:r>
              <a:rPr lang="ru-RU" sz="3200" dirty="0" smtClean="0">
                <a:solidFill>
                  <a:schemeClr val="tx1">
                    <a:lumMod val="75000"/>
                    <a:lumOff val="25000"/>
                  </a:schemeClr>
                </a:solidFill>
              </a:rPr>
              <a:t>производственная;</a:t>
            </a:r>
            <a:endParaRPr lang="uk-UA" sz="3200" dirty="0" smtClean="0">
              <a:solidFill>
                <a:schemeClr val="tx1">
                  <a:lumMod val="75000"/>
                  <a:lumOff val="25000"/>
                </a:schemeClr>
              </a:solidFill>
            </a:endParaRPr>
          </a:p>
          <a:p>
            <a:pPr marL="285750" indent="-285750">
              <a:buFont typeface="Arial" panose="020B0604020202020204" pitchFamily="34" charset="0"/>
              <a:buChar char="•"/>
            </a:pPr>
            <a:r>
              <a:rPr lang="ru-RU" sz="3200" dirty="0" smtClean="0">
                <a:solidFill>
                  <a:schemeClr val="tx1">
                    <a:lumMod val="75000"/>
                    <a:lumOff val="25000"/>
                  </a:schemeClr>
                </a:solidFill>
              </a:rPr>
              <a:t>распределительная </a:t>
            </a:r>
            <a:r>
              <a:rPr lang="ru-RU" sz="3200" dirty="0">
                <a:solidFill>
                  <a:schemeClr val="tx1">
                    <a:lumMod val="75000"/>
                    <a:lumOff val="25000"/>
                  </a:schemeClr>
                </a:solidFill>
              </a:rPr>
              <a:t>(складская</a:t>
            </a:r>
            <a:r>
              <a:rPr lang="ru-RU" sz="3200" dirty="0" smtClean="0">
                <a:solidFill>
                  <a:schemeClr val="tx1">
                    <a:lumMod val="75000"/>
                    <a:lumOff val="25000"/>
                  </a:schemeClr>
                </a:solidFill>
              </a:rPr>
              <a:t>);</a:t>
            </a:r>
            <a:endParaRPr lang="uk-UA" sz="3200" dirty="0" smtClean="0">
              <a:solidFill>
                <a:schemeClr val="tx1">
                  <a:lumMod val="75000"/>
                  <a:lumOff val="25000"/>
                </a:schemeClr>
              </a:solidFill>
            </a:endParaRPr>
          </a:p>
          <a:p>
            <a:pPr marL="285750" indent="-285750">
              <a:buFont typeface="Arial" panose="020B0604020202020204" pitchFamily="34" charset="0"/>
              <a:buChar char="•"/>
            </a:pPr>
            <a:r>
              <a:rPr lang="ru-RU" sz="3200" dirty="0" smtClean="0">
                <a:solidFill>
                  <a:schemeClr val="tx1">
                    <a:lumMod val="75000"/>
                    <a:lumOff val="25000"/>
                  </a:schemeClr>
                </a:solidFill>
              </a:rPr>
              <a:t>транспортная;</a:t>
            </a:r>
            <a:endParaRPr lang="uk-UA" sz="3200" dirty="0" smtClean="0">
              <a:solidFill>
                <a:schemeClr val="tx1">
                  <a:lumMod val="75000"/>
                  <a:lumOff val="25000"/>
                </a:schemeClr>
              </a:solidFill>
            </a:endParaRPr>
          </a:p>
          <a:p>
            <a:pPr marL="285750" indent="-285750">
              <a:buFont typeface="Arial" panose="020B0604020202020204" pitchFamily="34" charset="0"/>
              <a:buChar char="•"/>
            </a:pPr>
            <a:r>
              <a:rPr lang="ru-RU" sz="3200" dirty="0" smtClean="0">
                <a:solidFill>
                  <a:schemeClr val="tx1">
                    <a:lumMod val="75000"/>
                    <a:lumOff val="25000"/>
                  </a:schemeClr>
                </a:solidFill>
              </a:rPr>
              <a:t>информационная</a:t>
            </a:r>
            <a:r>
              <a:rPr lang="ru-RU" sz="3200" dirty="0">
                <a:solidFill>
                  <a:schemeClr val="tx1">
                    <a:lumMod val="75000"/>
                    <a:lumOff val="25000"/>
                  </a:schemeClr>
                </a:solidFill>
              </a:rPr>
              <a:t>. </a:t>
            </a:r>
            <a:endParaRPr lang="uk-UA" sz="3200" dirty="0">
              <a:solidFill>
                <a:schemeClr val="tx1">
                  <a:lumMod val="75000"/>
                  <a:lumOff val="25000"/>
                </a:schemeClr>
              </a:solidFill>
            </a:endParaRPr>
          </a:p>
          <a:p>
            <a:endParaRPr lang="uk-UA" sz="2000" dirty="0"/>
          </a:p>
        </p:txBody>
      </p:sp>
    </p:spTree>
    <p:extLst>
      <p:ext uri="{BB962C8B-B14F-4D97-AF65-F5344CB8AC3E}">
        <p14:creationId xmlns:p14="http://schemas.microsoft.com/office/powerpoint/2010/main" val="7174396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887105" y="737642"/>
            <a:ext cx="10031105" cy="1126283"/>
          </a:xfrm>
        </p:spPr>
        <p:txBody>
          <a:bodyPr>
            <a:noAutofit/>
          </a:bodyPr>
          <a:lstStyle/>
          <a:p>
            <a:r>
              <a:rPr lang="ru-RU" sz="3200" dirty="0">
                <a:solidFill>
                  <a:schemeClr val="tx1">
                    <a:lumMod val="75000"/>
                    <a:lumOff val="25000"/>
                  </a:schemeClr>
                </a:solidFill>
              </a:rPr>
              <a:t>Осуществление закупок является одной из важнейших функций в каждой организации. </a:t>
            </a:r>
            <a:endParaRPr lang="uk-UA" sz="3200" dirty="0">
              <a:solidFill>
                <a:schemeClr val="tx1">
                  <a:lumMod val="75000"/>
                  <a:lumOff val="25000"/>
                </a:schemeClr>
              </a:solidFill>
            </a:endParaRPr>
          </a:p>
        </p:txBody>
      </p:sp>
      <p:pic>
        <p:nvPicPr>
          <p:cNvPr id="1026" name="Picture 2"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2762" y="2869970"/>
            <a:ext cx="3130790" cy="38456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Похожее изображение"/>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0715" y="2620370"/>
            <a:ext cx="2983884" cy="2986868"/>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4589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750628" y="846822"/>
            <a:ext cx="10577014" cy="1800843"/>
          </a:xfrm>
        </p:spPr>
        <p:txBody>
          <a:bodyPr>
            <a:normAutofit/>
          </a:bodyPr>
          <a:lstStyle/>
          <a:p>
            <a:r>
              <a:rPr lang="ru-RU" sz="3200" dirty="0">
                <a:solidFill>
                  <a:schemeClr val="tx1">
                    <a:lumMod val="75000"/>
                    <a:lumOff val="25000"/>
                  </a:schemeClr>
                </a:solidFill>
              </a:rPr>
              <a:t>Закупочную деятельность можно рассматривать в двух аспектах: тактическом (оперативном) и стратегическом.</a:t>
            </a:r>
            <a:endParaRPr lang="uk-UA" sz="3200" dirty="0">
              <a:solidFill>
                <a:schemeClr val="tx1">
                  <a:lumMod val="75000"/>
                  <a:lumOff val="25000"/>
                </a:schemeClr>
              </a:solidFill>
            </a:endParaRPr>
          </a:p>
          <a:p>
            <a:endParaRPr lang="uk-UA" dirty="0">
              <a:solidFill>
                <a:schemeClr val="tx1">
                  <a:lumMod val="75000"/>
                  <a:lumOff val="25000"/>
                </a:schemeClr>
              </a:solidFill>
            </a:endParaRPr>
          </a:p>
        </p:txBody>
      </p:sp>
      <p:pic>
        <p:nvPicPr>
          <p:cNvPr id="4108" name="Picture 12" descr="Картинки по запросу стратегия компании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9994" y="2811865"/>
            <a:ext cx="5786651" cy="404613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Похожее изображен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3480" y="2647665"/>
            <a:ext cx="3884162" cy="2959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02878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818865" y="614811"/>
            <a:ext cx="10754436" cy="3233858"/>
          </a:xfrm>
        </p:spPr>
        <p:txBody>
          <a:bodyPr>
            <a:noAutofit/>
          </a:bodyPr>
          <a:lstStyle/>
          <a:p>
            <a:pPr lvl="0">
              <a:buClr>
                <a:srgbClr val="92278F"/>
              </a:buClr>
            </a:pPr>
            <a:r>
              <a:rPr lang="ru-RU" sz="3200" dirty="0">
                <a:solidFill>
                  <a:schemeClr val="tx1">
                    <a:lumMod val="75000"/>
                    <a:lumOff val="25000"/>
                  </a:schemeClr>
                </a:solidFill>
              </a:rPr>
              <a:t>Основной целью снабжения (закупок) является надежное и качественное обеспечение подразделений организации (предприятия) предметами снабжения и услугами, необходимыми для выполнения запланированной производственно-финансовой деятельности. </a:t>
            </a:r>
            <a:endParaRPr lang="uk-UA" sz="3200" dirty="0">
              <a:solidFill>
                <a:schemeClr val="tx1">
                  <a:lumMod val="75000"/>
                  <a:lumOff val="25000"/>
                </a:schemeClr>
              </a:solidFill>
            </a:endParaRPr>
          </a:p>
        </p:txBody>
      </p:sp>
      <p:pic>
        <p:nvPicPr>
          <p:cNvPr id="5122" name="Picture 2" descr="Картинки по запросу цель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0379" y="4053384"/>
            <a:ext cx="2522922" cy="2436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26986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074311" y="423743"/>
            <a:ext cx="10389808" cy="1126283"/>
          </a:xfrm>
        </p:spPr>
        <p:txBody>
          <a:bodyPr>
            <a:noAutofit/>
          </a:bodyPr>
          <a:lstStyle/>
          <a:p>
            <a:r>
              <a:rPr lang="ru-RU" sz="3200" dirty="0">
                <a:solidFill>
                  <a:schemeClr val="tx1">
                    <a:lumMod val="75000"/>
                    <a:lumOff val="25000"/>
                  </a:schemeClr>
                </a:solidFill>
              </a:rPr>
              <a:t>Модели, методы и алгоритмы, применяемые в  закупочной логистике </a:t>
            </a:r>
            <a:r>
              <a:rPr lang="ru-RU" sz="3200" dirty="0" smtClean="0">
                <a:solidFill>
                  <a:schemeClr val="tx1">
                    <a:lumMod val="75000"/>
                    <a:lumOff val="25000"/>
                  </a:schemeClr>
                </a:solidFill>
              </a:rPr>
              <a:t>предприятия:</a:t>
            </a:r>
            <a:endParaRPr lang="uk-UA" sz="3200" dirty="0">
              <a:solidFill>
                <a:schemeClr val="tx1">
                  <a:lumMod val="75000"/>
                  <a:lumOff val="25000"/>
                </a:schemeClr>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4035110268"/>
              </p:ext>
            </p:extLst>
          </p:nvPr>
        </p:nvGraphicFramePr>
        <p:xfrm>
          <a:off x="2934268" y="1787857"/>
          <a:ext cx="7356144" cy="4847949"/>
        </p:xfrm>
        <a:graphic>
          <a:graphicData uri="http://schemas.openxmlformats.org/drawingml/2006/table">
            <a:tbl>
              <a:tblPr firstRow="1" bandRow="1">
                <a:tableStyleId>{5C22544A-7EE6-4342-B048-85BDC9FD1C3A}</a:tableStyleId>
              </a:tblPr>
              <a:tblGrid>
                <a:gridCol w="3678072"/>
                <a:gridCol w="3678072"/>
              </a:tblGrid>
              <a:tr h="660893">
                <a:tc>
                  <a:txBody>
                    <a:bodyPr/>
                    <a:lstStyle/>
                    <a:p>
                      <a:pPr algn="ctr"/>
                      <a:r>
                        <a:rPr lang="ru-RU" sz="2000" b="1" kern="1200" dirty="0" smtClean="0">
                          <a:solidFill>
                            <a:schemeClr val="lt1"/>
                          </a:solidFill>
                          <a:effectLst/>
                          <a:latin typeface="+mn-lt"/>
                          <a:ea typeface="+mn-ea"/>
                          <a:cs typeface="+mn-cs"/>
                        </a:rPr>
                        <a:t>Задачи закупочной логистики</a:t>
                      </a:r>
                      <a:endParaRPr lang="uk-UA" sz="2000" dirty="0"/>
                    </a:p>
                  </a:txBody>
                  <a:tcPr/>
                </a:tc>
                <a:tc>
                  <a:txBody>
                    <a:bodyPr/>
                    <a:lstStyle/>
                    <a:p>
                      <a:pPr algn="ctr"/>
                      <a:r>
                        <a:rPr lang="ru-RU" sz="2000" b="1" kern="1200" dirty="0" smtClean="0">
                          <a:solidFill>
                            <a:schemeClr val="lt1"/>
                          </a:solidFill>
                          <a:effectLst/>
                          <a:latin typeface="+mn-lt"/>
                          <a:ea typeface="+mn-ea"/>
                          <a:cs typeface="+mn-cs"/>
                        </a:rPr>
                        <a:t>Модели, методы и алгоритмы</a:t>
                      </a:r>
                      <a:endParaRPr lang="uk-UA" sz="2000" dirty="0"/>
                    </a:p>
                  </a:txBody>
                  <a:tcPr/>
                </a:tc>
              </a:tr>
              <a:tr h="924649">
                <a:tc>
                  <a:txBody>
                    <a:bodyPr/>
                    <a:lstStyle/>
                    <a:p>
                      <a:pPr marL="342900" indent="-342900" algn="l">
                        <a:buFont typeface="Wingdings" panose="05000000000000000000" pitchFamily="2" charset="2"/>
                        <a:buChar char="§"/>
                      </a:pPr>
                      <a:r>
                        <a:rPr lang="ru-RU" sz="1800" kern="1200" dirty="0" smtClean="0">
                          <a:solidFill>
                            <a:schemeClr val="dk1"/>
                          </a:solidFill>
                          <a:effectLst/>
                          <a:latin typeface="+mn-lt"/>
                          <a:ea typeface="+mn-ea"/>
                          <a:cs typeface="+mn-cs"/>
                        </a:rPr>
                        <a:t>Определение потребности в материальных ресурсах;</a:t>
                      </a:r>
                      <a:endParaRPr lang="uk-UA" sz="1800" dirty="0"/>
                    </a:p>
                  </a:txBody>
                  <a:tcPr/>
                </a:tc>
                <a:tc>
                  <a:txBody>
                    <a:bodyPr/>
                    <a:lstStyle/>
                    <a:p>
                      <a:pPr marL="342900" indent="-342900">
                        <a:buFont typeface="Wingdings" panose="05000000000000000000" pitchFamily="2" charset="2"/>
                        <a:buChar char="§"/>
                      </a:pPr>
                      <a:r>
                        <a:rPr lang="ru-RU" sz="1800" kern="1200" dirty="0" smtClean="0">
                          <a:solidFill>
                            <a:schemeClr val="dk1"/>
                          </a:solidFill>
                          <a:effectLst/>
                          <a:latin typeface="+mn-lt"/>
                          <a:ea typeface="+mn-ea"/>
                          <a:cs typeface="+mn-cs"/>
                        </a:rPr>
                        <a:t>Алгоритм выбора поставщика материальных ресурсов;</a:t>
                      </a:r>
                      <a:endParaRPr lang="ru-RU" sz="1800" dirty="0" smtClean="0"/>
                    </a:p>
                  </a:txBody>
                  <a:tcPr/>
                </a:tc>
              </a:tr>
              <a:tr h="644452">
                <a:tc>
                  <a:txBody>
                    <a:bodyPr/>
                    <a:lstStyle/>
                    <a:p>
                      <a:pPr marL="342900" indent="-342900" algn="l">
                        <a:buFont typeface="Wingdings" panose="05000000000000000000" pitchFamily="2" charset="2"/>
                        <a:buChar char="§"/>
                      </a:pPr>
                      <a:r>
                        <a:rPr lang="ru-RU" sz="1800" kern="1200" dirty="0" smtClean="0">
                          <a:solidFill>
                            <a:schemeClr val="dk1"/>
                          </a:solidFill>
                          <a:effectLst/>
                          <a:latin typeface="+mn-lt"/>
                          <a:ea typeface="+mn-ea"/>
                          <a:cs typeface="+mn-cs"/>
                        </a:rPr>
                        <a:t>Исследование рынка закупок;</a:t>
                      </a:r>
                      <a:endParaRPr lang="uk-UA" sz="1800" dirty="0"/>
                    </a:p>
                  </a:txBody>
                  <a:tcPr/>
                </a:tc>
                <a:tc>
                  <a:txBody>
                    <a:bodyPr/>
                    <a:lstStyle/>
                    <a:p>
                      <a:pPr marL="342900" indent="-342900">
                        <a:buFont typeface="Wingdings" panose="05000000000000000000" pitchFamily="2" charset="2"/>
                        <a:buChar char="§"/>
                      </a:pPr>
                      <a:r>
                        <a:rPr lang="ru-RU" sz="1800" kern="1200" dirty="0" smtClean="0">
                          <a:solidFill>
                            <a:schemeClr val="dk1"/>
                          </a:solidFill>
                          <a:effectLst/>
                          <a:latin typeface="+mn-lt"/>
                          <a:ea typeface="+mn-ea"/>
                          <a:cs typeface="+mn-cs"/>
                        </a:rPr>
                        <a:t>Методы прогнозирования:</a:t>
                      </a:r>
                      <a:endParaRPr lang="uk-UA" sz="1800" dirty="0"/>
                    </a:p>
                  </a:txBody>
                  <a:tcPr/>
                </a:tc>
              </a:tr>
              <a:tr h="644452">
                <a:tc>
                  <a:txBody>
                    <a:bodyPr/>
                    <a:lstStyle/>
                    <a:p>
                      <a:pPr marL="342900" indent="-342900" algn="l">
                        <a:buFont typeface="Wingdings" panose="05000000000000000000" pitchFamily="2" charset="2"/>
                        <a:buChar char="§"/>
                      </a:pPr>
                      <a:r>
                        <a:rPr lang="ru-RU" sz="1800" kern="1200" dirty="0" smtClean="0">
                          <a:solidFill>
                            <a:schemeClr val="dk1"/>
                          </a:solidFill>
                          <a:effectLst/>
                          <a:latin typeface="+mn-lt"/>
                          <a:ea typeface="+mn-ea"/>
                          <a:cs typeface="+mn-cs"/>
                        </a:rPr>
                        <a:t>Выбор поставщиков;</a:t>
                      </a:r>
                      <a:endParaRPr lang="uk-UA" sz="1800" dirty="0"/>
                    </a:p>
                  </a:txBody>
                  <a:tcPr/>
                </a:tc>
                <a:tc>
                  <a:txBody>
                    <a:bodyPr/>
                    <a:lstStyle/>
                    <a:p>
                      <a:pPr marL="0" indent="0">
                        <a:buFont typeface="Wingdings" panose="05000000000000000000" pitchFamily="2" charset="2"/>
                        <a:buNone/>
                      </a:pPr>
                      <a:r>
                        <a:rPr lang="ru-RU" sz="1800" kern="1200" dirty="0" smtClean="0">
                          <a:solidFill>
                            <a:schemeClr val="dk1"/>
                          </a:solidFill>
                          <a:effectLst/>
                          <a:latin typeface="+mn-lt"/>
                          <a:ea typeface="+mn-ea"/>
                          <a:cs typeface="+mn-cs"/>
                        </a:rPr>
                        <a:t>    1) показателей рынка сырья и материалов;</a:t>
                      </a:r>
                      <a:endParaRPr lang="uk-UA" sz="1800" dirty="0"/>
                    </a:p>
                  </a:txBody>
                  <a:tcPr/>
                </a:tc>
              </a:tr>
              <a:tr h="644452">
                <a:tc>
                  <a:txBody>
                    <a:bodyPr/>
                    <a:lstStyle/>
                    <a:p>
                      <a:pPr marL="342900" indent="-342900" algn="l">
                        <a:buFont typeface="Wingdings" panose="05000000000000000000" pitchFamily="2" charset="2"/>
                        <a:buChar char="§"/>
                      </a:pPr>
                      <a:r>
                        <a:rPr lang="ru-RU" sz="1800" kern="1200" dirty="0" smtClean="0">
                          <a:solidFill>
                            <a:schemeClr val="dk1"/>
                          </a:solidFill>
                          <a:effectLst/>
                          <a:latin typeface="+mn-lt"/>
                          <a:ea typeface="+mn-ea"/>
                          <a:cs typeface="+mn-cs"/>
                        </a:rPr>
                        <a:t>Осуществление закупок;</a:t>
                      </a:r>
                      <a:endParaRPr lang="uk-UA" sz="1800" dirty="0"/>
                    </a:p>
                  </a:txBody>
                  <a:tcPr/>
                </a:tc>
                <a:tc>
                  <a:txBody>
                    <a:bodyPr/>
                    <a:lstStyle/>
                    <a:p>
                      <a:pPr marL="0" indent="0">
                        <a:buFont typeface="Wingdings" panose="05000000000000000000" pitchFamily="2" charset="2"/>
                        <a:buNone/>
                      </a:pPr>
                      <a:r>
                        <a:rPr lang="ru-RU" sz="1800" kern="1200" dirty="0" smtClean="0">
                          <a:solidFill>
                            <a:schemeClr val="dk1"/>
                          </a:solidFill>
                          <a:effectLst/>
                          <a:latin typeface="+mn-lt"/>
                          <a:ea typeface="+mn-ea"/>
                          <a:cs typeface="+mn-cs"/>
                        </a:rPr>
                        <a:t>    2)потребностей, спроса и другие.</a:t>
                      </a:r>
                    </a:p>
                  </a:txBody>
                  <a:tcPr/>
                </a:tc>
              </a:tr>
              <a:tr h="644452">
                <a:tc>
                  <a:txBody>
                    <a:bodyPr/>
                    <a:lstStyle/>
                    <a:p>
                      <a:pPr marL="342900" indent="-342900" algn="l">
                        <a:buFont typeface="Wingdings" panose="05000000000000000000" pitchFamily="2" charset="2"/>
                        <a:buChar char="§"/>
                      </a:pPr>
                      <a:r>
                        <a:rPr lang="ru-RU" sz="1800" kern="1200" dirty="0" smtClean="0">
                          <a:solidFill>
                            <a:schemeClr val="dk1"/>
                          </a:solidFill>
                          <a:effectLst/>
                          <a:latin typeface="+mn-lt"/>
                          <a:ea typeface="+mn-ea"/>
                          <a:cs typeface="+mn-cs"/>
                        </a:rPr>
                        <a:t>Контроль поставок;</a:t>
                      </a:r>
                      <a:endParaRPr lang="uk-UA" sz="1800" dirty="0"/>
                    </a:p>
                  </a:txBody>
                  <a:tcPr/>
                </a:tc>
                <a:tc>
                  <a:txBody>
                    <a:bodyPr/>
                    <a:lstStyle/>
                    <a:p>
                      <a:pPr marL="342900" indent="-342900">
                        <a:buFont typeface="Wingdings" panose="05000000000000000000" pitchFamily="2" charset="2"/>
                        <a:buChar char="§"/>
                      </a:pPr>
                      <a:r>
                        <a:rPr lang="ru-RU" sz="1800" kern="1200" dirty="0" smtClean="0">
                          <a:solidFill>
                            <a:schemeClr val="dk1"/>
                          </a:solidFill>
                          <a:effectLst/>
                          <a:latin typeface="+mn-lt"/>
                          <a:ea typeface="+mn-ea"/>
                          <a:cs typeface="+mn-cs"/>
                        </a:rPr>
                        <a:t>Модели управления запасами.</a:t>
                      </a:r>
                      <a:endParaRPr lang="uk-UA" sz="1800" dirty="0"/>
                    </a:p>
                  </a:txBody>
                  <a:tcPr/>
                </a:tc>
              </a:tr>
              <a:tr h="644452">
                <a:tc>
                  <a:txBody>
                    <a:bodyPr/>
                    <a:lstStyle/>
                    <a:p>
                      <a:pPr marL="342900" indent="-342900" algn="l">
                        <a:buFont typeface="Wingdings" panose="05000000000000000000" pitchFamily="2" charset="2"/>
                        <a:buChar char="§"/>
                      </a:pPr>
                      <a:r>
                        <a:rPr lang="ru-RU" sz="1800" kern="1200" dirty="0" smtClean="0">
                          <a:solidFill>
                            <a:schemeClr val="dk1"/>
                          </a:solidFill>
                          <a:effectLst/>
                          <a:latin typeface="+mn-lt"/>
                          <a:ea typeface="+mn-ea"/>
                          <a:cs typeface="+mn-cs"/>
                        </a:rPr>
                        <a:t>Подготовка бюджета закупок и другие.</a:t>
                      </a:r>
                      <a:endParaRPr lang="uk-UA" sz="1800" dirty="0"/>
                    </a:p>
                  </a:txBody>
                  <a:tcPr/>
                </a:tc>
                <a:tc>
                  <a:txBody>
                    <a:bodyPr/>
                    <a:lstStyle/>
                    <a:p>
                      <a:pPr marL="342900" indent="-342900">
                        <a:buFont typeface="Wingdings" panose="05000000000000000000" pitchFamily="2" charset="2"/>
                        <a:buChar char="§"/>
                      </a:pPr>
                      <a:endParaRPr lang="uk-UA" sz="1800" dirty="0"/>
                    </a:p>
                  </a:txBody>
                  <a:tcPr/>
                </a:tc>
              </a:tr>
            </a:tbl>
          </a:graphicData>
        </a:graphic>
      </p:graphicFrame>
    </p:spTree>
    <p:extLst>
      <p:ext uri="{BB962C8B-B14F-4D97-AF65-F5344CB8AC3E}">
        <p14:creationId xmlns:p14="http://schemas.microsoft.com/office/powerpoint/2010/main" val="328724736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8" name="Picture 14" descr="Картинки по запросу шнур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396470">
            <a:off x="5055931" y="4396768"/>
            <a:ext cx="4255001" cy="1906309"/>
          </a:xfrm>
          <a:prstGeom prst="rect">
            <a:avLst/>
          </a:prstGeom>
          <a:noFill/>
          <a:extLst>
            <a:ext uri="{909E8E84-426E-40DD-AFC4-6F175D3DCCD1}">
              <a14:hiddenFill xmlns:a14="http://schemas.microsoft.com/office/drawing/2010/main">
                <a:solidFill>
                  <a:srgbClr val="FFFFFF"/>
                </a:solidFill>
              </a14:hiddenFill>
            </a:ext>
          </a:extLst>
        </p:spPr>
      </p:pic>
      <p:sp>
        <p:nvSpPr>
          <p:cNvPr id="3" name="Подзаголовок 2"/>
          <p:cNvSpPr>
            <a:spLocks noGrp="1"/>
          </p:cNvSpPr>
          <p:nvPr>
            <p:ph type="subTitle" idx="1"/>
          </p:nvPr>
        </p:nvSpPr>
        <p:spPr>
          <a:xfrm>
            <a:off x="869596" y="560221"/>
            <a:ext cx="10703706" cy="1650717"/>
          </a:xfrm>
        </p:spPr>
        <p:txBody>
          <a:bodyPr>
            <a:normAutofit/>
          </a:bodyPr>
          <a:lstStyle/>
          <a:p>
            <a:r>
              <a:rPr lang="ru-RU" sz="3200" dirty="0">
                <a:solidFill>
                  <a:schemeClr val="tx1">
                    <a:lumMod val="75000"/>
                    <a:lumOff val="25000"/>
                  </a:schemeClr>
                </a:solidFill>
              </a:rPr>
              <a:t>В закупочной логистике также рассматривается одна из важных проблем - управление запасами предприятия (логистика запасов).</a:t>
            </a:r>
            <a:endParaRPr lang="uk-UA" sz="3200" dirty="0">
              <a:solidFill>
                <a:schemeClr val="tx1">
                  <a:lumMod val="75000"/>
                  <a:lumOff val="25000"/>
                </a:schemeClr>
              </a:solidFill>
            </a:endParaRPr>
          </a:p>
        </p:txBody>
      </p:sp>
      <p:pic>
        <p:nvPicPr>
          <p:cNvPr id="6146" name="Picture 2" descr="Похожее изображен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5069" y="2591315"/>
            <a:ext cx="2908464" cy="409608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Похожее изображение"/>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6337" y="2866031"/>
            <a:ext cx="3413986" cy="228383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Похожее изображение"/>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294594">
            <a:off x="4842522" y="5474883"/>
            <a:ext cx="1349481" cy="1176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16657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Легкий дым">
  <a:themeElements>
    <a:clrScheme name="Фиолетовый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74</TotalTime>
  <Words>340</Words>
  <Application>Microsoft Office PowerPoint</Application>
  <PresentationFormat>Широкоэкранный</PresentationFormat>
  <Paragraphs>34</Paragraphs>
  <Slides>11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11</vt:i4>
      </vt:variant>
    </vt:vector>
  </HeadingPairs>
  <TitlesOfParts>
    <vt:vector size="16" baseType="lpstr">
      <vt:lpstr>Arial</vt:lpstr>
      <vt:lpstr>Century Gothic</vt:lpstr>
      <vt:lpstr>Wingdings</vt:lpstr>
      <vt:lpstr>Wingdings 3</vt:lpstr>
      <vt:lpstr>Легкий дым</vt:lpstr>
      <vt:lpstr>ПРИМЕНЕНИЕ ЭКОНОМИКО-МАТЕМАТИЧЕСКИХ МЕТОДОВ И МОДЕЛЕЙ В ЗАКУПОЧНОЙ ЛОГИСТИКЕ ПРЕДПРИЯТИЯ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ПРИМЕНЕНИЕ ЭКОНОМИКО-МАТЕМАТИЧЕСКИХ МЕТОДОВ И МОДЕЛЕЙ В ЗАКУПОЧНОЙ ЛОГИСТИКЕ ПРЕДПРИЯТИЯ</dc:title>
  <dc:creator>Виктория</dc:creator>
  <cp:lastModifiedBy>Виктория</cp:lastModifiedBy>
  <cp:revision>10</cp:revision>
  <dcterms:created xsi:type="dcterms:W3CDTF">2017-05-12T17:33:10Z</dcterms:created>
  <dcterms:modified xsi:type="dcterms:W3CDTF">2017-05-12T18:47:56Z</dcterms:modified>
</cp:coreProperties>
</file>