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146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8F118-51BC-4873-B99B-F350534A3AF2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15FD3-F87B-4D13-85A6-691089AE1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011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15FD3-F87B-4D13-85A6-691089AE12D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985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15FD3-F87B-4D13-85A6-691089AE12D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985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15FD3-F87B-4D13-85A6-691089AE12D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985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15FD3-F87B-4D13-85A6-691089AE12D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985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15FD3-F87B-4D13-85A6-691089AE12D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985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15FD3-F87B-4D13-85A6-691089AE12D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985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15FD3-F87B-4D13-85A6-691089AE12D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985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6953-E590-4BB6-B002-FCFD07A3DDCB}" type="datetime1">
              <a:rPr lang="ru-RU" smtClean="0"/>
              <a:t>15.05.2017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0C501-2083-4BCE-B468-4EE6CE3AA59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58C-958B-4EFC-8D28-B303BF4D60B9}" type="datetime1">
              <a:rPr lang="ru-RU" smtClean="0"/>
              <a:t>15.05.2017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C501-2083-4BCE-B468-4EE6CE3AA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1970-7270-493C-90F4-5151AC766B74}" type="datetime1">
              <a:rPr lang="ru-RU" smtClean="0"/>
              <a:t>15.05.2017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C501-2083-4BCE-B468-4EE6CE3AA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3C59-6C38-4375-9B88-BE031B26830E}" type="datetime1">
              <a:rPr lang="ru-RU" smtClean="0"/>
              <a:t>15.05.2017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C501-2083-4BCE-B468-4EE6CE3AA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2044-6534-4635-9738-921493B63DF5}" type="datetime1">
              <a:rPr lang="ru-RU" smtClean="0"/>
              <a:t>15.05.2017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C501-2083-4BCE-B468-4EE6CE3AA59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7E1B-AB22-4991-A9D5-AD85ED2BCAC1}" type="datetime1">
              <a:rPr lang="ru-RU" smtClean="0"/>
              <a:t>15.05.2017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C501-2083-4BCE-B468-4EE6CE3AA59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6DE3-E428-43D5-B0E5-60ED035135ED}" type="datetime1">
              <a:rPr lang="ru-RU" smtClean="0"/>
              <a:t>15.05.2017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C501-2083-4BCE-B468-4EE6CE3AA59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4598-6A73-49A6-B044-2FAA67F24CC1}" type="datetime1">
              <a:rPr lang="ru-RU" smtClean="0"/>
              <a:t>15.05.2017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C501-2083-4BCE-B468-4EE6CE3AA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CE49-50E9-41BB-9070-C1AB255DE404}" type="datetime1">
              <a:rPr lang="ru-RU" smtClean="0"/>
              <a:t>15.05.2017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C501-2083-4BCE-B468-4EE6CE3AA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2A67-A61A-44CE-8D84-D3C24CA74781}" type="datetime1">
              <a:rPr lang="ru-RU" smtClean="0"/>
              <a:t>15.05.2017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C501-2083-4BCE-B468-4EE6CE3AA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8052-0B6C-4D33-B61B-291AC5F1BA49}" type="datetime1">
              <a:rPr lang="ru-RU" smtClean="0"/>
              <a:t>15.05.2017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C501-2083-4BCE-B468-4EE6CE3AA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BEBA957-9B25-4979-BB5A-49030D69C66D}" type="datetime1">
              <a:rPr lang="ru-RU" smtClean="0"/>
              <a:t>15.05.2017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200C501-2083-4BCE-B468-4EE6CE3AA59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6800"/>
            <a:ext cx="7772400" cy="2959969"/>
          </a:xfrm>
        </p:spPr>
        <p:txBody>
          <a:bodyPr/>
          <a:lstStyle/>
          <a:p>
            <a:r>
              <a:rPr lang="uk-UA" sz="3600" cap="all" dirty="0">
                <a:effectLst/>
              </a:rPr>
              <a:t>Розробка Алгоритму побудови комплексу моделей оцінки і прогнозування фінансової стійкості підприємства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953000"/>
            <a:ext cx="7848872" cy="12192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Підготував</a:t>
            </a:r>
            <a:r>
              <a:rPr lang="ru-RU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 1 року </a:t>
            </a:r>
            <a:r>
              <a:rPr lang="ru-RU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</a:t>
            </a:r>
            <a:b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 </a:t>
            </a:r>
            <a:r>
              <a:rPr lang="ru-RU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магістр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8.04.83.16.01</a:t>
            </a:r>
            <a:b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Зарінов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Р. С.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8" y="73124"/>
            <a:ext cx="1580867" cy="155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&amp;Gcy;&amp;lcy;&amp;acy;&amp;vcy;&amp;ncy;&amp;acy;&amp;ya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348" y="84330"/>
            <a:ext cx="1495425" cy="149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04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35089"/>
            <a:ext cx="8229600" cy="1600200"/>
          </a:xfrm>
        </p:spPr>
        <p:txBody>
          <a:bodyPr/>
          <a:lstStyle/>
          <a:p>
            <a:r>
              <a:rPr lang="ru-RU" sz="3600" dirty="0" err="1"/>
              <a:t>Актуальність</a:t>
            </a:r>
            <a:r>
              <a:rPr lang="ru-RU" sz="3600" dirty="0"/>
              <a:t> теми </a:t>
            </a:r>
            <a:r>
              <a:rPr lang="ru-RU" sz="3600" dirty="0" err="1"/>
              <a:t>дослідження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800" dirty="0">
                <a:solidFill>
                  <a:schemeClr val="tx1"/>
                </a:solidFill>
              </a:rPr>
              <a:t>В умовах невизначеності та крайньої мінливості соціально-економічних і політичних процесів, що відбуваються сьогодні в Україні, питання оцінки, аналізу та управління фінансовою стійкістю підприємства потребують значної уваги.</a:t>
            </a:r>
          </a:p>
          <a:p>
            <a:pPr marL="0" indent="0" algn="ctr">
              <a:buNone/>
            </a:pPr>
            <a:endParaRPr lang="uk-UA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uk-UA" sz="2800" dirty="0">
                <a:solidFill>
                  <a:schemeClr val="tx1"/>
                </a:solidFill>
              </a:rPr>
              <a:t>У роботі розглянуті питання розробки алгоритму побудови комплексу моделей оцінки й прогнозування фінансової стійкості підприємства на прикладі ВАТ “БАЛПОЛ”.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C501-2083-4BCE-B468-4EE6CE3AA596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03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35089"/>
            <a:ext cx="8229600" cy="1600200"/>
          </a:xfrm>
        </p:spPr>
        <p:txBody>
          <a:bodyPr/>
          <a:lstStyle/>
          <a:p>
            <a:r>
              <a:rPr lang="ru-RU" sz="3600" dirty="0" err="1"/>
              <a:t>Визначення</a:t>
            </a:r>
            <a:r>
              <a:rPr lang="ru-RU" sz="3600" dirty="0"/>
              <a:t> </a:t>
            </a:r>
            <a:r>
              <a:rPr lang="ru-RU" sz="3600" dirty="0" err="1"/>
              <a:t>фінансової</a:t>
            </a:r>
            <a:r>
              <a:rPr lang="ru-RU" sz="3600" dirty="0"/>
              <a:t> </a:t>
            </a:r>
            <a:r>
              <a:rPr lang="ru-RU" sz="3600" dirty="0" err="1"/>
              <a:t>стійкості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err="1">
                <a:solidFill>
                  <a:schemeClr val="tx1"/>
                </a:solidFill>
              </a:rPr>
              <a:t>Більшість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авторів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проаналізованих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літературних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джерел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підходять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розгляду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питання</a:t>
            </a:r>
            <a:r>
              <a:rPr lang="ru-RU" dirty="0">
                <a:solidFill>
                  <a:schemeClr val="tx1"/>
                </a:solidFill>
              </a:rPr>
              <a:t> комплексно і </a:t>
            </a:r>
            <a:r>
              <a:rPr lang="ru-RU" dirty="0" err="1">
                <a:solidFill>
                  <a:schemeClr val="tx1"/>
                </a:solidFill>
              </a:rPr>
              <a:t>визначають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поняття</a:t>
            </a:r>
            <a:r>
              <a:rPr lang="ru-RU" dirty="0">
                <a:solidFill>
                  <a:schemeClr val="tx1"/>
                </a:solidFill>
              </a:rPr>
              <a:t> «</a:t>
            </a:r>
            <a:r>
              <a:rPr lang="ru-RU" dirty="0" err="1">
                <a:solidFill>
                  <a:schemeClr val="tx1"/>
                </a:solidFill>
              </a:rPr>
              <a:t>фінансової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стійкості</a:t>
            </a:r>
            <a:r>
              <a:rPr lang="ru-RU" dirty="0">
                <a:solidFill>
                  <a:schemeClr val="tx1"/>
                </a:solidFill>
              </a:rPr>
              <a:t>» як </a:t>
            </a:r>
            <a:r>
              <a:rPr lang="ru-RU" dirty="0" err="1">
                <a:solidFill>
                  <a:schemeClr val="tx1"/>
                </a:solidFill>
              </a:rPr>
              <a:t>платоспроможність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часі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постійне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балансування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перевищення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доходів</a:t>
            </a:r>
            <a:r>
              <a:rPr lang="ru-RU" dirty="0">
                <a:solidFill>
                  <a:schemeClr val="tx1"/>
                </a:solidFill>
              </a:rPr>
              <a:t> над </a:t>
            </a:r>
            <a:r>
              <a:rPr lang="ru-RU" dirty="0" err="1">
                <a:solidFill>
                  <a:schemeClr val="tx1"/>
                </a:solidFill>
              </a:rPr>
              <a:t>витратами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постійне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часі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співвідношення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залученим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власним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капіталом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ru-RU" dirty="0" err="1">
                <a:solidFill>
                  <a:schemeClr val="tx1"/>
                </a:solidFill>
              </a:rPr>
              <a:t>Деякі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автори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визначають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фінансову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стійкість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компанії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такий</a:t>
            </a:r>
            <a:r>
              <a:rPr lang="ru-RU" dirty="0">
                <a:solidFill>
                  <a:schemeClr val="tx1"/>
                </a:solidFill>
              </a:rPr>
              <a:t> стан </a:t>
            </a:r>
            <a:r>
              <a:rPr lang="ru-RU" dirty="0" err="1">
                <a:solidFill>
                  <a:schemeClr val="tx1"/>
                </a:solidFill>
              </a:rPr>
              <a:t>її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фінансових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ресурсів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забезпечує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платоспроможність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подальший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умовах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ризику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пов'язаного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фінансово-господарською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діяльністю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суб'єктів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підприємництва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умовах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змінної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кон’юнктури</a:t>
            </a:r>
            <a:r>
              <a:rPr lang="ru-RU" dirty="0">
                <a:solidFill>
                  <a:schemeClr val="tx1"/>
                </a:solidFill>
              </a:rPr>
              <a:t> ринку.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C501-2083-4BCE-B468-4EE6CE3AA596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8368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35089"/>
            <a:ext cx="8229600" cy="1600200"/>
          </a:xfrm>
        </p:spPr>
        <p:txBody>
          <a:bodyPr/>
          <a:lstStyle/>
          <a:p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побудови комплексу моделей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err="1">
                <a:solidFill>
                  <a:schemeClr val="tx1"/>
                </a:solidFill>
              </a:rPr>
              <a:t>Запропонований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роботі</a:t>
            </a:r>
            <a:r>
              <a:rPr lang="ru-RU" dirty="0">
                <a:solidFill>
                  <a:schemeClr val="tx1"/>
                </a:solidFill>
              </a:rPr>
              <a:t> алгоритм </a:t>
            </a:r>
            <a:r>
              <a:rPr lang="ru-RU" dirty="0" err="1">
                <a:solidFill>
                  <a:schemeClr val="tx1"/>
                </a:solidFill>
              </a:rPr>
              <a:t>побудови</a:t>
            </a:r>
            <a:r>
              <a:rPr lang="ru-RU" dirty="0">
                <a:solidFill>
                  <a:schemeClr val="tx1"/>
                </a:solidFill>
              </a:rPr>
              <a:t> комплексу моделей для </a:t>
            </a:r>
            <a:r>
              <a:rPr lang="ru-RU" dirty="0" err="1">
                <a:solidFill>
                  <a:schemeClr val="tx1"/>
                </a:solidFill>
              </a:rPr>
              <a:t>оцінки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прогнозування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фінансової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стійкості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підприємства</a:t>
            </a:r>
            <a:r>
              <a:rPr lang="ru-RU" dirty="0">
                <a:solidFill>
                  <a:schemeClr val="tx1"/>
                </a:solidFill>
              </a:rPr>
              <a:t> представлено на </a:t>
            </a:r>
            <a:r>
              <a:rPr lang="ru-RU" dirty="0" err="1">
                <a:solidFill>
                  <a:schemeClr val="tx1"/>
                </a:solidFill>
              </a:rPr>
              <a:t>слайді</a:t>
            </a:r>
            <a:r>
              <a:rPr lang="ru-RU" dirty="0">
                <a:solidFill>
                  <a:schemeClr val="tx1"/>
                </a:solidFill>
              </a:rPr>
              <a:t> №5. Алгоритм </a:t>
            </a:r>
            <a:r>
              <a:rPr lang="ru-RU" dirty="0" err="1">
                <a:solidFill>
                  <a:schemeClr val="tx1"/>
                </a:solidFill>
              </a:rPr>
              <a:t>включає</a:t>
            </a:r>
            <a:r>
              <a:rPr lang="ru-RU" dirty="0">
                <a:solidFill>
                  <a:schemeClr val="tx1"/>
                </a:solidFill>
              </a:rPr>
              <a:t> три </a:t>
            </a:r>
            <a:r>
              <a:rPr lang="ru-RU" dirty="0" err="1">
                <a:solidFill>
                  <a:schemeClr val="tx1"/>
                </a:solidFill>
              </a:rPr>
              <a:t>основні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етапи</a:t>
            </a:r>
            <a:r>
              <a:rPr lang="ru-RU" dirty="0">
                <a:solidFill>
                  <a:schemeClr val="tx1"/>
                </a:solidFill>
              </a:rPr>
              <a:t>: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побудова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моделі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оцінки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рівня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фінансової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стійкості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підприємства</a:t>
            </a:r>
            <a:r>
              <a:rPr lang="ru-RU" dirty="0">
                <a:solidFill>
                  <a:schemeClr val="tx1"/>
                </a:solidFill>
              </a:rPr>
              <a:t>,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прогнозування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рівня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фінансової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стійкості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підприємства</a:t>
            </a:r>
            <a:r>
              <a:rPr lang="ru-RU" dirty="0">
                <a:solidFill>
                  <a:schemeClr val="tx1"/>
                </a:solidFill>
              </a:rPr>
              <a:t>,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розробка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рекомендацій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щодо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підвищення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рівня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фінансової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стійкості</a:t>
            </a: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 err="1">
                <a:solidFill>
                  <a:schemeClr val="tx1"/>
                </a:solidFill>
              </a:rPr>
              <a:t>Більш</a:t>
            </a:r>
            <a:r>
              <a:rPr lang="ru-RU" dirty="0">
                <a:solidFill>
                  <a:schemeClr val="tx1"/>
                </a:solidFill>
              </a:rPr>
              <a:t> детально </a:t>
            </a:r>
            <a:r>
              <a:rPr lang="ru-RU" dirty="0" err="1">
                <a:solidFill>
                  <a:schemeClr val="tx1"/>
                </a:solidFill>
              </a:rPr>
              <a:t>розглянемо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кожний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етап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C501-2083-4BCE-B468-4EE6CE3AA596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489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C501-2083-4BCE-B468-4EE6CE3AA596}" type="slidenum">
              <a:rPr lang="ru-RU" smtClean="0"/>
              <a:t>5</a:t>
            </a:fld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78" t="24176" r="13797" b="8691"/>
          <a:stretch/>
        </p:blipFill>
        <p:spPr bwMode="auto">
          <a:xfrm>
            <a:off x="1248962" y="0"/>
            <a:ext cx="6646076" cy="6849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1234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35089"/>
            <a:ext cx="8229600" cy="1600200"/>
          </a:xfrm>
        </p:spPr>
        <p:txBody>
          <a:bodyPr/>
          <a:lstStyle/>
          <a:p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побудови комплексу моделей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300" dirty="0">
                <a:solidFill>
                  <a:schemeClr val="tx1"/>
                </a:solidFill>
              </a:rPr>
              <a:t>В </a:t>
            </a:r>
            <a:r>
              <a:rPr lang="ru-RU" sz="2300" dirty="0" err="1">
                <a:solidFill>
                  <a:schemeClr val="tx1"/>
                </a:solidFill>
              </a:rPr>
              <a:t>якості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інструментарію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побудови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моделі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оцінки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рівня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фінансової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стійкості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підприємства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було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обрано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регресійний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аналіз</a:t>
            </a:r>
            <a:r>
              <a:rPr lang="ru-RU" sz="2300" dirty="0">
                <a:solidFill>
                  <a:schemeClr val="tx1"/>
                </a:solidFill>
              </a:rPr>
              <a:t>. </a:t>
            </a:r>
            <a:r>
              <a:rPr lang="ru-RU" sz="2300" dirty="0" err="1">
                <a:solidFill>
                  <a:schemeClr val="tx1"/>
                </a:solidFill>
              </a:rPr>
              <a:t>Важливим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етапом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побудови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регресійної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моделі</a:t>
            </a:r>
            <a:r>
              <a:rPr lang="ru-RU" sz="2300" dirty="0">
                <a:solidFill>
                  <a:schemeClr val="tx1"/>
                </a:solidFill>
              </a:rPr>
              <a:t> є </a:t>
            </a:r>
            <a:r>
              <a:rPr lang="ru-RU" sz="2300" dirty="0" err="1">
                <a:solidFill>
                  <a:schemeClr val="tx1"/>
                </a:solidFill>
              </a:rPr>
              <a:t>вибір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результуючої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змінної</a:t>
            </a:r>
            <a:r>
              <a:rPr lang="ru-RU" sz="2300" dirty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chemeClr val="tx1"/>
                </a:solidFill>
              </a:rPr>
              <a:t>В </a:t>
            </a:r>
            <a:r>
              <a:rPr lang="ru-RU" sz="2300" dirty="0" err="1">
                <a:solidFill>
                  <a:schemeClr val="tx1"/>
                </a:solidFill>
              </a:rPr>
              <a:t>якості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показника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фінансової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стійкості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підприємства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можна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було</a:t>
            </a:r>
            <a:r>
              <a:rPr lang="ru-RU" sz="2300" dirty="0">
                <a:solidFill>
                  <a:schemeClr val="tx1"/>
                </a:solidFill>
              </a:rPr>
              <a:t> б обрати </a:t>
            </a:r>
            <a:r>
              <a:rPr lang="ru-RU" sz="2300" dirty="0" err="1">
                <a:solidFill>
                  <a:schemeClr val="tx1"/>
                </a:solidFill>
              </a:rPr>
              <a:t>показник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структури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капіталу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наприклад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коефіцієнт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фінансового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левериджу</a:t>
            </a:r>
            <a:r>
              <a:rPr lang="ru-RU" sz="2300" dirty="0">
                <a:solidFill>
                  <a:schemeClr val="tx1"/>
                </a:solidFill>
              </a:rPr>
              <a:t> (</a:t>
            </a:r>
            <a:r>
              <a:rPr lang="ru-RU" sz="2300" dirty="0" err="1">
                <a:solidFill>
                  <a:schemeClr val="tx1"/>
                </a:solidFill>
              </a:rPr>
              <a:t>або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подібний</a:t>
            </a:r>
            <a:r>
              <a:rPr lang="ru-RU" sz="2300" dirty="0">
                <a:solidFill>
                  <a:schemeClr val="tx1"/>
                </a:solidFill>
              </a:rPr>
              <a:t> за </a:t>
            </a:r>
            <a:r>
              <a:rPr lang="ru-RU" sz="2300" dirty="0" err="1">
                <a:solidFill>
                  <a:schemeClr val="tx1"/>
                </a:solidFill>
              </a:rPr>
              <a:t>сутністю</a:t>
            </a:r>
            <a:r>
              <a:rPr lang="ru-RU" sz="2300" dirty="0">
                <a:solidFill>
                  <a:schemeClr val="tx1"/>
                </a:solidFill>
              </a:rPr>
              <a:t>). </a:t>
            </a:r>
            <a:r>
              <a:rPr lang="ru-RU" sz="2300" dirty="0" err="1">
                <a:solidFill>
                  <a:schemeClr val="tx1"/>
                </a:solidFill>
              </a:rPr>
              <a:t>Однак</a:t>
            </a:r>
            <a:r>
              <a:rPr lang="ru-RU" sz="2300" dirty="0">
                <a:solidFill>
                  <a:schemeClr val="tx1"/>
                </a:solidFill>
              </a:rPr>
              <a:t> в такому </a:t>
            </a:r>
            <a:r>
              <a:rPr lang="ru-RU" sz="2300" dirty="0" err="1">
                <a:solidFill>
                  <a:schemeClr val="tx1"/>
                </a:solidFill>
              </a:rPr>
              <a:t>варіанті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побудови</a:t>
            </a:r>
            <a:r>
              <a:rPr lang="ru-RU" sz="2300" dirty="0">
                <a:solidFill>
                  <a:schemeClr val="tx1"/>
                </a:solidFill>
              </a:rPr>
              <a:t> і </a:t>
            </a:r>
            <a:r>
              <a:rPr lang="ru-RU" sz="2300" dirty="0" err="1">
                <a:solidFill>
                  <a:schemeClr val="tx1"/>
                </a:solidFill>
              </a:rPr>
              <a:t>результуюча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змінна</a:t>
            </a:r>
            <a:r>
              <a:rPr lang="ru-RU" sz="2300" dirty="0">
                <a:solidFill>
                  <a:schemeClr val="tx1"/>
                </a:solidFill>
              </a:rPr>
              <a:t>, і </a:t>
            </a:r>
            <a:r>
              <a:rPr lang="ru-RU" sz="2300" dirty="0" err="1">
                <a:solidFill>
                  <a:schemeClr val="tx1"/>
                </a:solidFill>
              </a:rPr>
              <a:t>більшість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факторних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змінних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були</a:t>
            </a:r>
            <a:r>
              <a:rPr lang="ru-RU" sz="2300" dirty="0">
                <a:solidFill>
                  <a:schemeClr val="tx1"/>
                </a:solidFill>
              </a:rPr>
              <a:t> б </a:t>
            </a:r>
            <a:r>
              <a:rPr lang="ru-RU" sz="2300" dirty="0" err="1">
                <a:solidFill>
                  <a:schemeClr val="tx1"/>
                </a:solidFill>
              </a:rPr>
              <a:t>розраховані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напряму</a:t>
            </a:r>
            <a:r>
              <a:rPr lang="ru-RU" sz="2300" dirty="0">
                <a:solidFill>
                  <a:schemeClr val="tx1"/>
                </a:solidFill>
              </a:rPr>
              <a:t> за балансом. </a:t>
            </a:r>
            <a:r>
              <a:rPr lang="ru-RU" sz="2300" dirty="0" err="1">
                <a:solidFill>
                  <a:schemeClr val="tx1"/>
                </a:solidFill>
              </a:rPr>
              <a:t>Це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призвело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би</a:t>
            </a:r>
            <a:r>
              <a:rPr lang="ru-RU" sz="2300" dirty="0">
                <a:solidFill>
                  <a:schemeClr val="tx1"/>
                </a:solidFill>
              </a:rPr>
              <a:t> до того, </a:t>
            </a:r>
            <a:r>
              <a:rPr lang="ru-RU" sz="2300" dirty="0" err="1">
                <a:solidFill>
                  <a:schemeClr val="tx1"/>
                </a:solidFill>
              </a:rPr>
              <a:t>що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побудована</a:t>
            </a:r>
            <a:r>
              <a:rPr lang="ru-RU" sz="2300" dirty="0">
                <a:solidFill>
                  <a:schemeClr val="tx1"/>
                </a:solidFill>
              </a:rPr>
              <a:t> модель не </a:t>
            </a:r>
            <a:r>
              <a:rPr lang="ru-RU" sz="2300" dirty="0" err="1">
                <a:solidFill>
                  <a:schemeClr val="tx1"/>
                </a:solidFill>
              </a:rPr>
              <a:t>володіла</a:t>
            </a:r>
            <a:r>
              <a:rPr lang="ru-RU" sz="2300" dirty="0">
                <a:solidFill>
                  <a:schemeClr val="tx1"/>
                </a:solidFill>
              </a:rPr>
              <a:t> б </a:t>
            </a:r>
            <a:r>
              <a:rPr lang="ru-RU" sz="2300" dirty="0" err="1">
                <a:solidFill>
                  <a:schemeClr val="tx1"/>
                </a:solidFill>
              </a:rPr>
              <a:t>відповідними</a:t>
            </a:r>
            <a:r>
              <a:rPr lang="ru-RU" sz="2300" dirty="0">
                <a:solidFill>
                  <a:schemeClr val="tx1"/>
                </a:solidFill>
              </a:rPr>
              <a:t> параметрами </a:t>
            </a:r>
            <a:r>
              <a:rPr lang="ru-RU" sz="2300" dirty="0" err="1">
                <a:solidFill>
                  <a:schemeClr val="tx1"/>
                </a:solidFill>
              </a:rPr>
              <a:t>якості</a:t>
            </a:r>
            <a:r>
              <a:rPr lang="ru-RU" sz="2300" dirty="0">
                <a:solidFill>
                  <a:schemeClr val="tx1"/>
                </a:solidFill>
              </a:rPr>
              <a:t> для адекватного </a:t>
            </a:r>
            <a:r>
              <a:rPr lang="ru-RU" sz="2300" dirty="0" err="1">
                <a:solidFill>
                  <a:schemeClr val="tx1"/>
                </a:solidFill>
              </a:rPr>
              <a:t>відображення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досліджуваного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економічного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поняття</a:t>
            </a:r>
            <a:r>
              <a:rPr lang="ru-RU"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C501-2083-4BCE-B468-4EE6CE3AA596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838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35089"/>
            <a:ext cx="8229600" cy="1600200"/>
          </a:xfrm>
        </p:spPr>
        <p:txBody>
          <a:bodyPr/>
          <a:lstStyle/>
          <a:p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побудови комплексу моделей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300" dirty="0">
                <a:solidFill>
                  <a:schemeClr val="tx1"/>
                </a:solidFill>
              </a:rPr>
              <a:t>У </a:t>
            </a:r>
            <a:r>
              <a:rPr lang="ru-RU" sz="2300" dirty="0" err="1">
                <a:solidFill>
                  <a:schemeClr val="tx1"/>
                </a:solidFill>
              </a:rPr>
              <a:t>зв’язку</a:t>
            </a:r>
            <a:r>
              <a:rPr lang="ru-RU" sz="2300" dirty="0">
                <a:solidFill>
                  <a:schemeClr val="tx1"/>
                </a:solidFill>
              </a:rPr>
              <a:t> з </a:t>
            </a:r>
            <a:r>
              <a:rPr lang="ru-RU" sz="2300" dirty="0" err="1">
                <a:solidFill>
                  <a:schemeClr val="tx1"/>
                </a:solidFill>
              </a:rPr>
              <a:t>цим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було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вирішено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розраховувати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значення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результуючої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змінної</a:t>
            </a:r>
            <a:r>
              <a:rPr lang="ru-RU" sz="2300" dirty="0">
                <a:solidFill>
                  <a:schemeClr val="tx1"/>
                </a:solidFill>
              </a:rPr>
              <a:t> не </a:t>
            </a:r>
            <a:r>
              <a:rPr lang="ru-RU" sz="2300" dirty="0" err="1">
                <a:solidFill>
                  <a:schemeClr val="tx1"/>
                </a:solidFill>
              </a:rPr>
              <a:t>напряму</a:t>
            </a:r>
            <a:r>
              <a:rPr lang="ru-RU" sz="2300" dirty="0">
                <a:solidFill>
                  <a:schemeClr val="tx1"/>
                </a:solidFill>
              </a:rPr>
              <a:t> з балансу, а за </a:t>
            </a:r>
            <a:r>
              <a:rPr lang="ru-RU" sz="2300" dirty="0" err="1">
                <a:solidFill>
                  <a:schemeClr val="tx1"/>
                </a:solidFill>
              </a:rPr>
              <a:t>допомогою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скорингової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моделі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що</a:t>
            </a:r>
            <a:r>
              <a:rPr lang="ru-RU" sz="2300" dirty="0">
                <a:solidFill>
                  <a:schemeClr val="tx1"/>
                </a:solidFill>
              </a:rPr>
              <a:t> на </a:t>
            </a:r>
            <a:r>
              <a:rPr lang="ru-RU" sz="2300" dirty="0" err="1">
                <a:solidFill>
                  <a:schemeClr val="tx1"/>
                </a:solidFill>
              </a:rPr>
              <a:t>виході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дає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рейтинговий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показник</a:t>
            </a:r>
            <a:r>
              <a:rPr lang="ru-RU" sz="2300" dirty="0">
                <a:solidFill>
                  <a:schemeClr val="tx1"/>
                </a:solidFill>
              </a:rPr>
              <a:t>, а не </a:t>
            </a:r>
            <a:r>
              <a:rPr lang="ru-RU" sz="2300" dirty="0" err="1">
                <a:solidFill>
                  <a:schemeClr val="tx1"/>
                </a:solidFill>
              </a:rPr>
              <a:t>коефіцієнт</a:t>
            </a:r>
            <a:r>
              <a:rPr lang="ru-RU" sz="2300" dirty="0">
                <a:solidFill>
                  <a:schemeClr val="tx1"/>
                </a:solidFill>
              </a:rPr>
              <a:t>. </a:t>
            </a:r>
            <a:r>
              <a:rPr lang="ru-RU" sz="2300" dirty="0" err="1">
                <a:solidFill>
                  <a:schemeClr val="tx1"/>
                </a:solidFill>
              </a:rPr>
              <a:t>Це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знівелює</a:t>
            </a:r>
            <a:r>
              <a:rPr lang="ru-RU" sz="2300" dirty="0">
                <a:solidFill>
                  <a:schemeClr val="tx1"/>
                </a:solidFill>
              </a:rPr>
              <a:t> описаний </a:t>
            </a:r>
            <a:r>
              <a:rPr lang="ru-RU" sz="2300" dirty="0" err="1">
                <a:solidFill>
                  <a:schemeClr val="tx1"/>
                </a:solidFill>
              </a:rPr>
              <a:t>вище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ефект</a:t>
            </a:r>
            <a:r>
              <a:rPr lang="ru-RU" sz="23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chemeClr val="tx1"/>
                </a:solidFill>
              </a:rPr>
              <a:t>На другому </a:t>
            </a:r>
            <a:r>
              <a:rPr lang="ru-RU" sz="2300" dirty="0" err="1">
                <a:solidFill>
                  <a:schemeClr val="tx1"/>
                </a:solidFill>
              </a:rPr>
              <a:t>етапі</a:t>
            </a:r>
            <a:r>
              <a:rPr lang="ru-RU" sz="2300" dirty="0">
                <a:solidFill>
                  <a:schemeClr val="tx1"/>
                </a:solidFill>
              </a:rPr>
              <a:t> – </a:t>
            </a:r>
            <a:r>
              <a:rPr lang="ru-RU" sz="2300" dirty="0" err="1">
                <a:solidFill>
                  <a:schemeClr val="tx1"/>
                </a:solidFill>
              </a:rPr>
              <a:t>регресійного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аналізу</a:t>
            </a:r>
            <a:r>
              <a:rPr lang="ru-RU" sz="2300" dirty="0">
                <a:solidFill>
                  <a:schemeClr val="tx1"/>
                </a:solidFill>
              </a:rPr>
              <a:t> й </a:t>
            </a:r>
            <a:r>
              <a:rPr lang="ru-RU" sz="2300" dirty="0" err="1">
                <a:solidFill>
                  <a:schemeClr val="tx1"/>
                </a:solidFill>
              </a:rPr>
              <a:t>прогнозування</a:t>
            </a:r>
            <a:r>
              <a:rPr lang="ru-RU" sz="2300" dirty="0">
                <a:solidFill>
                  <a:schemeClr val="tx1"/>
                </a:solidFill>
              </a:rPr>
              <a:t> – </a:t>
            </a:r>
            <a:r>
              <a:rPr lang="ru-RU" sz="2300" dirty="0" err="1">
                <a:solidFill>
                  <a:schemeClr val="tx1"/>
                </a:solidFill>
              </a:rPr>
              <a:t>пропонується</a:t>
            </a:r>
            <a:r>
              <a:rPr lang="ru-RU" sz="2300" dirty="0">
                <a:solidFill>
                  <a:schemeClr val="tx1"/>
                </a:solidFill>
              </a:rPr>
              <a:t> за </a:t>
            </a:r>
            <a:r>
              <a:rPr lang="ru-RU" sz="2300" dirty="0" err="1">
                <a:solidFill>
                  <a:schemeClr val="tx1"/>
                </a:solidFill>
              </a:rPr>
              <a:t>допомогою</a:t>
            </a:r>
            <a:r>
              <a:rPr lang="ru-RU" sz="2300" dirty="0">
                <a:solidFill>
                  <a:schemeClr val="tx1"/>
                </a:solidFill>
              </a:rPr>
              <a:t> ППП «</a:t>
            </a:r>
            <a:r>
              <a:rPr lang="en-US" sz="2300" dirty="0" err="1">
                <a:solidFill>
                  <a:schemeClr val="tx1"/>
                </a:solidFill>
              </a:rPr>
              <a:t>Statistica</a:t>
            </a:r>
            <a:r>
              <a:rPr lang="en-US" sz="2300" dirty="0">
                <a:solidFill>
                  <a:schemeClr val="tx1"/>
                </a:solidFill>
              </a:rPr>
              <a:t>» </a:t>
            </a:r>
            <a:r>
              <a:rPr lang="ru-RU" sz="2300" dirty="0" err="1">
                <a:solidFill>
                  <a:schemeClr val="tx1"/>
                </a:solidFill>
              </a:rPr>
              <a:t>підібрати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таку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регресійну</a:t>
            </a:r>
            <a:r>
              <a:rPr lang="ru-RU" sz="2300" dirty="0">
                <a:solidFill>
                  <a:schemeClr val="tx1"/>
                </a:solidFill>
              </a:rPr>
              <a:t> модель, яка </a:t>
            </a:r>
            <a:r>
              <a:rPr lang="ru-RU" sz="2300" dirty="0" err="1">
                <a:solidFill>
                  <a:schemeClr val="tx1"/>
                </a:solidFill>
              </a:rPr>
              <a:t>була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би</a:t>
            </a:r>
            <a:r>
              <a:rPr lang="ru-RU" sz="2300" dirty="0">
                <a:solidFill>
                  <a:schemeClr val="tx1"/>
                </a:solidFill>
              </a:rPr>
              <a:t> адекватною, </a:t>
            </a:r>
            <a:r>
              <a:rPr lang="ru-RU" sz="2300" dirty="0" err="1">
                <a:solidFill>
                  <a:schemeClr val="tx1"/>
                </a:solidFill>
              </a:rPr>
              <a:t>її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регресори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значним</a:t>
            </a:r>
            <a:r>
              <a:rPr lang="ru-RU" sz="2300" dirty="0">
                <a:solidFill>
                  <a:schemeClr val="tx1"/>
                </a:solidFill>
              </a:rPr>
              <a:t> чином </a:t>
            </a:r>
            <a:r>
              <a:rPr lang="ru-RU" sz="2300" dirty="0" err="1">
                <a:solidFill>
                  <a:schemeClr val="tx1"/>
                </a:solidFill>
              </a:rPr>
              <a:t>впливали</a:t>
            </a:r>
            <a:r>
              <a:rPr lang="ru-RU" sz="2300" dirty="0">
                <a:solidFill>
                  <a:schemeClr val="tx1"/>
                </a:solidFill>
              </a:rPr>
              <a:t> б на </a:t>
            </a:r>
            <a:r>
              <a:rPr lang="ru-RU" sz="2300" dirty="0" err="1">
                <a:solidFill>
                  <a:schemeClr val="tx1"/>
                </a:solidFill>
              </a:rPr>
              <a:t>зміну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результуючої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змінної</a:t>
            </a:r>
            <a:r>
              <a:rPr lang="ru-RU" sz="2300" dirty="0">
                <a:solidFill>
                  <a:schemeClr val="tx1"/>
                </a:solidFill>
              </a:rPr>
              <a:t>, а </a:t>
            </a:r>
            <a:r>
              <a:rPr lang="ru-RU" sz="2300" dirty="0" err="1">
                <a:solidFill>
                  <a:schemeClr val="tx1"/>
                </a:solidFill>
              </a:rPr>
              <a:t>коефіцієнти</a:t>
            </a:r>
            <a:r>
              <a:rPr lang="ru-RU" sz="2300" dirty="0">
                <a:solidFill>
                  <a:schemeClr val="tx1"/>
                </a:solidFill>
              </a:rPr>
              <a:t> при них </a:t>
            </a:r>
            <a:r>
              <a:rPr lang="ru-RU" sz="2300" dirty="0" err="1">
                <a:solidFill>
                  <a:schemeClr val="tx1"/>
                </a:solidFill>
              </a:rPr>
              <a:t>були</a:t>
            </a:r>
            <a:r>
              <a:rPr lang="ru-RU" sz="2300" dirty="0">
                <a:solidFill>
                  <a:schemeClr val="tx1"/>
                </a:solidFill>
              </a:rPr>
              <a:t> б </a:t>
            </a:r>
            <a:r>
              <a:rPr lang="ru-RU" sz="2300" dirty="0" err="1">
                <a:solidFill>
                  <a:schemeClr val="tx1"/>
                </a:solidFill>
              </a:rPr>
              <a:t>статистично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значимі</a:t>
            </a:r>
            <a:r>
              <a:rPr lang="ru-RU" sz="2300" dirty="0">
                <a:solidFill>
                  <a:schemeClr val="tx1"/>
                </a:solidFill>
              </a:rPr>
              <a:t>. </a:t>
            </a:r>
            <a:r>
              <a:rPr lang="ru-RU" sz="2300" dirty="0" err="1">
                <a:solidFill>
                  <a:schemeClr val="tx1"/>
                </a:solidFill>
              </a:rPr>
              <a:t>Вибір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регресійної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моделі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обумовлений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тим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що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існуючі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моделі</a:t>
            </a:r>
            <a:r>
              <a:rPr lang="ru-RU" sz="2300" dirty="0">
                <a:solidFill>
                  <a:schemeClr val="tx1"/>
                </a:solidFill>
              </a:rPr>
              <a:t> не </a:t>
            </a:r>
            <a:r>
              <a:rPr lang="ru-RU" sz="2300" dirty="0" err="1">
                <a:solidFill>
                  <a:schemeClr val="tx1"/>
                </a:solidFill>
              </a:rPr>
              <a:t>зовсім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підходять</a:t>
            </a:r>
            <a:r>
              <a:rPr lang="ru-RU" sz="2300" dirty="0">
                <a:solidFill>
                  <a:schemeClr val="tx1"/>
                </a:solidFill>
              </a:rPr>
              <a:t> для </a:t>
            </a:r>
            <a:r>
              <a:rPr lang="ru-RU" sz="2300" dirty="0" err="1">
                <a:solidFill>
                  <a:schemeClr val="tx1"/>
                </a:solidFill>
              </a:rPr>
              <a:t>конкретних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цілей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моделювання</a:t>
            </a:r>
            <a:r>
              <a:rPr lang="ru-RU" sz="2300" dirty="0">
                <a:solidFill>
                  <a:schemeClr val="tx1"/>
                </a:solidFill>
              </a:rPr>
              <a:t>, а </a:t>
            </a:r>
            <a:r>
              <a:rPr lang="ru-RU" sz="2300" dirty="0" err="1">
                <a:solidFill>
                  <a:schemeClr val="tx1"/>
                </a:solidFill>
              </a:rPr>
              <a:t>саме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оцінки</a:t>
            </a:r>
            <a:r>
              <a:rPr lang="ru-RU" sz="2300" dirty="0">
                <a:solidFill>
                  <a:schemeClr val="tx1"/>
                </a:solidFill>
              </a:rPr>
              <a:t> й </a:t>
            </a:r>
            <a:r>
              <a:rPr lang="ru-RU" sz="2300" dirty="0" err="1">
                <a:solidFill>
                  <a:schemeClr val="tx1"/>
                </a:solidFill>
              </a:rPr>
              <a:t>прогнозування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фінансової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стійкості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вітчизняних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підприємств</a:t>
            </a:r>
            <a:endParaRPr lang="ru-RU" sz="23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C501-2083-4BCE-B468-4EE6CE3AA596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934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35089"/>
            <a:ext cx="8229600" cy="1600200"/>
          </a:xfrm>
        </p:spPr>
        <p:txBody>
          <a:bodyPr/>
          <a:lstStyle/>
          <a:p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побудови комплексу моделей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 err="1">
                <a:solidFill>
                  <a:schemeClr val="tx1"/>
                </a:solidFill>
              </a:rPr>
              <a:t>Також</a:t>
            </a:r>
            <a:r>
              <a:rPr lang="ru-RU" sz="2200" dirty="0">
                <a:solidFill>
                  <a:schemeClr val="tx1"/>
                </a:solidFill>
              </a:rPr>
              <a:t> у другому </a:t>
            </a:r>
            <a:r>
              <a:rPr lang="ru-RU" sz="2200" dirty="0" err="1">
                <a:solidFill>
                  <a:schemeClr val="tx1"/>
                </a:solidFill>
              </a:rPr>
              <a:t>блоці</a:t>
            </a:r>
            <a:r>
              <a:rPr lang="ru-RU" sz="2200" dirty="0">
                <a:solidFill>
                  <a:schemeClr val="tx1"/>
                </a:solidFill>
              </a:rPr>
              <a:t> алгоритму </a:t>
            </a:r>
            <a:r>
              <a:rPr lang="ru-RU" sz="2200" dirty="0" err="1">
                <a:solidFill>
                  <a:schemeClr val="tx1"/>
                </a:solidFill>
              </a:rPr>
              <a:t>пропонується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застосовувати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прості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методи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прогнозування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>
                <a:solidFill>
                  <a:schemeClr val="tx1"/>
                </a:solidFill>
              </a:rPr>
              <a:t>знову</a:t>
            </a:r>
            <a:r>
              <a:rPr lang="ru-RU" sz="2200" dirty="0">
                <a:solidFill>
                  <a:schemeClr val="tx1"/>
                </a:solidFill>
              </a:rPr>
              <a:t> ж таки через </a:t>
            </a:r>
            <a:r>
              <a:rPr lang="ru-RU" sz="2200" dirty="0" err="1">
                <a:solidFill>
                  <a:schemeClr val="tx1"/>
                </a:solidFill>
              </a:rPr>
              <a:t>невелику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кількість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рівнів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часових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рядів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факторів</a:t>
            </a:r>
            <a:r>
              <a:rPr lang="ru-RU" sz="2200" dirty="0">
                <a:solidFill>
                  <a:schemeClr val="tx1"/>
                </a:solidFill>
              </a:rPr>
              <a:t> і </a:t>
            </a:r>
            <a:r>
              <a:rPr lang="ru-RU" sz="2200" dirty="0" err="1">
                <a:solidFill>
                  <a:schemeClr val="tx1"/>
                </a:solidFill>
              </a:rPr>
              <a:t>залежної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змінної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ru-RU" sz="2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200" dirty="0">
                <a:solidFill>
                  <a:schemeClr val="tx1"/>
                </a:solidFill>
              </a:rPr>
              <a:t>На </a:t>
            </a:r>
            <a:r>
              <a:rPr lang="ru-RU" sz="2200" dirty="0" err="1">
                <a:solidFill>
                  <a:schemeClr val="tx1"/>
                </a:solidFill>
              </a:rPr>
              <a:t>третьому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етапі</a:t>
            </a:r>
            <a:r>
              <a:rPr lang="ru-RU" sz="2200" dirty="0">
                <a:solidFill>
                  <a:schemeClr val="tx1"/>
                </a:solidFill>
              </a:rPr>
              <a:t> алгоритму </a:t>
            </a:r>
            <a:r>
              <a:rPr lang="ru-RU" sz="2200" dirty="0" err="1">
                <a:solidFill>
                  <a:schemeClr val="tx1"/>
                </a:solidFill>
              </a:rPr>
              <a:t>пропонується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розглянути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рекомендації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щодо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підвищення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рівня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фінансової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стійкості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підприємства</a:t>
            </a:r>
            <a:r>
              <a:rPr lang="ru-RU" sz="220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ru-RU" sz="2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200" dirty="0" err="1">
                <a:solidFill>
                  <a:schemeClr val="tx1"/>
                </a:solidFill>
              </a:rPr>
              <a:t>Високоефективне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функціонування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>
                <a:solidFill>
                  <a:schemeClr val="tx1"/>
                </a:solidFill>
              </a:rPr>
              <a:t>достатнє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нарощування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фінансових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ресурсів</a:t>
            </a:r>
            <a:r>
              <a:rPr lang="ru-RU" sz="2200" dirty="0">
                <a:solidFill>
                  <a:schemeClr val="tx1"/>
                </a:solidFill>
              </a:rPr>
              <a:t> і </a:t>
            </a:r>
            <a:r>
              <a:rPr lang="ru-RU" sz="2200" dirty="0" err="1">
                <a:solidFill>
                  <a:schemeClr val="tx1"/>
                </a:solidFill>
              </a:rPr>
              <a:t>раціональне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управління</a:t>
            </a:r>
            <a:r>
              <a:rPr lang="ru-RU" sz="2200" dirty="0">
                <a:solidFill>
                  <a:schemeClr val="tx1"/>
                </a:solidFill>
              </a:rPr>
              <a:t> ними </a:t>
            </a:r>
            <a:r>
              <a:rPr lang="ru-RU" sz="2200" dirty="0" err="1">
                <a:solidFill>
                  <a:schemeClr val="tx1"/>
                </a:solidFill>
              </a:rPr>
              <a:t>характеризує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належний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рівень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фінансової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стійкості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>
                <a:solidFill>
                  <a:schemeClr val="tx1"/>
                </a:solidFill>
              </a:rPr>
              <a:t>котра</a:t>
            </a:r>
            <a:r>
              <a:rPr lang="ru-RU" sz="2200" dirty="0">
                <a:solidFill>
                  <a:schemeClr val="tx1"/>
                </a:solidFill>
              </a:rPr>
              <a:t> повинна бути не </a:t>
            </a:r>
            <a:r>
              <a:rPr lang="ru-RU" sz="2200" dirty="0" err="1">
                <a:solidFill>
                  <a:schemeClr val="tx1"/>
                </a:solidFill>
              </a:rPr>
              <a:t>лише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короткочасним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досягненням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підприємства</a:t>
            </a:r>
            <a:r>
              <a:rPr lang="ru-RU" sz="2200" dirty="0">
                <a:solidFill>
                  <a:schemeClr val="tx1"/>
                </a:solidFill>
              </a:rPr>
              <a:t>, а й у </a:t>
            </a:r>
            <a:r>
              <a:rPr lang="ru-RU" sz="2200" dirty="0" err="1">
                <a:solidFill>
                  <a:schemeClr val="tx1"/>
                </a:solidFill>
              </a:rPr>
              <a:t>цілому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стратегією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його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розвитку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C501-2083-4BCE-B468-4EE6CE3AA596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706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647699"/>
            <a:ext cx="7772400" cy="4267200"/>
          </a:xfrm>
        </p:spPr>
        <p:txBody>
          <a:bodyPr/>
          <a:lstStyle/>
          <a:p>
            <a:r>
              <a:rPr lang="uk-UA" dirty="0"/>
              <a:t>Дякую за увагу!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38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146</TotalTime>
  <Words>482</Words>
  <Application>Microsoft Office PowerPoint</Application>
  <PresentationFormat>Экран (4:3)</PresentationFormat>
  <Paragraphs>43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Courier New</vt:lpstr>
      <vt:lpstr>Palatino Linotype</vt:lpstr>
      <vt:lpstr>Исполнительная</vt:lpstr>
      <vt:lpstr>Розробка Алгоритму побудови комплексу моделей оцінки і прогнозування фінансової стійкості підприємства</vt:lpstr>
      <vt:lpstr>Актуальність теми дослідження</vt:lpstr>
      <vt:lpstr>Визначення фінансової стійкості</vt:lpstr>
      <vt:lpstr>Алгоритм побудови комплексу моделей</vt:lpstr>
      <vt:lpstr>Презентация PowerPoint</vt:lpstr>
      <vt:lpstr>Алгоритм побудови комплексу моделей</vt:lpstr>
      <vt:lpstr>Алгоритм побудови комплексу моделей</vt:lpstr>
      <vt:lpstr>Алгоритм побудови комплексу моделей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reception2</dc:creator>
  <cp:lastModifiedBy>Roman</cp:lastModifiedBy>
  <cp:revision>15</cp:revision>
  <dcterms:created xsi:type="dcterms:W3CDTF">2017-05-15T02:58:41Z</dcterms:created>
  <dcterms:modified xsi:type="dcterms:W3CDTF">2017-05-15T11:07:29Z</dcterms:modified>
</cp:coreProperties>
</file>