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oogle%20&#1044;&#1080;&#1089;&#1082;\&#1059;&#1095;&#1077;&#1073;&#1072;\IV%20&#1082;&#1091;&#1088;&#1089;%20I%20&#1089;&#1077;&#1084;&#1077;&#1089;&#1090;&#1088;%202016\&#1052;&#1069;%20&#1052;&#1086;&#1076;&#1077;&#1083;&#1080;&#1088;&#1086;&#1074;&#1072;&#1085;&#1080;&#1077;%20&#1101;&#1082;&#1086;&#1085;&#1086;&#1084;&#1080;&#1082;&#1080;\&#1048;&#1053;&#1044;&#1047;%20&#1052;&#1069;\&#1048;&#1053;&#1044;&#1047;%20&#1052;&#1055;%204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oogle%20&#1044;&#1080;&#1089;&#1082;\&#1059;&#1095;&#1077;&#1073;&#1072;\IV%20&#1082;&#1091;&#1088;&#1089;%20I%20&#1089;&#1077;&#1084;&#1077;&#1089;&#1090;&#1088;%202016\&#1052;&#1069;%20&#1052;&#1086;&#1076;&#1077;&#1083;&#1080;&#1088;&#1086;&#1074;&#1072;&#1085;&#1080;&#1077;%20&#1101;&#1082;&#1086;&#1085;&#1086;&#1084;&#1080;&#1082;&#1080;\&#1048;&#1053;&#1044;&#1047;%20&#1052;&#1069;\&#1048;&#1053;&#1044;&#1047;%20&#1052;&#1055;%204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176436164119"/>
          <c:y val="5.2087823997369789E-2"/>
          <c:w val="0.78584917810288757"/>
          <c:h val="0.7833775704145356"/>
        </c:manualLayout>
      </c:layout>
      <c:lineChart>
        <c:grouping val="standard"/>
        <c:varyColors val="0"/>
        <c:ser>
          <c:idx val="0"/>
          <c:order val="0"/>
          <c:tx>
            <c:v>^OP</c:v>
          </c:tx>
          <c:spPr>
            <a:ln w="12700">
              <a:prstDash val="dash"/>
            </a:ln>
          </c:spPr>
          <c:marker>
            <c:symbol val="none"/>
          </c:marker>
          <c:val>
            <c:numRef>
              <c:f>'Фурье (Cost)'!$E$13:$E$35</c:f>
              <c:numCache>
                <c:formatCode>General</c:formatCode>
                <c:ptCount val="23"/>
                <c:pt idx="0">
                  <c:v>-1789.2619200000001</c:v>
                </c:pt>
                <c:pt idx="1">
                  <c:v>-799.0228800000001</c:v>
                </c:pt>
                <c:pt idx="2">
                  <c:v>-1662.1016400000001</c:v>
                </c:pt>
                <c:pt idx="3">
                  <c:v>-1870.0729200000001</c:v>
                </c:pt>
                <c:pt idx="4">
                  <c:v>-1233.5759999999998</c:v>
                </c:pt>
                <c:pt idx="5">
                  <c:v>-4635.8415064934952</c:v>
                </c:pt>
                <c:pt idx="6">
                  <c:v>-749.08799999999997</c:v>
                </c:pt>
                <c:pt idx="7">
                  <c:v>-114.69600000000001</c:v>
                </c:pt>
                <c:pt idx="8">
                  <c:v>-1842.48</c:v>
                </c:pt>
                <c:pt idx="9">
                  <c:v>-6442.9560000000001</c:v>
                </c:pt>
                <c:pt idx="10">
                  <c:v>-302.29200000000003</c:v>
                </c:pt>
                <c:pt idx="11">
                  <c:v>-876.85200000000009</c:v>
                </c:pt>
                <c:pt idx="12">
                  <c:v>-1371.1679999999999</c:v>
                </c:pt>
                <c:pt idx="13">
                  <c:v>-3908.6280000000002</c:v>
                </c:pt>
                <c:pt idx="14">
                  <c:v>-437.76</c:v>
                </c:pt>
                <c:pt idx="15">
                  <c:v>-490.75200000000001</c:v>
                </c:pt>
                <c:pt idx="16">
                  <c:v>-937.98</c:v>
                </c:pt>
                <c:pt idx="17">
                  <c:v>-1.08E-3</c:v>
                </c:pt>
                <c:pt idx="18">
                  <c:v>-1.08E-3</c:v>
                </c:pt>
                <c:pt idx="19">
                  <c:v>-69.227999999999994</c:v>
                </c:pt>
                <c:pt idx="20">
                  <c:v>-3973.32</c:v>
                </c:pt>
                <c:pt idx="21">
                  <c:v>-585.57981298700315</c:v>
                </c:pt>
                <c:pt idx="22">
                  <c:v>-735.56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9-464F-8465-A4EAD4258E8C}"/>
            </c:ext>
          </c:extLst>
        </c:ser>
        <c:ser>
          <c:idx val="1"/>
          <c:order val="1"/>
          <c:tx>
            <c:v>OP</c:v>
          </c:tx>
          <c:spPr>
            <a:ln w="12700"/>
          </c:spPr>
          <c:marker>
            <c:symbol val="none"/>
          </c:marker>
          <c:val>
            <c:numRef>
              <c:f>'Фурье (Cost)'!$D$13:$D$33</c:f>
              <c:numCache>
                <c:formatCode>General</c:formatCode>
                <c:ptCount val="21"/>
                <c:pt idx="0">
                  <c:v>-1656.7239999999999</c:v>
                </c:pt>
                <c:pt idx="1">
                  <c:v>-739.83600000000001</c:v>
                </c:pt>
                <c:pt idx="2">
                  <c:v>-1538.9829999999999</c:v>
                </c:pt>
                <c:pt idx="3">
                  <c:v>-1731.549</c:v>
                </c:pt>
                <c:pt idx="4">
                  <c:v>-1142.1999999999998</c:v>
                </c:pt>
                <c:pt idx="5">
                  <c:v>-4082.5</c:v>
                </c:pt>
                <c:pt idx="6">
                  <c:v>-693.59999999999991</c:v>
                </c:pt>
                <c:pt idx="7">
                  <c:v>-106.2</c:v>
                </c:pt>
                <c:pt idx="8">
                  <c:v>-1706</c:v>
                </c:pt>
                <c:pt idx="9">
                  <c:v>-5965.7</c:v>
                </c:pt>
                <c:pt idx="10">
                  <c:v>-279.90000000000003</c:v>
                </c:pt>
                <c:pt idx="11">
                  <c:v>-811.9</c:v>
                </c:pt>
                <c:pt idx="12">
                  <c:v>-1269.5999999999999</c:v>
                </c:pt>
                <c:pt idx="13">
                  <c:v>-3619.1</c:v>
                </c:pt>
                <c:pt idx="14">
                  <c:v>-273.59999999999997</c:v>
                </c:pt>
                <c:pt idx="15">
                  <c:v>-454.4</c:v>
                </c:pt>
                <c:pt idx="16">
                  <c:v>-868.5</c:v>
                </c:pt>
                <c:pt idx="17">
                  <c:v>-1E-3</c:v>
                </c:pt>
                <c:pt idx="18">
                  <c:v>-1E-3</c:v>
                </c:pt>
                <c:pt idx="19">
                  <c:v>-64.099999999999994</c:v>
                </c:pt>
                <c:pt idx="20">
                  <c:v>-3679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9-464F-8465-A4EAD4258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303104"/>
        <c:axId val="258304640"/>
      </c:lineChart>
      <c:catAx>
        <c:axId val="25830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58304640"/>
        <c:crosses val="autoZero"/>
        <c:auto val="1"/>
        <c:lblAlgn val="ctr"/>
        <c:lblOffset val="100"/>
        <c:noMultiLvlLbl val="0"/>
      </c:catAx>
      <c:valAx>
        <c:axId val="25830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830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695036533254648"/>
          <c:y val="0.89780709198526165"/>
          <c:w val="0.46895564455209887"/>
          <c:h val="9.789723198701125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90829210436873E-2"/>
          <c:y val="6.0274265391093214E-2"/>
          <c:w val="0.79535498158658324"/>
          <c:h val="0.69513417533006849"/>
        </c:manualLayout>
      </c:layout>
      <c:lineChart>
        <c:grouping val="standard"/>
        <c:varyColors val="0"/>
        <c:ser>
          <c:idx val="0"/>
          <c:order val="0"/>
          <c:tx>
            <c:v>^Q</c:v>
          </c:tx>
          <c:spPr>
            <a:ln w="12700">
              <a:prstDash val="dash"/>
            </a:ln>
          </c:spPr>
          <c:marker>
            <c:symbol val="none"/>
          </c:marker>
          <c:val>
            <c:numRef>
              <c:f>'Фурье Q'!$E$13:$E$35</c:f>
              <c:numCache>
                <c:formatCode>General</c:formatCode>
                <c:ptCount val="23"/>
                <c:pt idx="0">
                  <c:v>775.60100000000011</c:v>
                </c:pt>
                <c:pt idx="1">
                  <c:v>2506.5073212289662</c:v>
                </c:pt>
                <c:pt idx="2">
                  <c:v>2462.8776932168025</c:v>
                </c:pt>
                <c:pt idx="3">
                  <c:v>1131.7901164758839</c:v>
                </c:pt>
                <c:pt idx="4">
                  <c:v>1644.6743605177089</c:v>
                </c:pt>
                <c:pt idx="5">
                  <c:v>4181.7129999999997</c:v>
                </c:pt>
                <c:pt idx="6">
                  <c:v>1522.878937018874</c:v>
                </c:pt>
                <c:pt idx="7">
                  <c:v>973.94160017164972</c:v>
                </c:pt>
                <c:pt idx="8">
                  <c:v>1657.7731715202797</c:v>
                </c:pt>
                <c:pt idx="9">
                  <c:v>3962.0261389635289</c:v>
                </c:pt>
                <c:pt idx="10">
                  <c:v>446.78300000000257</c:v>
                </c:pt>
                <c:pt idx="11">
                  <c:v>14.71</c:v>
                </c:pt>
                <c:pt idx="12">
                  <c:v>5046.6800365596137</c:v>
                </c:pt>
                <c:pt idx="13">
                  <c:v>786.54006332034783</c:v>
                </c:pt>
                <c:pt idx="14">
                  <c:v>353.38569872247189</c:v>
                </c:pt>
                <c:pt idx="15">
                  <c:v>412.06299999999402</c:v>
                </c:pt>
                <c:pt idx="16">
                  <c:v>8363.1444314023975</c:v>
                </c:pt>
                <c:pt idx="17">
                  <c:v>101.1</c:v>
                </c:pt>
                <c:pt idx="18">
                  <c:v>243.18</c:v>
                </c:pt>
                <c:pt idx="19">
                  <c:v>85.45</c:v>
                </c:pt>
                <c:pt idx="20">
                  <c:v>4256.8900000000003</c:v>
                </c:pt>
                <c:pt idx="21">
                  <c:v>1869.36</c:v>
                </c:pt>
                <c:pt idx="22">
                  <c:v>185.45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3D-459B-B454-C6AB88F33D21}"/>
            </c:ext>
          </c:extLst>
        </c:ser>
        <c:ser>
          <c:idx val="1"/>
          <c:order val="1"/>
          <c:tx>
            <c:v>Q</c:v>
          </c:tx>
          <c:spPr>
            <a:ln w="12700"/>
          </c:spPr>
          <c:marker>
            <c:symbol val="none"/>
          </c:marker>
          <c:val>
            <c:numRef>
              <c:f>'Фурье Q'!$D$13:$D$33</c:f>
              <c:numCache>
                <c:formatCode>General</c:formatCode>
                <c:ptCount val="21"/>
                <c:pt idx="0">
                  <c:v>665.22</c:v>
                </c:pt>
                <c:pt idx="1">
                  <c:v>2616.88</c:v>
                </c:pt>
                <c:pt idx="2">
                  <c:v>2110.5</c:v>
                </c:pt>
                <c:pt idx="3">
                  <c:v>1242.17</c:v>
                </c:pt>
                <c:pt idx="4">
                  <c:v>1292.3</c:v>
                </c:pt>
                <c:pt idx="5">
                  <c:v>4292.1000000000004</c:v>
                </c:pt>
                <c:pt idx="6">
                  <c:v>1170.5</c:v>
                </c:pt>
                <c:pt idx="7">
                  <c:v>1084.31</c:v>
                </c:pt>
                <c:pt idx="8">
                  <c:v>1305.3900000000001</c:v>
                </c:pt>
                <c:pt idx="9">
                  <c:v>4072.4</c:v>
                </c:pt>
                <c:pt idx="10">
                  <c:v>94.4</c:v>
                </c:pt>
                <c:pt idx="11">
                  <c:v>15.73</c:v>
                </c:pt>
                <c:pt idx="12">
                  <c:v>4694.29</c:v>
                </c:pt>
                <c:pt idx="13">
                  <c:v>896.93</c:v>
                </c:pt>
                <c:pt idx="14">
                  <c:v>1</c:v>
                </c:pt>
                <c:pt idx="15">
                  <c:v>522.42999999999995</c:v>
                </c:pt>
                <c:pt idx="16">
                  <c:v>8010.76</c:v>
                </c:pt>
                <c:pt idx="17">
                  <c:v>1</c:v>
                </c:pt>
                <c:pt idx="18">
                  <c:v>1</c:v>
                </c:pt>
                <c:pt idx="19">
                  <c:v>68.25</c:v>
                </c:pt>
                <c:pt idx="20">
                  <c:v>4348.03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3D-459B-B454-C6AB88F33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338432"/>
        <c:axId val="264377088"/>
      </c:lineChart>
      <c:catAx>
        <c:axId val="26433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64377088"/>
        <c:crosses val="autoZero"/>
        <c:auto val="1"/>
        <c:lblAlgn val="ctr"/>
        <c:lblOffset val="100"/>
        <c:noMultiLvlLbl val="0"/>
      </c:catAx>
      <c:valAx>
        <c:axId val="26437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33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687949063665595"/>
          <c:y val="0.8959180794583087"/>
          <c:w val="0.44943199623312824"/>
          <c:h val="8.23299944986810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D0852-3670-41EB-9852-B2CA1A199AC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69803-496F-4368-9AA2-7D1CC355A108}">
      <dgm:prSet phldrT="[Текст]"/>
      <dgm:spPr/>
      <dgm:t>
        <a:bodyPr/>
        <a:lstStyle/>
        <a:p>
          <a:r>
            <a:rPr lang="uk-UA" dirty="0" smtClean="0"/>
            <a:t>Основні показники</a:t>
          </a:r>
          <a:endParaRPr lang="ru-RU" dirty="0"/>
        </a:p>
      </dgm:t>
    </dgm:pt>
    <dgm:pt modelId="{F565906E-8F36-41AD-A900-7FFAFCC6F6C1}" type="parTrans" cxnId="{F8517BE9-0606-49FF-AD04-39B1884C02A1}">
      <dgm:prSet/>
      <dgm:spPr/>
      <dgm:t>
        <a:bodyPr/>
        <a:lstStyle/>
        <a:p>
          <a:endParaRPr lang="ru-RU"/>
        </a:p>
      </dgm:t>
    </dgm:pt>
    <dgm:pt modelId="{E019C4C2-5913-4680-BD5D-ECD33F2514F6}" type="sibTrans" cxnId="{F8517BE9-0606-49FF-AD04-39B1884C02A1}">
      <dgm:prSet/>
      <dgm:spPr/>
      <dgm:t>
        <a:bodyPr/>
        <a:lstStyle/>
        <a:p>
          <a:endParaRPr lang="ru-RU"/>
        </a:p>
      </dgm:t>
    </dgm:pt>
    <dgm:pt modelId="{DAAF3329-2C71-46AA-B1B1-CA2BBAB98D5B}">
      <dgm:prSet phldrT="[Текст]"/>
      <dgm:spPr/>
      <dgm:t>
        <a:bodyPr/>
        <a:lstStyle/>
        <a:p>
          <a:r>
            <a:rPr lang="uk-UA" dirty="0" smtClean="0"/>
            <a:t>Прибуток</a:t>
          </a:r>
          <a:endParaRPr lang="ru-RU" dirty="0"/>
        </a:p>
      </dgm:t>
    </dgm:pt>
    <dgm:pt modelId="{B2FD8E5A-B5EE-473A-A6D5-9265A91C4176}" type="parTrans" cxnId="{40AAA9C4-9505-411A-8004-2D40A5B0493F}">
      <dgm:prSet/>
      <dgm:spPr/>
      <dgm:t>
        <a:bodyPr/>
        <a:lstStyle/>
        <a:p>
          <a:endParaRPr lang="ru-RU"/>
        </a:p>
      </dgm:t>
    </dgm:pt>
    <dgm:pt modelId="{7EBF4781-0873-49B5-B4AD-9F253688C70E}" type="sibTrans" cxnId="{40AAA9C4-9505-411A-8004-2D40A5B0493F}">
      <dgm:prSet/>
      <dgm:spPr/>
      <dgm:t>
        <a:bodyPr/>
        <a:lstStyle/>
        <a:p>
          <a:endParaRPr lang="ru-RU"/>
        </a:p>
      </dgm:t>
    </dgm:pt>
    <dgm:pt modelId="{71069A3E-2D0F-4A8A-BCD1-85882A9144F1}">
      <dgm:prSet phldrT="[Текст]"/>
      <dgm:spPr/>
      <dgm:t>
        <a:bodyPr/>
        <a:lstStyle/>
        <a:p>
          <a:r>
            <a:rPr lang="uk-UA" dirty="0" smtClean="0"/>
            <a:t>Операційні витрати</a:t>
          </a:r>
          <a:endParaRPr lang="ru-RU" dirty="0"/>
        </a:p>
      </dgm:t>
    </dgm:pt>
    <dgm:pt modelId="{8B86D727-927E-4177-A2ED-3028F1CE59C8}" type="parTrans" cxnId="{B8DF082A-9EE9-488F-AF88-514C917F9916}">
      <dgm:prSet/>
      <dgm:spPr/>
      <dgm:t>
        <a:bodyPr/>
        <a:lstStyle/>
        <a:p>
          <a:endParaRPr lang="ru-RU"/>
        </a:p>
      </dgm:t>
    </dgm:pt>
    <dgm:pt modelId="{380984D2-E38B-451C-AE5B-030CE684722F}" type="sibTrans" cxnId="{B8DF082A-9EE9-488F-AF88-514C917F9916}">
      <dgm:prSet/>
      <dgm:spPr/>
      <dgm:t>
        <a:bodyPr/>
        <a:lstStyle/>
        <a:p>
          <a:endParaRPr lang="ru-RU"/>
        </a:p>
      </dgm:t>
    </dgm:pt>
    <dgm:pt modelId="{6E5BB1D5-9758-41E9-9C1F-5CA4D981BCCF}">
      <dgm:prSet phldrT="[Текст]"/>
      <dgm:spPr/>
      <dgm:t>
        <a:bodyPr/>
        <a:lstStyle/>
        <a:p>
          <a:r>
            <a:rPr lang="uk-UA" dirty="0" smtClean="0"/>
            <a:t>Методи</a:t>
          </a:r>
          <a:endParaRPr lang="ru-RU" dirty="0"/>
        </a:p>
      </dgm:t>
    </dgm:pt>
    <dgm:pt modelId="{C64B3563-4836-41E2-8E42-BF2878136346}" type="parTrans" cxnId="{D1F4C08E-AE62-444D-9D7F-EAD66B45F08B}">
      <dgm:prSet/>
      <dgm:spPr/>
      <dgm:t>
        <a:bodyPr/>
        <a:lstStyle/>
        <a:p>
          <a:endParaRPr lang="ru-RU"/>
        </a:p>
      </dgm:t>
    </dgm:pt>
    <dgm:pt modelId="{201132C6-4378-4CCE-8F9D-C0845CC74B72}" type="sibTrans" cxnId="{D1F4C08E-AE62-444D-9D7F-EAD66B45F08B}">
      <dgm:prSet/>
      <dgm:spPr/>
      <dgm:t>
        <a:bodyPr/>
        <a:lstStyle/>
        <a:p>
          <a:endParaRPr lang="ru-RU"/>
        </a:p>
      </dgm:t>
    </dgm:pt>
    <dgm:pt modelId="{9EF43478-3F73-4DA9-BAE3-E979AB6A88E7}">
      <dgm:prSet phldrT="[Текст]"/>
      <dgm:spPr/>
      <dgm:t>
        <a:bodyPr/>
        <a:lstStyle/>
        <a:p>
          <a:r>
            <a:rPr lang="uk-UA" dirty="0" smtClean="0"/>
            <a:t>Спектральний аналіз</a:t>
          </a:r>
          <a:endParaRPr lang="ru-RU" dirty="0"/>
        </a:p>
      </dgm:t>
    </dgm:pt>
    <dgm:pt modelId="{58CBE229-D799-4AB2-BD55-FD55055D228A}" type="parTrans" cxnId="{AAEDDC85-1170-4574-9DEC-97A88D8CA60F}">
      <dgm:prSet/>
      <dgm:spPr/>
      <dgm:t>
        <a:bodyPr/>
        <a:lstStyle/>
        <a:p>
          <a:endParaRPr lang="ru-RU"/>
        </a:p>
      </dgm:t>
    </dgm:pt>
    <dgm:pt modelId="{AF46330A-13B9-4FE0-8348-A4EAAC66C05E}" type="sibTrans" cxnId="{AAEDDC85-1170-4574-9DEC-97A88D8CA60F}">
      <dgm:prSet/>
      <dgm:spPr/>
      <dgm:t>
        <a:bodyPr/>
        <a:lstStyle/>
        <a:p>
          <a:endParaRPr lang="ru-RU"/>
        </a:p>
      </dgm:t>
    </dgm:pt>
    <dgm:pt modelId="{B7CBEB0A-46C8-43AA-A75D-622008F1E6B4}">
      <dgm:prSet phldrT="[Текст]"/>
      <dgm:spPr/>
      <dgm:t>
        <a:bodyPr/>
        <a:lstStyle/>
        <a:p>
          <a:r>
            <a:rPr lang="uk-UA" dirty="0" smtClean="0"/>
            <a:t>Лінійна регресія</a:t>
          </a:r>
          <a:endParaRPr lang="ru-RU" dirty="0"/>
        </a:p>
      </dgm:t>
    </dgm:pt>
    <dgm:pt modelId="{3CD8F81C-19B7-4EFB-AD2A-4BDC680FD8C3}" type="parTrans" cxnId="{5CD76EAA-7098-4FA6-92EC-CA7F85654B62}">
      <dgm:prSet/>
      <dgm:spPr/>
      <dgm:t>
        <a:bodyPr/>
        <a:lstStyle/>
        <a:p>
          <a:endParaRPr lang="ru-RU"/>
        </a:p>
      </dgm:t>
    </dgm:pt>
    <dgm:pt modelId="{32C5ECC3-C0C7-4FF1-8439-D868389154C6}" type="sibTrans" cxnId="{5CD76EAA-7098-4FA6-92EC-CA7F85654B62}">
      <dgm:prSet/>
      <dgm:spPr/>
      <dgm:t>
        <a:bodyPr/>
        <a:lstStyle/>
        <a:p>
          <a:endParaRPr lang="ru-RU"/>
        </a:p>
      </dgm:t>
    </dgm:pt>
    <dgm:pt modelId="{ED8117AB-7B7A-4150-9CE2-C5940C075142}" type="pres">
      <dgm:prSet presAssocID="{300D0852-3670-41EB-9852-B2CA1A199AC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F03F28-1BF5-4372-A387-9965D2A433C0}" type="pres">
      <dgm:prSet presAssocID="{22969803-496F-4368-9AA2-7D1CC355A108}" presName="posSpace" presStyleCnt="0"/>
      <dgm:spPr/>
    </dgm:pt>
    <dgm:pt modelId="{17A6F786-B6CC-49C1-8839-9925B05E88DA}" type="pres">
      <dgm:prSet presAssocID="{22969803-496F-4368-9AA2-7D1CC355A108}" presName="vertFlow" presStyleCnt="0"/>
      <dgm:spPr/>
    </dgm:pt>
    <dgm:pt modelId="{DBDD551B-FC69-4439-82BD-5724657E341F}" type="pres">
      <dgm:prSet presAssocID="{22969803-496F-4368-9AA2-7D1CC355A108}" presName="topSpace" presStyleCnt="0"/>
      <dgm:spPr/>
    </dgm:pt>
    <dgm:pt modelId="{0E19E5CA-8C80-4CC2-B293-ACB3A3F24313}" type="pres">
      <dgm:prSet presAssocID="{22969803-496F-4368-9AA2-7D1CC355A108}" presName="firstComp" presStyleCnt="0"/>
      <dgm:spPr/>
    </dgm:pt>
    <dgm:pt modelId="{DD2677DC-DAF3-40DF-B798-196990510A32}" type="pres">
      <dgm:prSet presAssocID="{22969803-496F-4368-9AA2-7D1CC355A108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26FC1B24-F488-4208-8164-CC0347B29AC8}" type="pres">
      <dgm:prSet presAssocID="{22969803-496F-4368-9AA2-7D1CC355A10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821CF-0A7E-41B2-9ED7-86FA85CAF154}" type="pres">
      <dgm:prSet presAssocID="{71069A3E-2D0F-4A8A-BCD1-85882A9144F1}" presName="comp" presStyleCnt="0"/>
      <dgm:spPr/>
    </dgm:pt>
    <dgm:pt modelId="{57BEB22C-BDD4-4B5E-A45F-A375F5277452}" type="pres">
      <dgm:prSet presAssocID="{71069A3E-2D0F-4A8A-BCD1-85882A9144F1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408DB778-8DD2-4902-8A53-71C38480CDFB}" type="pres">
      <dgm:prSet presAssocID="{71069A3E-2D0F-4A8A-BCD1-85882A9144F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372AB-43AB-4CFF-BCCC-17AD9D7B4549}" type="pres">
      <dgm:prSet presAssocID="{22969803-496F-4368-9AA2-7D1CC355A108}" presName="negSpace" presStyleCnt="0"/>
      <dgm:spPr/>
    </dgm:pt>
    <dgm:pt modelId="{FCECE5B4-68FB-4C85-9421-542C3FB13FA3}" type="pres">
      <dgm:prSet presAssocID="{22969803-496F-4368-9AA2-7D1CC355A108}" presName="circle" presStyleLbl="node1" presStyleIdx="0" presStyleCnt="2" custLinFactNeighborX="-5055" custLinFactNeighborY="-1741"/>
      <dgm:spPr/>
      <dgm:t>
        <a:bodyPr/>
        <a:lstStyle/>
        <a:p>
          <a:endParaRPr lang="ru-RU"/>
        </a:p>
      </dgm:t>
    </dgm:pt>
    <dgm:pt modelId="{B9C63EEC-35D2-4EE6-82A1-35A3970CBB46}" type="pres">
      <dgm:prSet presAssocID="{E019C4C2-5913-4680-BD5D-ECD33F2514F6}" presName="transSpace" presStyleCnt="0"/>
      <dgm:spPr/>
    </dgm:pt>
    <dgm:pt modelId="{A86F7054-5B37-4B2A-917D-5C22DB2CBEF0}" type="pres">
      <dgm:prSet presAssocID="{6E5BB1D5-9758-41E9-9C1F-5CA4D981BCCF}" presName="posSpace" presStyleCnt="0"/>
      <dgm:spPr/>
    </dgm:pt>
    <dgm:pt modelId="{44182275-644A-4AEB-887F-8EF4CBEB7EC6}" type="pres">
      <dgm:prSet presAssocID="{6E5BB1D5-9758-41E9-9C1F-5CA4D981BCCF}" presName="vertFlow" presStyleCnt="0"/>
      <dgm:spPr/>
    </dgm:pt>
    <dgm:pt modelId="{5622B3EE-EBF2-465D-96A3-49D7AE544D38}" type="pres">
      <dgm:prSet presAssocID="{6E5BB1D5-9758-41E9-9C1F-5CA4D981BCCF}" presName="topSpace" presStyleCnt="0"/>
      <dgm:spPr/>
    </dgm:pt>
    <dgm:pt modelId="{E72B7F59-3BEA-4566-B68C-0903D0C47E26}" type="pres">
      <dgm:prSet presAssocID="{6E5BB1D5-9758-41E9-9C1F-5CA4D981BCCF}" presName="firstComp" presStyleCnt="0"/>
      <dgm:spPr/>
    </dgm:pt>
    <dgm:pt modelId="{535BD638-7F93-4743-88C2-18463D06D476}" type="pres">
      <dgm:prSet presAssocID="{6E5BB1D5-9758-41E9-9C1F-5CA4D981BCCF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3253AFDB-3A13-4FB7-90E4-67A2BE041173}" type="pres">
      <dgm:prSet presAssocID="{6E5BB1D5-9758-41E9-9C1F-5CA4D981BCCF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129C6-060B-4DC7-B67D-3434C48E1436}" type="pres">
      <dgm:prSet presAssocID="{B7CBEB0A-46C8-43AA-A75D-622008F1E6B4}" presName="comp" presStyleCnt="0"/>
      <dgm:spPr/>
    </dgm:pt>
    <dgm:pt modelId="{6C892568-FE20-492E-A206-F10301568D2B}" type="pres">
      <dgm:prSet presAssocID="{B7CBEB0A-46C8-43AA-A75D-622008F1E6B4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56523B46-3C19-4EE8-87AB-9F67BDE8D664}" type="pres">
      <dgm:prSet presAssocID="{B7CBEB0A-46C8-43AA-A75D-622008F1E6B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7951E-46AB-48A6-B92B-DEF24B763C90}" type="pres">
      <dgm:prSet presAssocID="{6E5BB1D5-9758-41E9-9C1F-5CA4D981BCCF}" presName="negSpace" presStyleCnt="0"/>
      <dgm:spPr/>
    </dgm:pt>
    <dgm:pt modelId="{1E6D277B-E8D2-4D21-87C9-3A9D21235D7D}" type="pres">
      <dgm:prSet presAssocID="{6E5BB1D5-9758-41E9-9C1F-5CA4D981BCCF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F8517BE9-0606-49FF-AD04-39B1884C02A1}" srcId="{300D0852-3670-41EB-9852-B2CA1A199AC3}" destId="{22969803-496F-4368-9AA2-7D1CC355A108}" srcOrd="0" destOrd="0" parTransId="{F565906E-8F36-41AD-A900-7FFAFCC6F6C1}" sibTransId="{E019C4C2-5913-4680-BD5D-ECD33F2514F6}"/>
    <dgm:cxn modelId="{B8DF082A-9EE9-488F-AF88-514C917F9916}" srcId="{22969803-496F-4368-9AA2-7D1CC355A108}" destId="{71069A3E-2D0F-4A8A-BCD1-85882A9144F1}" srcOrd="1" destOrd="0" parTransId="{8B86D727-927E-4177-A2ED-3028F1CE59C8}" sibTransId="{380984D2-E38B-451C-AE5B-030CE684722F}"/>
    <dgm:cxn modelId="{D1F4C08E-AE62-444D-9D7F-EAD66B45F08B}" srcId="{300D0852-3670-41EB-9852-B2CA1A199AC3}" destId="{6E5BB1D5-9758-41E9-9C1F-5CA4D981BCCF}" srcOrd="1" destOrd="0" parTransId="{C64B3563-4836-41E2-8E42-BF2878136346}" sibTransId="{201132C6-4378-4CCE-8F9D-C0845CC74B72}"/>
    <dgm:cxn modelId="{0B2CC1DE-92A3-4910-B59A-B6A6706602D4}" type="presOf" srcId="{71069A3E-2D0F-4A8A-BCD1-85882A9144F1}" destId="{57BEB22C-BDD4-4B5E-A45F-A375F5277452}" srcOrd="0" destOrd="0" presId="urn:microsoft.com/office/officeart/2005/8/layout/hList9"/>
    <dgm:cxn modelId="{AAEDDC85-1170-4574-9DEC-97A88D8CA60F}" srcId="{6E5BB1D5-9758-41E9-9C1F-5CA4D981BCCF}" destId="{9EF43478-3F73-4DA9-BAE3-E979AB6A88E7}" srcOrd="0" destOrd="0" parTransId="{58CBE229-D799-4AB2-BD55-FD55055D228A}" sibTransId="{AF46330A-13B9-4FE0-8348-A4EAAC66C05E}"/>
    <dgm:cxn modelId="{996B9C02-DE71-4BE9-A5AC-6613F720723B}" type="presOf" srcId="{B7CBEB0A-46C8-43AA-A75D-622008F1E6B4}" destId="{56523B46-3C19-4EE8-87AB-9F67BDE8D664}" srcOrd="1" destOrd="0" presId="urn:microsoft.com/office/officeart/2005/8/layout/hList9"/>
    <dgm:cxn modelId="{5D178648-87F5-4224-B3C3-15CA2E0EBF8F}" type="presOf" srcId="{22969803-496F-4368-9AA2-7D1CC355A108}" destId="{FCECE5B4-68FB-4C85-9421-542C3FB13FA3}" srcOrd="0" destOrd="0" presId="urn:microsoft.com/office/officeart/2005/8/layout/hList9"/>
    <dgm:cxn modelId="{289E6449-7F60-404C-B1ED-224EFF059521}" type="presOf" srcId="{300D0852-3670-41EB-9852-B2CA1A199AC3}" destId="{ED8117AB-7B7A-4150-9CE2-C5940C075142}" srcOrd="0" destOrd="0" presId="urn:microsoft.com/office/officeart/2005/8/layout/hList9"/>
    <dgm:cxn modelId="{7B31D9D0-33DC-4C44-9D9D-64884D557519}" type="presOf" srcId="{6E5BB1D5-9758-41E9-9C1F-5CA4D981BCCF}" destId="{1E6D277B-E8D2-4D21-87C9-3A9D21235D7D}" srcOrd="0" destOrd="0" presId="urn:microsoft.com/office/officeart/2005/8/layout/hList9"/>
    <dgm:cxn modelId="{F827EA4F-4BE4-4E24-A3E3-425C236C250F}" type="presOf" srcId="{DAAF3329-2C71-46AA-B1B1-CA2BBAB98D5B}" destId="{26FC1B24-F488-4208-8164-CC0347B29AC8}" srcOrd="1" destOrd="0" presId="urn:microsoft.com/office/officeart/2005/8/layout/hList9"/>
    <dgm:cxn modelId="{E1DD1575-95F4-4277-84CF-E70B228C343A}" type="presOf" srcId="{9EF43478-3F73-4DA9-BAE3-E979AB6A88E7}" destId="{3253AFDB-3A13-4FB7-90E4-67A2BE041173}" srcOrd="1" destOrd="0" presId="urn:microsoft.com/office/officeart/2005/8/layout/hList9"/>
    <dgm:cxn modelId="{C5ADDC61-0383-412F-B2B9-340DF2AFD3B3}" type="presOf" srcId="{B7CBEB0A-46C8-43AA-A75D-622008F1E6B4}" destId="{6C892568-FE20-492E-A206-F10301568D2B}" srcOrd="0" destOrd="0" presId="urn:microsoft.com/office/officeart/2005/8/layout/hList9"/>
    <dgm:cxn modelId="{E32B6A9F-66EB-44D5-A63D-2EABC11CD6B0}" type="presOf" srcId="{DAAF3329-2C71-46AA-B1B1-CA2BBAB98D5B}" destId="{DD2677DC-DAF3-40DF-B798-196990510A32}" srcOrd="0" destOrd="0" presId="urn:microsoft.com/office/officeart/2005/8/layout/hList9"/>
    <dgm:cxn modelId="{7272E21E-01D9-4CBC-9F3B-67B6D8099A52}" type="presOf" srcId="{71069A3E-2D0F-4A8A-BCD1-85882A9144F1}" destId="{408DB778-8DD2-4902-8A53-71C38480CDFB}" srcOrd="1" destOrd="0" presId="urn:microsoft.com/office/officeart/2005/8/layout/hList9"/>
    <dgm:cxn modelId="{40AAA9C4-9505-411A-8004-2D40A5B0493F}" srcId="{22969803-496F-4368-9AA2-7D1CC355A108}" destId="{DAAF3329-2C71-46AA-B1B1-CA2BBAB98D5B}" srcOrd="0" destOrd="0" parTransId="{B2FD8E5A-B5EE-473A-A6D5-9265A91C4176}" sibTransId="{7EBF4781-0873-49B5-B4AD-9F253688C70E}"/>
    <dgm:cxn modelId="{5CD76EAA-7098-4FA6-92EC-CA7F85654B62}" srcId="{6E5BB1D5-9758-41E9-9C1F-5CA4D981BCCF}" destId="{B7CBEB0A-46C8-43AA-A75D-622008F1E6B4}" srcOrd="1" destOrd="0" parTransId="{3CD8F81C-19B7-4EFB-AD2A-4BDC680FD8C3}" sibTransId="{32C5ECC3-C0C7-4FF1-8439-D868389154C6}"/>
    <dgm:cxn modelId="{E4CABCE6-F924-4D35-AA22-BDBF403CBF72}" type="presOf" srcId="{9EF43478-3F73-4DA9-BAE3-E979AB6A88E7}" destId="{535BD638-7F93-4743-88C2-18463D06D476}" srcOrd="0" destOrd="0" presId="urn:microsoft.com/office/officeart/2005/8/layout/hList9"/>
    <dgm:cxn modelId="{C5D97679-0B2E-4739-BA44-38C765173F2A}" type="presParOf" srcId="{ED8117AB-7B7A-4150-9CE2-C5940C075142}" destId="{56F03F28-1BF5-4372-A387-9965D2A433C0}" srcOrd="0" destOrd="0" presId="urn:microsoft.com/office/officeart/2005/8/layout/hList9"/>
    <dgm:cxn modelId="{07E425A5-CEE8-4222-9CF7-DCFAB5B8C959}" type="presParOf" srcId="{ED8117AB-7B7A-4150-9CE2-C5940C075142}" destId="{17A6F786-B6CC-49C1-8839-9925B05E88DA}" srcOrd="1" destOrd="0" presId="urn:microsoft.com/office/officeart/2005/8/layout/hList9"/>
    <dgm:cxn modelId="{A8801601-FCB1-4732-B758-A9C6505D6727}" type="presParOf" srcId="{17A6F786-B6CC-49C1-8839-9925B05E88DA}" destId="{DBDD551B-FC69-4439-82BD-5724657E341F}" srcOrd="0" destOrd="0" presId="urn:microsoft.com/office/officeart/2005/8/layout/hList9"/>
    <dgm:cxn modelId="{F5AD47A8-D522-4741-8282-C7AD425D67F9}" type="presParOf" srcId="{17A6F786-B6CC-49C1-8839-9925B05E88DA}" destId="{0E19E5CA-8C80-4CC2-B293-ACB3A3F24313}" srcOrd="1" destOrd="0" presId="urn:microsoft.com/office/officeart/2005/8/layout/hList9"/>
    <dgm:cxn modelId="{A837EF3B-5398-4B6C-8A53-130C4B34ED45}" type="presParOf" srcId="{0E19E5CA-8C80-4CC2-B293-ACB3A3F24313}" destId="{DD2677DC-DAF3-40DF-B798-196990510A32}" srcOrd="0" destOrd="0" presId="urn:microsoft.com/office/officeart/2005/8/layout/hList9"/>
    <dgm:cxn modelId="{36060B82-56D1-4C3D-B44D-915542A48D94}" type="presParOf" srcId="{0E19E5CA-8C80-4CC2-B293-ACB3A3F24313}" destId="{26FC1B24-F488-4208-8164-CC0347B29AC8}" srcOrd="1" destOrd="0" presId="urn:microsoft.com/office/officeart/2005/8/layout/hList9"/>
    <dgm:cxn modelId="{32A8B8B1-36BC-4DEB-8463-6D495A3B8B5F}" type="presParOf" srcId="{17A6F786-B6CC-49C1-8839-9925B05E88DA}" destId="{DB6821CF-0A7E-41B2-9ED7-86FA85CAF154}" srcOrd="2" destOrd="0" presId="urn:microsoft.com/office/officeart/2005/8/layout/hList9"/>
    <dgm:cxn modelId="{089B13CC-C4E3-4B78-8CDC-2D266BB78077}" type="presParOf" srcId="{DB6821CF-0A7E-41B2-9ED7-86FA85CAF154}" destId="{57BEB22C-BDD4-4B5E-A45F-A375F5277452}" srcOrd="0" destOrd="0" presId="urn:microsoft.com/office/officeart/2005/8/layout/hList9"/>
    <dgm:cxn modelId="{41A5ECA9-060A-4198-9021-44085A07A6DB}" type="presParOf" srcId="{DB6821CF-0A7E-41B2-9ED7-86FA85CAF154}" destId="{408DB778-8DD2-4902-8A53-71C38480CDFB}" srcOrd="1" destOrd="0" presId="urn:microsoft.com/office/officeart/2005/8/layout/hList9"/>
    <dgm:cxn modelId="{D13D7C63-CFA6-4AB4-B260-B93D0D4A9DE5}" type="presParOf" srcId="{ED8117AB-7B7A-4150-9CE2-C5940C075142}" destId="{9FD372AB-43AB-4CFF-BCCC-17AD9D7B4549}" srcOrd="2" destOrd="0" presId="urn:microsoft.com/office/officeart/2005/8/layout/hList9"/>
    <dgm:cxn modelId="{30A5CE67-4929-4B5A-B0D3-304AA1A491EC}" type="presParOf" srcId="{ED8117AB-7B7A-4150-9CE2-C5940C075142}" destId="{FCECE5B4-68FB-4C85-9421-542C3FB13FA3}" srcOrd="3" destOrd="0" presId="urn:microsoft.com/office/officeart/2005/8/layout/hList9"/>
    <dgm:cxn modelId="{1E260C89-3BA5-4587-B57F-57E2E467223A}" type="presParOf" srcId="{ED8117AB-7B7A-4150-9CE2-C5940C075142}" destId="{B9C63EEC-35D2-4EE6-82A1-35A3970CBB46}" srcOrd="4" destOrd="0" presId="urn:microsoft.com/office/officeart/2005/8/layout/hList9"/>
    <dgm:cxn modelId="{F9D7E846-8CFC-4C40-B5D6-DE540B9B7F6F}" type="presParOf" srcId="{ED8117AB-7B7A-4150-9CE2-C5940C075142}" destId="{A86F7054-5B37-4B2A-917D-5C22DB2CBEF0}" srcOrd="5" destOrd="0" presId="urn:microsoft.com/office/officeart/2005/8/layout/hList9"/>
    <dgm:cxn modelId="{F46692C2-599B-493B-99A0-940DDBF812ED}" type="presParOf" srcId="{ED8117AB-7B7A-4150-9CE2-C5940C075142}" destId="{44182275-644A-4AEB-887F-8EF4CBEB7EC6}" srcOrd="6" destOrd="0" presId="urn:microsoft.com/office/officeart/2005/8/layout/hList9"/>
    <dgm:cxn modelId="{E12AF9C8-6295-4EF5-A489-EA16C405B719}" type="presParOf" srcId="{44182275-644A-4AEB-887F-8EF4CBEB7EC6}" destId="{5622B3EE-EBF2-465D-96A3-49D7AE544D38}" srcOrd="0" destOrd="0" presId="urn:microsoft.com/office/officeart/2005/8/layout/hList9"/>
    <dgm:cxn modelId="{E115C415-9E30-4315-932E-FE1C056D0E6D}" type="presParOf" srcId="{44182275-644A-4AEB-887F-8EF4CBEB7EC6}" destId="{E72B7F59-3BEA-4566-B68C-0903D0C47E26}" srcOrd="1" destOrd="0" presId="urn:microsoft.com/office/officeart/2005/8/layout/hList9"/>
    <dgm:cxn modelId="{213AFE58-6FB6-411B-92F5-168DC054675F}" type="presParOf" srcId="{E72B7F59-3BEA-4566-B68C-0903D0C47E26}" destId="{535BD638-7F93-4743-88C2-18463D06D476}" srcOrd="0" destOrd="0" presId="urn:microsoft.com/office/officeart/2005/8/layout/hList9"/>
    <dgm:cxn modelId="{F21F797E-93BD-4A9C-BDF1-770308FE3961}" type="presParOf" srcId="{E72B7F59-3BEA-4566-B68C-0903D0C47E26}" destId="{3253AFDB-3A13-4FB7-90E4-67A2BE041173}" srcOrd="1" destOrd="0" presId="urn:microsoft.com/office/officeart/2005/8/layout/hList9"/>
    <dgm:cxn modelId="{CE94C69D-A835-43D4-9821-F92D4B01FC73}" type="presParOf" srcId="{44182275-644A-4AEB-887F-8EF4CBEB7EC6}" destId="{73E129C6-060B-4DC7-B67D-3434C48E1436}" srcOrd="2" destOrd="0" presId="urn:microsoft.com/office/officeart/2005/8/layout/hList9"/>
    <dgm:cxn modelId="{96FFA00E-2C43-4CEB-85E0-9735E9F13560}" type="presParOf" srcId="{73E129C6-060B-4DC7-B67D-3434C48E1436}" destId="{6C892568-FE20-492E-A206-F10301568D2B}" srcOrd="0" destOrd="0" presId="urn:microsoft.com/office/officeart/2005/8/layout/hList9"/>
    <dgm:cxn modelId="{5546FBF5-1709-4E7D-B489-A1B6DFF7AA61}" type="presParOf" srcId="{73E129C6-060B-4DC7-B67D-3434C48E1436}" destId="{56523B46-3C19-4EE8-87AB-9F67BDE8D664}" srcOrd="1" destOrd="0" presId="urn:microsoft.com/office/officeart/2005/8/layout/hList9"/>
    <dgm:cxn modelId="{8627987F-9EAF-49DA-BC46-9E9F5B3F6664}" type="presParOf" srcId="{ED8117AB-7B7A-4150-9CE2-C5940C075142}" destId="{0BD7951E-46AB-48A6-B92B-DEF24B763C90}" srcOrd="7" destOrd="0" presId="urn:microsoft.com/office/officeart/2005/8/layout/hList9"/>
    <dgm:cxn modelId="{48270FA3-96DB-4068-BEA6-CD4D63DF03E5}" type="presParOf" srcId="{ED8117AB-7B7A-4150-9CE2-C5940C075142}" destId="{1E6D277B-E8D2-4D21-87C9-3A9D21235D7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677DC-DAF3-40DF-B798-196990510A32}">
      <dsp:nvSpPr>
        <dsp:cNvPr id="0" name=""/>
        <dsp:cNvSpPr/>
      </dsp:nvSpPr>
      <dsp:spPr>
        <a:xfrm>
          <a:off x="135572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Прибуток</a:t>
          </a:r>
          <a:endParaRPr lang="ru-RU" sz="2400" kern="1200" dirty="0"/>
        </a:p>
      </dsp:txBody>
      <dsp:txXfrm>
        <a:off x="1761966" y="1354349"/>
        <a:ext cx="2132766" cy="1693518"/>
      </dsp:txXfrm>
    </dsp:sp>
    <dsp:sp modelId="{57BEB22C-BDD4-4B5E-A45F-A375F5277452}">
      <dsp:nvSpPr>
        <dsp:cNvPr id="0" name=""/>
        <dsp:cNvSpPr/>
      </dsp:nvSpPr>
      <dsp:spPr>
        <a:xfrm>
          <a:off x="135572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Операційні витрати</a:t>
          </a:r>
          <a:endParaRPr lang="ru-RU" sz="2400" kern="1200" dirty="0"/>
        </a:p>
      </dsp:txBody>
      <dsp:txXfrm>
        <a:off x="1761966" y="3047867"/>
        <a:ext cx="2132766" cy="1693518"/>
      </dsp:txXfrm>
    </dsp:sp>
    <dsp:sp modelId="{FCECE5B4-68FB-4C85-9421-542C3FB13FA3}">
      <dsp:nvSpPr>
        <dsp:cNvPr id="0" name=""/>
        <dsp:cNvSpPr/>
      </dsp:nvSpPr>
      <dsp:spPr>
        <a:xfrm>
          <a:off x="0" y="647811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Основні показники</a:t>
          </a:r>
          <a:endParaRPr lang="ru-RU" sz="2000" kern="1200" dirty="0"/>
        </a:p>
      </dsp:txBody>
      <dsp:txXfrm>
        <a:off x="247886" y="895697"/>
        <a:ext cx="1196899" cy="1196899"/>
      </dsp:txXfrm>
    </dsp:sp>
    <dsp:sp modelId="{535BD638-7F93-4743-88C2-18463D06D476}">
      <dsp:nvSpPr>
        <dsp:cNvPr id="0" name=""/>
        <dsp:cNvSpPr/>
      </dsp:nvSpPr>
      <dsp:spPr>
        <a:xfrm>
          <a:off x="5587404" y="1354349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Спектральний аналіз</a:t>
          </a:r>
          <a:endParaRPr lang="ru-RU" sz="2400" kern="1200" dirty="0"/>
        </a:p>
      </dsp:txBody>
      <dsp:txXfrm>
        <a:off x="5993645" y="1354349"/>
        <a:ext cx="2132766" cy="1693518"/>
      </dsp:txXfrm>
    </dsp:sp>
    <dsp:sp modelId="{6C892568-FE20-492E-A206-F10301568D2B}">
      <dsp:nvSpPr>
        <dsp:cNvPr id="0" name=""/>
        <dsp:cNvSpPr/>
      </dsp:nvSpPr>
      <dsp:spPr>
        <a:xfrm>
          <a:off x="5587404" y="3047867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Лінійна регресія</a:t>
          </a:r>
          <a:endParaRPr lang="ru-RU" sz="2400" kern="1200" dirty="0"/>
        </a:p>
      </dsp:txBody>
      <dsp:txXfrm>
        <a:off x="5993645" y="3047867"/>
        <a:ext cx="2132766" cy="1693518"/>
      </dsp:txXfrm>
    </dsp:sp>
    <dsp:sp modelId="{1E6D277B-E8D2-4D21-87C9-3A9D21235D7D}">
      <dsp:nvSpPr>
        <dsp:cNvPr id="0" name=""/>
        <dsp:cNvSpPr/>
      </dsp:nvSpPr>
      <dsp:spPr>
        <a:xfrm>
          <a:off x="4233267" y="67728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Методи</a:t>
          </a:r>
          <a:endParaRPr lang="ru-RU" sz="2000" kern="1200" dirty="0"/>
        </a:p>
      </dsp:txBody>
      <dsp:txXfrm>
        <a:off x="4481153" y="925166"/>
        <a:ext cx="1196899" cy="119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1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4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60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45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5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7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0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8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5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1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1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5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3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A5F7F8C-8E7B-4008-A2C9-D53AF10C7E1A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3405CFD-8755-4E2B-97D8-A828461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5021" y="437460"/>
            <a:ext cx="9144000" cy="1641490"/>
          </a:xfrm>
        </p:spPr>
        <p:txBody>
          <a:bodyPr>
            <a:noAutofit/>
          </a:bodyPr>
          <a:lstStyle/>
          <a:p>
            <a:r>
              <a:rPr lang="uk-UA" sz="4000" dirty="0">
                <a:effectLst/>
              </a:rPr>
              <a:t>МОДЕЛЮВАННЯ ПРИБУТКУ МАЛОГО ПІДПРИЄМСТВА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25052" y="3994484"/>
            <a:ext cx="9893969" cy="1785411"/>
          </a:xfrm>
        </p:spPr>
        <p:txBody>
          <a:bodyPr>
            <a:normAutofit/>
          </a:bodyPr>
          <a:lstStyle/>
          <a:p>
            <a:r>
              <a:rPr lang="uk-UA" sz="2800" dirty="0"/>
              <a:t>Турлапов </a:t>
            </a:r>
            <a:r>
              <a:rPr lang="uk-UA" sz="2800" dirty="0" err="1"/>
              <a:t>В.В</a:t>
            </a:r>
            <a:r>
              <a:rPr lang="uk-UA" sz="2800" dirty="0"/>
              <a:t>., студент 4 курсу</a:t>
            </a:r>
            <a:endParaRPr lang="ru-RU" sz="2800" dirty="0"/>
          </a:p>
          <a:p>
            <a:r>
              <a:rPr lang="uk-UA" sz="2800" dirty="0"/>
              <a:t>Факультету економічної інформатики</a:t>
            </a:r>
            <a:endParaRPr lang="ru-RU" sz="2800" dirty="0"/>
          </a:p>
          <a:p>
            <a:r>
              <a:rPr lang="uk-UA" sz="2800" dirty="0" err="1"/>
              <a:t>ХНЕУ</a:t>
            </a:r>
            <a:r>
              <a:rPr lang="uk-UA" sz="2800" dirty="0"/>
              <a:t> ім. С. </a:t>
            </a:r>
            <a:r>
              <a:rPr lang="uk-UA" sz="2800" dirty="0" err="1"/>
              <a:t>Кузнеця</a:t>
            </a:r>
            <a:r>
              <a:rPr lang="uk-UA" sz="2800" dirty="0"/>
              <a:t>, Україна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026" name="Picture 2" descr="Картинки по запросу Прибуто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" y="2006728"/>
            <a:ext cx="5030889" cy="37731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5693" y="1601738"/>
            <a:ext cx="4399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+mj-lt"/>
              </a:rPr>
              <a:t>Прогнозні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значення</a:t>
            </a:r>
            <a:r>
              <a:rPr lang="ru-RU" sz="2800" dirty="0">
                <a:latin typeface="+mj-lt"/>
              </a:rPr>
              <a:t> ряду </a:t>
            </a:r>
            <a:r>
              <a:rPr lang="en-US" sz="2800" dirty="0">
                <a:latin typeface="+mj-lt"/>
              </a:rPr>
              <a:t>Q</a:t>
            </a:r>
            <a:endParaRPr lang="ru-RU" sz="28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1240" y="1601738"/>
            <a:ext cx="4601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+mj-lt"/>
              </a:rPr>
              <a:t>Прогнозні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значення</a:t>
            </a:r>
            <a:r>
              <a:rPr lang="ru-RU" sz="2800" dirty="0">
                <a:latin typeface="+mj-lt"/>
              </a:rPr>
              <a:t> ряду </a:t>
            </a:r>
            <a:r>
              <a:rPr lang="en-US" sz="2800" dirty="0">
                <a:latin typeface="+mj-lt"/>
              </a:rPr>
              <a:t>OP</a:t>
            </a:r>
            <a:endParaRPr lang="ru-RU" sz="2800" dirty="0">
              <a:latin typeface="+mj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21314"/>
              </p:ext>
            </p:extLst>
          </p:nvPr>
        </p:nvGraphicFramePr>
        <p:xfrm>
          <a:off x="731309" y="2598822"/>
          <a:ext cx="4493986" cy="185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779">
                  <a:extLst>
                    <a:ext uri="{9D8B030D-6E8A-4147-A177-3AD203B41FA5}">
                      <a16:colId xmlns:a16="http://schemas.microsoft.com/office/drawing/2014/main" val="2062372931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4238577173"/>
                    </a:ext>
                  </a:extLst>
                </a:gridCol>
                <a:gridCol w="2392470">
                  <a:extLst>
                    <a:ext uri="{9D8B030D-6E8A-4147-A177-3AD203B41FA5}">
                      <a16:colId xmlns:a16="http://schemas.microsoft.com/office/drawing/2014/main" val="3621005346"/>
                    </a:ext>
                  </a:extLst>
                </a:gridCol>
              </a:tblGrid>
              <a:tr h="928059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Квартал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Обсяг реалізованої продукції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035781"/>
                  </a:ext>
                </a:extLst>
              </a:tr>
              <a:tr h="46240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1869,32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567"/>
                  </a:ext>
                </a:extLst>
              </a:tr>
              <a:tr h="46240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185,45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1598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68467"/>
              </p:ext>
            </p:extLst>
          </p:nvPr>
        </p:nvGraphicFramePr>
        <p:xfrm>
          <a:off x="7141240" y="2598821"/>
          <a:ext cx="4493986" cy="185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779">
                  <a:extLst>
                    <a:ext uri="{9D8B030D-6E8A-4147-A177-3AD203B41FA5}">
                      <a16:colId xmlns:a16="http://schemas.microsoft.com/office/drawing/2014/main" val="2062372931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4238577173"/>
                    </a:ext>
                  </a:extLst>
                </a:gridCol>
                <a:gridCol w="2392470">
                  <a:extLst>
                    <a:ext uri="{9D8B030D-6E8A-4147-A177-3AD203B41FA5}">
                      <a16:colId xmlns:a16="http://schemas.microsoft.com/office/drawing/2014/main" val="3621005346"/>
                    </a:ext>
                  </a:extLst>
                </a:gridCol>
              </a:tblGrid>
              <a:tr h="928059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Квартал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Обсяг реалізованої продукції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035781"/>
                  </a:ext>
                </a:extLst>
              </a:tr>
              <a:tr h="46240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-585,57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567"/>
                  </a:ext>
                </a:extLst>
              </a:tr>
              <a:tr h="46240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-735,56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159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7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903" y="1831813"/>
            <a:ext cx="10233800" cy="129639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побудуємо</a:t>
            </a:r>
            <a:r>
              <a:rPr lang="ru-RU" dirty="0"/>
              <a:t>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однофакторні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чистого </a:t>
            </a:r>
            <a:r>
              <a:rPr lang="ru-RU" dirty="0" err="1"/>
              <a:t>прибутку</a:t>
            </a:r>
            <a:r>
              <a:rPr lang="ru-RU" dirty="0"/>
              <a:t> (</a:t>
            </a:r>
            <a:r>
              <a:rPr lang="en-US" dirty="0"/>
              <a:t>NP)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реалізованої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en-US" dirty="0"/>
              <a:t>Q</a:t>
            </a:r>
            <a:r>
              <a:rPr lang="en-US" dirty="0" smtClean="0"/>
              <a:t>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439789" y="3722880"/>
                <a:ext cx="9737557" cy="1225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2800" i="1" smtClean="0">
                          <a:solidFill>
                            <a:schemeClr val="tx1"/>
                          </a:solidFill>
                          <a:latin typeface="+mj-lt"/>
                        </a:rPr>
                        <m:t>𝑁𝑃</m:t>
                      </m:r>
                      <m:r>
                        <a:rPr lang="uk-UA" sz="2800" i="1" smtClean="0">
                          <a:solidFill>
                            <a:schemeClr val="tx1"/>
                          </a:solidFill>
                          <a:latin typeface="+mj-lt"/>
                        </a:rPr>
                        <m:t>=−617,99+</m:t>
                      </m:r>
                      <m:r>
                        <a:rPr lang="uk-UA" sz="2800" i="1" smtClean="0">
                          <a:solidFill>
                            <a:schemeClr val="tx1"/>
                          </a:solidFill>
                          <a:latin typeface="+mj-lt"/>
                        </a:rPr>
                        <m:t>𝑡</m:t>
                      </m:r>
                      <m:r>
                        <a:rPr lang="uk-UA" sz="2800" i="1" smtClean="0">
                          <a:solidFill>
                            <a:schemeClr val="tx1"/>
                          </a:solidFill>
                          <a:latin typeface="+mj-lt"/>
                        </a:rPr>
                        <m:t>∗0,648</m:t>
                      </m:r>
                    </m:oMath>
                  </m:oMathPara>
                </a14:m>
                <a:endParaRPr lang="ru-RU" sz="28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indent="450215" algn="ctr">
                  <a:lnSpc>
                    <a:spcPct val="13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k-UA" sz="2800" i="1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=0,91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k-UA" sz="2800" i="1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=−2,13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=6,19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табл</m:t>
                        </m:r>
                      </m:sub>
                    </m:sSub>
                    <m:r>
                      <a:rPr lang="uk-UA" sz="2800" i="1">
                        <a:solidFill>
                          <a:schemeClr val="tx1"/>
                        </a:solidFill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=2,093</m:t>
                    </m:r>
                  </m:oMath>
                </a14:m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endParaRPr lang="ru-RU" sz="28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789" y="3722880"/>
                <a:ext cx="9737557" cy="1225335"/>
              </a:xfrm>
              <a:prstGeom prst="rect">
                <a:avLst/>
              </a:prstGeom>
              <a:blipFill>
                <a:blip r:embed="rId2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2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214381"/>
            <a:ext cx="10468948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Отже</a:t>
            </a:r>
            <a:r>
              <a:rPr lang="ru-RU" dirty="0"/>
              <a:t>,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прибутком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модель, 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прогнозувати</a:t>
            </a:r>
            <a:r>
              <a:rPr lang="ru-RU" dirty="0"/>
              <a:t> </a:t>
            </a:r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реалізованої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 Тому,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актуальним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вибрана</a:t>
            </a:r>
            <a:r>
              <a:rPr lang="ru-RU" dirty="0"/>
              <a:t> модель є </a:t>
            </a:r>
            <a:r>
              <a:rPr lang="ru-RU" dirty="0" err="1"/>
              <a:t>запорукою</a:t>
            </a:r>
            <a:r>
              <a:rPr lang="ru-RU" dirty="0"/>
              <a:t> </a:t>
            </a:r>
            <a:r>
              <a:rPr lang="ru-RU" dirty="0" err="1"/>
              <a:t>життєздатності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7716851" y="76862"/>
            <a:ext cx="4507832" cy="3930316"/>
            <a:chOff x="182743" y="116591"/>
            <a:chExt cx="4491790" cy="3928966"/>
          </a:xfrm>
        </p:grpSpPr>
        <p:sp>
          <p:nvSpPr>
            <p:cNvPr id="9" name="Шестиугольник 8"/>
            <p:cNvSpPr/>
            <p:nvPr/>
          </p:nvSpPr>
          <p:spPr>
            <a:xfrm>
              <a:off x="182743" y="116591"/>
              <a:ext cx="4491790" cy="392896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9282" y="497305"/>
              <a:ext cx="3858127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uk-UA" dirty="0"/>
            </a:p>
            <a:p>
              <a:pPr algn="ctr"/>
              <a:r>
                <a:rPr lang="uk-UA" sz="2400" u="sng" dirty="0"/>
                <a:t>Прибуток </a:t>
              </a:r>
              <a:r>
                <a:rPr lang="uk-UA" sz="2400" dirty="0"/>
                <a:t>- активний та універсальний важіль державного впливу, регулювання економічними процесами і суспільно-економічними інтересами.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74332" y="2039668"/>
            <a:ext cx="5625431" cy="4680395"/>
            <a:chOff x="6455996" y="121677"/>
            <a:chExt cx="5662863" cy="4803476"/>
          </a:xfrm>
        </p:grpSpPr>
        <p:sp>
          <p:nvSpPr>
            <p:cNvPr id="13" name="Шестиугольник 12"/>
            <p:cNvSpPr/>
            <p:nvPr/>
          </p:nvSpPr>
          <p:spPr>
            <a:xfrm>
              <a:off x="6455996" y="121677"/>
              <a:ext cx="5662863" cy="480347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37137" y="493710"/>
              <a:ext cx="4272546" cy="4062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uk-UA" dirty="0"/>
            </a:p>
            <a:p>
              <a:pPr algn="ctr"/>
              <a:r>
                <a:rPr lang="uk-UA" sz="2400" u="sng" dirty="0"/>
                <a:t>Прибуток</a:t>
              </a:r>
              <a:r>
                <a:rPr lang="uk-UA" sz="2400" dirty="0"/>
                <a:t> надто чутливий до безлічі внутрішніх і зовнішніх факторів впливу. Позитивна взаємодія одних факторів може бути зведена до нуля негативним впливом інших. Тому при вивченні складних економічних процесів та явищ часто застосовується </a:t>
              </a:r>
              <a:r>
                <a:rPr lang="uk-UA" sz="2400" dirty="0" smtClean="0"/>
                <a:t>моделювання</a:t>
              </a:r>
              <a:endParaRPr lang="uk-UA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310005"/>
            <a:ext cx="4273885" cy="3360561"/>
            <a:chOff x="3281946" y="3380739"/>
            <a:chExt cx="4273885" cy="3360561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3281946" y="3380739"/>
              <a:ext cx="4273885" cy="3360561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20623" y="3773153"/>
              <a:ext cx="316497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2400" u="sng" dirty="0"/>
                <a:t>Прибуток</a:t>
              </a:r>
              <a:r>
                <a:rPr lang="uk-UA" sz="2400" dirty="0"/>
                <a:t> - це певний гарант прогресу економічної системи, а його відсутність - найяскравіший доказ регресу й соціального напруження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0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326" y="429962"/>
            <a:ext cx="10233800" cy="1783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	</a:t>
            </a:r>
            <a:r>
              <a:rPr lang="uk-UA" sz="2400" u="sng" dirty="0" smtClean="0"/>
              <a:t>Моделювання</a:t>
            </a:r>
            <a:r>
              <a:rPr lang="uk-UA" sz="2400" dirty="0" smtClean="0"/>
              <a:t> </a:t>
            </a:r>
            <a:r>
              <a:rPr lang="uk-UA" sz="2400" dirty="0"/>
              <a:t>– один з прийомів вивчення економічних явищ і процесів, за допомогою якого можна чітко уявити досліджуваний об'єкт, описати його внутрішню структуру та охарактеризувати зовнішні зв'язки, дослідити і визначити вплив факторів на результативний показник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8726219"/>
              </p:ext>
            </p:extLst>
          </p:nvPr>
        </p:nvGraphicFramePr>
        <p:xfrm>
          <a:off x="1711158" y="16821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9902" y="759440"/>
                <a:ext cx="11521179" cy="6173922"/>
              </a:xfrm>
            </p:spPr>
            <p:txBody>
              <a:bodyPr>
                <a:noAutofit/>
              </a:bodyPr>
              <a:lstStyle/>
              <a:p>
                <a:r>
                  <a:rPr lang="uk-UA" dirty="0" smtClean="0"/>
                  <a:t>	Часто </a:t>
                </a:r>
                <a:r>
                  <a:rPr lang="uk-UA" dirty="0"/>
                  <a:t>при параметричному підході до моделювання коливальної компоненти використовують модель у вигляді гармоніки</a:t>
                </a:r>
                <a:endParaRPr lang="ru-R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uk-UA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∆+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func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i="1" dirty="0"/>
                  <a:t>	</a:t>
                </a:r>
                <a:r>
                  <a:rPr lang="uk-UA" i="1" dirty="0" smtClean="0"/>
                  <a:t>	(1)</a:t>
                </a:r>
              </a:p>
              <a:p>
                <a:pPr marL="0" indent="0" algn="ctr">
                  <a:buNone/>
                </a:pPr>
                <a:endParaRPr lang="uk-UA" i="1" dirty="0" smtClean="0"/>
              </a:p>
              <a:p>
                <a:r>
                  <a:rPr lang="uk-UA" dirty="0" smtClean="0"/>
                  <a:t>	де</a:t>
                </a:r>
                <a:r>
                  <a:rPr lang="uk-UA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uk-UA" i="1" dirty="0"/>
                  <a:t> – </a:t>
                </a:r>
                <a:r>
                  <a:rPr lang="uk-UA" dirty="0"/>
                  <a:t>амплітуда гармоніки</a:t>
                </a:r>
                <a:r>
                  <a:rPr lang="uk-UA" i="1" dirty="0"/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uk-UA" i="1" dirty="0"/>
                  <a:t> – </a:t>
                </a:r>
                <a:r>
                  <a:rPr lang="uk-UA" dirty="0"/>
                  <a:t>її частота</a:t>
                </a:r>
                <a:r>
                  <a:rPr lang="uk-UA" i="1" dirty="0"/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uk-UA" i="1" dirty="0"/>
                  <a:t>-</a:t>
                </a:r>
                <a:r>
                  <a:rPr lang="uk-UA" dirty="0"/>
                  <a:t>період</a:t>
                </a:r>
                <a:r>
                  <a:rPr lang="uk-UA" i="1" dirty="0"/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uk-UA" i="1" dirty="0"/>
                  <a:t>- </a:t>
                </a:r>
                <a:r>
                  <a:rPr lang="uk-UA" dirty="0"/>
                  <a:t>початкова фаза</a:t>
                </a:r>
                <a:r>
                  <a:rPr lang="uk-UA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uk-UA" i="1" dirty="0" smtClean="0"/>
                  <a:t>.</a:t>
                </a:r>
              </a:p>
              <a:p>
                <a:pPr marL="0" indent="0">
                  <a:buNone/>
                </a:pPr>
                <a:endParaRPr lang="uk-UA" i="1" dirty="0" smtClean="0"/>
              </a:p>
              <a:p>
                <a:r>
                  <a:rPr lang="uk-UA" dirty="0" smtClean="0"/>
                  <a:t>	У </a:t>
                </a:r>
                <a:r>
                  <a:rPr lang="uk-UA" dirty="0"/>
                  <a:t>моделі (1) часто період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uk-UA" dirty="0"/>
                  <a:t> вже відомий: прив’язаний до року, кварталу або місяцю </a:t>
                </a:r>
                <a:endParaRPr lang="ru-RU" dirty="0"/>
              </a:p>
              <a:p>
                <a:pPr marL="0" indent="0">
                  <a:buNone/>
                </a:pPr>
                <a:endParaRPr lang="uk-UA" sz="2400" dirty="0" smtClean="0"/>
              </a:p>
              <a:p>
                <a:pPr marL="0" indent="0">
                  <a:buNone/>
                </a:pPr>
                <a:r>
                  <a:rPr lang="uk-UA" sz="2400" dirty="0" smtClean="0"/>
                  <a:t>	</a:t>
                </a:r>
                <a:endParaRPr lang="uk-UA" sz="2400" b="1" i="1" dirty="0" smtClean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902" y="759440"/>
                <a:ext cx="11521179" cy="61739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0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809897"/>
                <a:ext cx="10439400" cy="4693826"/>
              </a:xfrm>
            </p:spPr>
            <p:txBody>
              <a:bodyPr>
                <a:noAutofit/>
              </a:bodyPr>
              <a:lstStyle/>
              <a:p>
                <a:r>
                  <a:rPr lang="uk-UA" dirty="0" smtClean="0">
                    <a:latin typeface="+mj-lt"/>
                  </a:rPr>
                  <a:t>У </a:t>
                </a:r>
                <a:r>
                  <a:rPr lang="uk-UA" dirty="0">
                    <a:latin typeface="+mj-lt"/>
                  </a:rPr>
                  <a:t>тих випадках, коли коливальна компонента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+mj-lt"/>
                          </a:rPr>
                        </m:ctrlPr>
                      </m:sSubPr>
                      <m:e>
                        <m:r>
                          <a:rPr lang="uk-UA" i="1">
                            <a:latin typeface="+mj-lt"/>
                          </a:rPr>
                          <m:t>𝑆</m:t>
                        </m:r>
                      </m:e>
                      <m:sub>
                        <m:r>
                          <a:rPr lang="uk-UA" i="1">
                            <a:latin typeface="+mj-lt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k-UA" dirty="0">
                    <a:latin typeface="+mj-lt"/>
                  </a:rPr>
                  <a:t> має складнішу форму і має властивість періодичності, її зазвичай уявляють у вигляді ряду Фур'є</a:t>
                </a:r>
                <a:endParaRPr lang="ru-RU" i="1" dirty="0"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+mj-lt"/>
                          </a:rPr>
                          <m:t>𝑘</m:t>
                        </m:r>
                      </m:sub>
                    </m:sSub>
                    <m:r>
                      <a:rPr lang="uk-UA" i="1">
                        <a:latin typeface="+mj-lt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+mj-lt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+mj-lt"/>
                              </a:rPr>
                              <m:t>𝐴</m:t>
                            </m:r>
                          </m:e>
                          <m:sub>
                            <m:r>
                              <a:rPr lang="uk-UA" i="1">
                                <a:latin typeface="+mj-lt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uk-UA" i="1">
                            <a:latin typeface="+mj-lt"/>
                          </a:rPr>
                          <m:t>2</m:t>
                        </m:r>
                      </m:den>
                    </m:f>
                    <m:r>
                      <a:rPr lang="uk-UA" i="1">
                        <a:latin typeface="+mj-lt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i="1">
                            <a:latin typeface="+mj-lt"/>
                          </a:rPr>
                        </m:ctrlPr>
                      </m:naryPr>
                      <m:sub>
                        <m:r>
                          <a:rPr lang="en-US" i="1">
                            <a:latin typeface="+mj-lt"/>
                          </a:rPr>
                          <m:t>𝑟</m:t>
                        </m:r>
                        <m:r>
                          <a:rPr lang="uk-UA" i="1">
                            <a:latin typeface="+mj-lt"/>
                          </a:rPr>
                          <m:t>=1</m:t>
                        </m:r>
                      </m:sub>
                      <m:sup>
                        <m:r>
                          <a:rPr lang="uk-UA" i="1">
                            <a:latin typeface="+mj-lt"/>
                          </a:rPr>
                          <m:t>∞</m:t>
                        </m:r>
                      </m:sup>
                      <m:e>
                        <m:r>
                          <a:rPr lang="uk-UA" i="1">
                            <a:latin typeface="+mj-lt"/>
                          </a:rPr>
                          <m:t>(</m:t>
                        </m:r>
                        <m:sSub>
                          <m:sSubPr>
                            <m:ctrlPr>
                              <a:rPr lang="ru-RU" i="1">
                                <a:latin typeface="+mj-lt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+mj-lt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+mj-lt"/>
                              </a:rPr>
                              <m:t>𝑟</m:t>
                            </m:r>
                          </m:sub>
                        </m:sSub>
                        <m:func>
                          <m:funcPr>
                            <m:ctrlPr>
                              <a:rPr lang="ru-RU" i="1">
                                <a:latin typeface="+mj-lt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+mj-lt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+mj-lt"/>
                              </a:rPr>
                              <m:t>𝑟</m:t>
                            </m:r>
                            <m:r>
                              <a:rPr lang="en-US" i="1">
                                <a:latin typeface="+mj-lt"/>
                              </a:rPr>
                              <m:t>𝜔</m:t>
                            </m:r>
                            <m:r>
                              <a:rPr lang="en-US" i="1">
                                <a:latin typeface="+mj-lt"/>
                              </a:rPr>
                              <m:t>𝑘</m:t>
                            </m:r>
                            <m:r>
                              <a:rPr lang="uk-UA" i="1">
                                <a:latin typeface="+mj-lt"/>
                              </a:rPr>
                              <m:t>∆+</m:t>
                            </m:r>
                            <m:sSub>
                              <m:sSub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+mj-lt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+mj-lt"/>
                                  </a:rPr>
                                  <m:t>𝑟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+mj-lt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+mj-lt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+mj-lt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+mj-lt"/>
                                  </a:rPr>
                                  <m:t>𝑘</m:t>
                                </m:r>
                                <m:r>
                                  <a:rPr lang="uk-UA" i="1">
                                    <a:latin typeface="+mj-lt"/>
                                  </a:rPr>
                                  <m:t>∆) 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uk-UA" i="1" dirty="0">
                    <a:latin typeface="+mj-lt"/>
                  </a:rPr>
                  <a:t>		      </a:t>
                </a:r>
                <a:r>
                  <a:rPr lang="uk-UA" dirty="0">
                    <a:latin typeface="+mj-lt"/>
                  </a:rPr>
                  <a:t>(2)</a:t>
                </a:r>
                <a:r>
                  <a:rPr lang="uk-UA" b="1" i="1" dirty="0">
                    <a:latin typeface="+mj-lt"/>
                  </a:rPr>
                  <a:t> </a:t>
                </a:r>
              </a:p>
              <a:p>
                <a:r>
                  <a:rPr lang="uk-UA" dirty="0">
                    <a:latin typeface="+mj-lt"/>
                  </a:rPr>
                  <a:t>	де</a:t>
                </a:r>
                <a:r>
                  <a:rPr lang="uk-UA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+mj-lt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+mj-lt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+mj-lt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latin typeface="+mj-lt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+mj-lt"/>
                              </a:rPr>
                              <m:t>𝑘</m:t>
                            </m:r>
                            <m:r>
                              <a:rPr lang="ru-RU" i="1">
                                <a:latin typeface="+mj-lt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+mj-lt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+mj-lt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+mj-lt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+mj-lt"/>
                          </a:rPr>
                          <m:t>𝑛</m:t>
                        </m:r>
                      </m:den>
                    </m:f>
                    <m:r>
                      <a:rPr lang="ru-RU" i="1">
                        <a:latin typeface="+mj-lt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+mj-lt"/>
                          </a:rPr>
                          <m:t>𝑟</m:t>
                        </m:r>
                      </m:sub>
                    </m:sSub>
                    <m:r>
                      <a:rPr lang="ru-RU" i="1">
                        <a:latin typeface="+mj-lt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+mj-lt"/>
                          </a:rPr>
                        </m:ctrlPr>
                      </m:fPr>
                      <m:num>
                        <m:r>
                          <a:rPr lang="ru-RU" i="1">
                            <a:latin typeface="+mj-lt"/>
                          </a:rPr>
                          <m:t>2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latin typeface="+mj-lt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+mj-lt"/>
                              </a:rPr>
                              <m:t>𝑘</m:t>
                            </m:r>
                            <m:r>
                              <a:rPr lang="ru-RU" i="1">
                                <a:latin typeface="+mj-lt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+mj-lt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+mj-lt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+mj-lt"/>
                                  </a:rPr>
                                  <m:t>𝑘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+mj-lt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+mj-lt"/>
                                  </a:rPr>
                                  <m:t>𝑘</m:t>
                                </m:r>
                                <m:r>
                                  <a:rPr lang="ru-RU" i="1">
                                    <a:latin typeface="+mj-lt"/>
                                  </a:rPr>
                                  <m:t>∆</m:t>
                                </m:r>
                              </m:e>
                            </m:func>
                            <m:r>
                              <a:rPr lang="ru-RU" i="1">
                                <a:latin typeface="+mj-lt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+mj-lt"/>
                          </a:rPr>
                          <m:t>𝑛</m:t>
                        </m:r>
                      </m:den>
                    </m:f>
                    <m:r>
                      <a:rPr lang="ru-RU" i="1">
                        <a:latin typeface="+mj-lt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+mj-lt"/>
                          </a:rPr>
                        </m:ctrlPr>
                      </m:sSubPr>
                      <m:e>
                        <m:r>
                          <a:rPr lang="en-US" i="1">
                            <a:latin typeface="+mj-lt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+mj-lt"/>
                          </a:rPr>
                          <m:t>𝑟</m:t>
                        </m:r>
                      </m:sub>
                    </m:sSub>
                    <m:r>
                      <a:rPr lang="ru-RU" i="1">
                        <a:latin typeface="+mj-lt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+mj-lt"/>
                          </a:rPr>
                        </m:ctrlPr>
                      </m:fPr>
                      <m:num>
                        <m:r>
                          <a:rPr lang="ru-RU" i="1">
                            <a:latin typeface="+mj-lt"/>
                          </a:rPr>
                          <m:t>2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latin typeface="+mj-lt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+mj-lt"/>
                              </a:rPr>
                              <m:t>𝑘</m:t>
                            </m:r>
                            <m:r>
                              <a:rPr lang="ru-RU" i="1">
                                <a:latin typeface="+mj-lt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+mj-lt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+mj-lt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+mj-lt"/>
                                  </a:rPr>
                                  <m:t>𝑘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+mj-lt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+mj-lt"/>
                                  </a:rPr>
                                  <m:t>𝑘</m:t>
                                </m:r>
                                <m:r>
                                  <a:rPr lang="ru-RU" i="1">
                                    <a:latin typeface="+mj-lt"/>
                                  </a:rPr>
                                  <m:t>∆</m:t>
                                </m:r>
                              </m:e>
                            </m:func>
                            <m:r>
                              <a:rPr lang="ru-RU" i="1">
                                <a:latin typeface="+mj-lt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+mj-lt"/>
                          </a:rPr>
                          <m:t>𝑛</m:t>
                        </m:r>
                      </m:den>
                    </m:f>
                    <m:r>
                      <a:rPr lang="ru-RU" i="1">
                        <a:latin typeface="+mj-lt"/>
                      </a:rPr>
                      <m:t>, </m:t>
                    </m:r>
                  </m:oMath>
                </a14:m>
                <a:endParaRPr lang="uk-UA" i="1" dirty="0" smtClean="0">
                  <a:latin typeface="+mj-lt"/>
                </a:endParaRPr>
              </a:p>
              <a:p>
                <a:r>
                  <a:rPr lang="uk-UA" i="1" dirty="0" smtClean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+mj-lt"/>
                      </a:rPr>
                      <m:t>𝑛</m:t>
                    </m:r>
                    <m:r>
                      <a:rPr lang="ru-RU" i="1">
                        <a:latin typeface="+mj-lt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+mj-lt"/>
                          </a:rPr>
                        </m:ctrlPr>
                      </m:fPr>
                      <m:num>
                        <m:r>
                          <a:rPr lang="en-US" i="1">
                            <a:latin typeface="+mj-lt"/>
                          </a:rPr>
                          <m:t>𝑇</m:t>
                        </m:r>
                      </m:num>
                      <m:den>
                        <m:r>
                          <a:rPr lang="ru-RU" i="1">
                            <a:latin typeface="+mj-lt"/>
                          </a:rPr>
                          <m:t>∆</m:t>
                        </m:r>
                      </m:den>
                    </m:f>
                    <m:r>
                      <a:rPr lang="ru-RU" i="1">
                        <a:latin typeface="+mj-lt"/>
                      </a:rPr>
                      <m:t>, </m:t>
                    </m:r>
                    <m:r>
                      <a:rPr lang="uk-UA" b="0" i="1" smtClean="0">
                        <a:latin typeface="+mj-lt"/>
                      </a:rPr>
                      <m:t> </m:t>
                    </m:r>
                    <m:r>
                      <a:rPr lang="en-US" i="1">
                        <a:latin typeface="+mj-lt"/>
                      </a:rPr>
                      <m:t>𝑟</m:t>
                    </m:r>
                    <m:r>
                      <a:rPr lang="uk-UA" i="1">
                        <a:latin typeface="+mj-lt"/>
                      </a:rPr>
                      <m:t>=1,2,3…</m:t>
                    </m:r>
                  </m:oMath>
                </a14:m>
                <a:r>
                  <a:rPr lang="uk-UA" i="1" dirty="0">
                    <a:latin typeface="+mj-lt"/>
                  </a:rPr>
                  <a:t> , </a:t>
                </a:r>
                <a:r>
                  <a:rPr lang="uk-UA" dirty="0">
                    <a:latin typeface="+mj-lt"/>
                  </a:rPr>
                  <a:t>причому значенню </a:t>
                </a:r>
                <a14:m>
                  <m:oMath xmlns:m="http://schemas.openxmlformats.org/officeDocument/2006/math">
                    <m:r>
                      <a:rPr lang="uk-UA" i="1">
                        <a:latin typeface="+mj-lt"/>
                      </a:rPr>
                      <m:t>𝑟</m:t>
                    </m:r>
                    <m:r>
                      <a:rPr lang="uk-UA" i="1">
                        <a:latin typeface="+mj-lt"/>
                      </a:rPr>
                      <m:t>=1</m:t>
                    </m:r>
                  </m:oMath>
                </a14:m>
                <a:r>
                  <a:rPr lang="uk-UA" dirty="0">
                    <a:latin typeface="+mj-lt"/>
                  </a:rPr>
                  <a:t> відповідає основна гармоніка з періодом </a:t>
                </a:r>
                <a14:m>
                  <m:oMath xmlns:m="http://schemas.openxmlformats.org/officeDocument/2006/math">
                    <m:r>
                      <a:rPr lang="uk-UA" i="1">
                        <a:latin typeface="+mj-lt"/>
                      </a:rPr>
                      <m:t>𝑇</m:t>
                    </m:r>
                  </m:oMath>
                </a14:m>
                <a:r>
                  <a:rPr lang="uk-UA" dirty="0">
                    <a:latin typeface="+mj-lt"/>
                  </a:rPr>
                  <a:t>, а іншим значенням </a:t>
                </a:r>
                <a14:m>
                  <m:oMath xmlns:m="http://schemas.openxmlformats.org/officeDocument/2006/math">
                    <m:r>
                      <a:rPr lang="uk-UA" i="1">
                        <a:latin typeface="+mj-lt"/>
                      </a:rPr>
                      <m:t>𝑟</m:t>
                    </m:r>
                  </m:oMath>
                </a14:m>
                <a:r>
                  <a:rPr lang="uk-UA" dirty="0">
                    <a:latin typeface="+mj-lt"/>
                  </a:rPr>
                  <a:t> - вищі (супутні) гармоніки з періодами </a:t>
                </a:r>
                <a14:m>
                  <m:oMath xmlns:m="http://schemas.openxmlformats.org/officeDocument/2006/math">
                    <m:r>
                      <a:rPr lang="uk-UA" i="1">
                        <a:latin typeface="+mj-lt"/>
                      </a:rPr>
                      <m:t>𝑇</m:t>
                    </m:r>
                    <m:r>
                      <a:rPr lang="uk-UA" i="1">
                        <a:latin typeface="+mj-lt"/>
                      </a:rPr>
                      <m:t>/</m:t>
                    </m:r>
                    <m:r>
                      <a:rPr lang="uk-UA" i="1">
                        <a:latin typeface="+mj-lt"/>
                      </a:rPr>
                      <m:t>𝑟</m:t>
                    </m:r>
                    <m:r>
                      <a:rPr lang="uk-UA" i="1">
                        <a:latin typeface="+mj-lt"/>
                      </a:rPr>
                      <m:t>.</m:t>
                    </m:r>
                  </m:oMath>
                </a14:m>
                <a:endParaRPr lang="ru-RU" dirty="0" smtClean="0">
                  <a:latin typeface="+mj-lt"/>
                </a:endParaRPr>
              </a:p>
              <a:p>
                <a:endParaRPr lang="ru-RU" dirty="0" smtClean="0">
                  <a:latin typeface="+mj-lt"/>
                </a:endParaRPr>
              </a:p>
              <a:p>
                <a:r>
                  <a:rPr lang="uk-UA" dirty="0">
                    <a:latin typeface="+mj-lt"/>
                  </a:rPr>
                  <a:t>Для оцінки точності моделі використовуємо коефіцієнт детермінації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+mj-lt"/>
                          </a:rPr>
                        </m:ctrlPr>
                      </m:sSupPr>
                      <m:e>
                        <m:r>
                          <a:rPr lang="uk-UA" i="1">
                            <a:latin typeface="+mj-lt"/>
                          </a:rPr>
                          <m:t>𝑅</m:t>
                        </m:r>
                      </m:e>
                      <m:sup>
                        <m:r>
                          <a:rPr lang="uk-UA" i="1">
                            <a:latin typeface="+mj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dirty="0" smtClean="0">
                    <a:latin typeface="+mj-lt"/>
                  </a:rPr>
                  <a:t>, для </a:t>
                </a:r>
                <a:r>
                  <a:rPr lang="uk-UA" dirty="0">
                    <a:latin typeface="+mj-lt"/>
                  </a:rPr>
                  <a:t>оцінки точності прогнозу – </a:t>
                </a:r>
                <a:r>
                  <a:rPr lang="en-US" dirty="0" err="1">
                    <a:latin typeface="+mj-lt"/>
                  </a:rPr>
                  <a:t>MAPE</a:t>
                </a:r>
                <a:r>
                  <a:rPr lang="uk-UA" dirty="0">
                    <a:latin typeface="+mj-lt"/>
                  </a:rPr>
                  <a:t>-оцінку. </a:t>
                </a:r>
                <a:endParaRPr lang="ru-RU" dirty="0">
                  <a:latin typeface="+mj-lt"/>
                </a:endParaRPr>
              </a:p>
              <a:p>
                <a:endParaRPr lang="ru-RU" dirty="0">
                  <a:latin typeface="+mj-lt"/>
                </a:endParaRPr>
              </a:p>
              <a:p>
                <a:endParaRPr lang="ru-RU" dirty="0">
                  <a:latin typeface="+mj-lt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809897"/>
                <a:ext cx="10439400" cy="4693826"/>
              </a:xfrm>
              <a:blipFill>
                <a:blip r:embed="rId2"/>
                <a:stretch>
                  <a:fillRect b="-16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1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14398" y="346507"/>
                <a:ext cx="10946675" cy="6132669"/>
              </a:xfrm>
            </p:spPr>
            <p:txBody>
              <a:bodyPr>
                <a:noAutofit/>
              </a:bodyPr>
              <a:lstStyle/>
              <a:p>
                <a:r>
                  <a:rPr lang="uk-UA" sz="2400" dirty="0" smtClean="0">
                    <a:latin typeface="+mj-lt"/>
                  </a:rPr>
                  <a:t>П</a:t>
                </a:r>
                <a:r>
                  <a:rPr lang="uk-UA" sz="2400" dirty="0" smtClean="0">
                    <a:latin typeface="+mj-lt"/>
                  </a:rPr>
                  <a:t>обудуємо </a:t>
                </a:r>
                <a:r>
                  <a:rPr lang="uk-UA" sz="2400" dirty="0">
                    <a:latin typeface="+mj-lt"/>
                  </a:rPr>
                  <a:t>регресійну модель ряду </a:t>
                </a:r>
                <a:r>
                  <a:rPr lang="en-US" sz="2400" dirty="0">
                    <a:latin typeface="+mj-lt"/>
                  </a:rPr>
                  <a:t>Q</a:t>
                </a:r>
                <a:r>
                  <a:rPr lang="uk-UA" sz="2400" dirty="0">
                    <a:latin typeface="+mj-lt"/>
                  </a:rPr>
                  <a:t> (обсяг реалізованої продукції), та визначимо рівняння </a:t>
                </a:r>
                <a:r>
                  <a:rPr lang="uk-UA" sz="2400" dirty="0" smtClean="0">
                    <a:latin typeface="+mj-lt"/>
                  </a:rPr>
                  <a:t>тренду</a:t>
                </a:r>
              </a:p>
              <a:p>
                <a:pPr algn="ctr"/>
                <a:r>
                  <a:rPr lang="uk-UA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+mj-lt"/>
                      </a:rPr>
                      <m:t>𝑄</m:t>
                    </m:r>
                    <m:r>
                      <a:rPr lang="uk-UA" sz="2400" i="1">
                        <a:latin typeface="+mj-lt"/>
                      </a:rPr>
                      <m:t>=1729,751+</m:t>
                    </m:r>
                    <m:r>
                      <a:rPr lang="uk-UA" sz="2400" i="1">
                        <a:latin typeface="+mj-lt"/>
                      </a:rPr>
                      <m:t>𝑡</m:t>
                    </m:r>
                    <m:r>
                      <a:rPr lang="uk-UA" sz="2400" i="1">
                        <a:latin typeface="+mj-lt"/>
                      </a:rPr>
                      <m:t>∗9,441</m:t>
                    </m:r>
                  </m:oMath>
                </a14:m>
                <a:r>
                  <a:rPr lang="uk-UA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+mj-lt"/>
                          </a:rPr>
                        </m:ctrlPr>
                      </m:sSupPr>
                      <m:e>
                        <m:r>
                          <a:rPr lang="en-US" sz="2400" i="1">
                            <a:latin typeface="+mj-lt"/>
                          </a:rPr>
                          <m:t>𝑅</m:t>
                        </m:r>
                      </m:e>
                      <m:sup>
                        <m:r>
                          <a:rPr lang="uk-UA" sz="2400" i="1">
                            <a:latin typeface="+mj-lt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latin typeface="+mj-lt"/>
                      </a:rPr>
                      <m:t>=0,28</m:t>
                    </m:r>
                  </m:oMath>
                </a14:m>
                <a:r>
                  <a:rPr lang="uk-UA" sz="2400" dirty="0">
                    <a:latin typeface="+mj-lt"/>
                  </a:rPr>
                  <a:t>, </a:t>
                </a:r>
                <a:endParaRPr lang="uk-UA" sz="2400" dirty="0" smtClean="0"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</a:rPr>
                          <m:t>𝑡</m:t>
                        </m:r>
                      </m:e>
                      <m:sub>
                        <m:r>
                          <a:rPr lang="uk-UA" sz="2400" i="1">
                            <a:latin typeface="+mj-lt"/>
                          </a:rPr>
                          <m:t>0</m:t>
                        </m:r>
                      </m:sub>
                    </m:sSub>
                    <m:r>
                      <a:rPr lang="uk-UA" sz="2400" i="1">
                        <a:latin typeface="+mj-lt"/>
                      </a:rPr>
                      <m:t>=1,75</m:t>
                    </m:r>
                  </m:oMath>
                </a14:m>
                <a:r>
                  <a:rPr lang="uk-UA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</a:rPr>
                          <m:t>𝑡</m:t>
                        </m:r>
                      </m:e>
                      <m:sub>
                        <m:r>
                          <a:rPr lang="uk-UA" sz="2400" i="1">
                            <a:latin typeface="+mj-lt"/>
                          </a:rPr>
                          <m:t>1</m:t>
                        </m:r>
                      </m:sub>
                    </m:sSub>
                    <m:r>
                      <a:rPr lang="uk-UA" sz="2400" i="1">
                        <a:latin typeface="+mj-lt"/>
                      </a:rPr>
                      <m:t>=0,12</m:t>
                    </m:r>
                  </m:oMath>
                </a14:m>
                <a:r>
                  <a:rPr lang="uk-UA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+mj-lt"/>
                          </a:rPr>
                        </m:ctrlPr>
                      </m:sSubPr>
                      <m:e>
                        <m:r>
                          <a:rPr lang="ru-RU" sz="2400" i="1">
                            <a:latin typeface="+mj-lt"/>
                          </a:rPr>
                          <m:t>𝑡</m:t>
                        </m:r>
                      </m:e>
                      <m:sub>
                        <m:r>
                          <a:rPr lang="uk-UA" sz="2400" i="1">
                            <a:latin typeface="+mj-lt"/>
                          </a:rPr>
                          <m:t>табл</m:t>
                        </m:r>
                      </m:sub>
                    </m:sSub>
                    <m:r>
                      <a:rPr lang="uk-UA" sz="2400" i="1">
                        <a:latin typeface="+mj-lt"/>
                      </a:rPr>
                      <m:t>=2,093</m:t>
                    </m:r>
                  </m:oMath>
                </a14:m>
                <a:r>
                  <a:rPr lang="uk-UA" sz="2400" dirty="0">
                    <a:latin typeface="+mj-lt"/>
                  </a:rPr>
                  <a:t>,  </a:t>
                </a:r>
                <a:endParaRPr lang="uk-UA" sz="2400" dirty="0" smtClean="0">
                  <a:latin typeface="+mj-lt"/>
                </a:endParaRPr>
              </a:p>
              <a:p>
                <a:r>
                  <a:rPr lang="uk-UA" sz="2400" dirty="0" smtClean="0">
                    <a:latin typeface="+mj-lt"/>
                  </a:rPr>
                  <a:t>Тренд </a:t>
                </a:r>
                <a:r>
                  <a:rPr lang="uk-UA" sz="2400" dirty="0">
                    <a:latin typeface="+mj-lt"/>
                  </a:rPr>
                  <a:t>відсутній, бо по коефіцієнту Стьюдента модель незначима</a:t>
                </a:r>
                <a:r>
                  <a:rPr lang="uk-UA" sz="2400" dirty="0" smtClean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ru-RU" sz="2400" dirty="0">
                  <a:latin typeface="+mj-lt"/>
                </a:endParaRPr>
              </a:p>
              <a:p>
                <a:r>
                  <a:rPr lang="uk-UA" sz="2400" dirty="0">
                    <a:latin typeface="+mj-lt"/>
                  </a:rPr>
                  <a:t>Розкладемо ряд на гармоніки та визначимо їх </a:t>
                </a:r>
                <a:r>
                  <a:rPr lang="uk-UA" sz="2400" dirty="0" smtClean="0">
                    <a:latin typeface="+mj-lt"/>
                  </a:rPr>
                  <a:t>частоту</a:t>
                </a:r>
                <a:r>
                  <a:rPr lang="uk-UA" sz="2400" dirty="0">
                    <a:latin typeface="+mj-lt"/>
                  </a:rPr>
                  <a:t>.</a:t>
                </a:r>
                <a:endParaRPr lang="uk-UA" sz="2400" dirty="0" smtClean="0">
                  <a:latin typeface="+mj-lt"/>
                </a:endParaRPr>
              </a:p>
              <a:p>
                <a:pPr marL="0" indent="0">
                  <a:buNone/>
                </a:pPr>
                <a:endParaRPr lang="uk-UA" sz="2400" dirty="0">
                  <a:latin typeface="+mj-lt"/>
                </a:endParaRPr>
              </a:p>
              <a:p>
                <a:pPr marL="0" indent="0">
                  <a:buNone/>
                </a:pPr>
                <a:endParaRPr lang="ru-RU" sz="2400" dirty="0">
                  <a:latin typeface="+mj-lt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8" y="346507"/>
                <a:ext cx="10946675" cy="61326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49975" y="3923575"/>
                <a:ext cx="10306593" cy="1071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=729,751+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∗9,441−121,01−173,654∗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den>
                            </m:f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uk-UA" i="1">
                            <a:latin typeface="Cambria Math" panose="02040503050406030204" pitchFamily="18" charset="0"/>
                          </a:rPr>
                          <m:t>+153,32∗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  <m:r>
                      <a:rPr lang="uk-UA" i="1">
                        <a:latin typeface="Cambria Math" panose="02040503050406030204" pitchFamily="18" charset="0"/>
                      </a:rPr>
                      <m:t>+…+180,056∗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2,222</m:t>
                                </m:r>
                              </m:den>
                            </m:f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uk-UA" i="1">
                            <a:latin typeface="Cambria Math" panose="02040503050406030204" pitchFamily="18" charset="0"/>
                          </a:rPr>
                          <m:t>+1301.09∗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2,222</m:t>
                                    </m:r>
                                  </m:den>
                                </m:f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uk-UA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+462,758∗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</m:func>
                      </m:e>
                    </m:func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uk-UA" i="1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uk-UA" sz="2400" i="1" dirty="0"/>
                  <a:t>;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75" y="3923575"/>
                <a:ext cx="10306593" cy="1071960"/>
              </a:xfrm>
              <a:prstGeom prst="rect">
                <a:avLst/>
              </a:prstGeom>
              <a:blipFill>
                <a:blip r:embed="rId3"/>
                <a:stretch>
                  <a:fillRect b="-5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5664923" y="1517810"/>
            <a:ext cx="10946675" cy="6132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sz="24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uk-UA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+mj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14398" y="5225631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MAPE</a:t>
            </a:r>
            <a:r>
              <a:rPr lang="ru-RU" sz="2400" dirty="0" smtClean="0"/>
              <a:t>=11</a:t>
            </a:r>
            <a:r>
              <a:rPr lang="uk-UA" sz="2400" dirty="0" smtClean="0"/>
              <a:t>,41</a:t>
            </a:r>
            <a:r>
              <a:rPr lang="ru-RU" sz="2400" dirty="0" smtClean="0"/>
              <a:t>%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81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14837830"/>
              </p:ext>
            </p:extLst>
          </p:nvPr>
        </p:nvGraphicFramePr>
        <p:xfrm>
          <a:off x="600892" y="937352"/>
          <a:ext cx="10398034" cy="401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34316" y="4856833"/>
            <a:ext cx="7192738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Теоретичні 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та прогнозні значення ряду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9372" y="858973"/>
                <a:ext cx="10233800" cy="4351338"/>
              </a:xfrm>
            </p:spPr>
            <p:txBody>
              <a:bodyPr>
                <a:normAutofit/>
              </a:bodyPr>
              <a:lstStyle/>
              <a:p>
                <a:r>
                  <a:rPr lang="uk-UA" sz="2400" dirty="0" smtClean="0">
                    <a:latin typeface="+mj-lt"/>
                  </a:rPr>
                  <a:t>Побудуємо регресійну модель ряду </a:t>
                </a:r>
                <a:r>
                  <a:rPr lang="en-US" sz="2400" dirty="0">
                    <a:latin typeface="+mj-lt"/>
                  </a:rPr>
                  <a:t>OP</a:t>
                </a:r>
                <a:r>
                  <a:rPr lang="ru-RU" sz="2400" dirty="0">
                    <a:latin typeface="+mj-lt"/>
                  </a:rPr>
                  <a:t> (</a:t>
                </a:r>
                <a:r>
                  <a:rPr lang="uk-UA" sz="2400" dirty="0">
                    <a:latin typeface="+mj-lt"/>
                  </a:rPr>
                  <a:t>операційні витрати),. </a:t>
                </a:r>
                <a:r>
                  <a:rPr lang="ru-RU" sz="2400" dirty="0">
                    <a:latin typeface="+mj-lt"/>
                  </a:rPr>
                  <a:t>т</a:t>
                </a:r>
                <a:r>
                  <a:rPr lang="uk-UA" sz="2400" dirty="0">
                    <a:latin typeface="+mj-lt"/>
                  </a:rPr>
                  <a:t>а визначимо рівняння тренду </a:t>
                </a:r>
                <a:endParaRPr lang="en-US" sz="2400" i="1" dirty="0" smtClean="0"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+mj-lt"/>
                      </a:rPr>
                      <m:t>𝑂𝑃</m:t>
                    </m:r>
                    <m:r>
                      <a:rPr lang="uk-UA" sz="2400" i="1">
                        <a:latin typeface="+mj-lt"/>
                      </a:rPr>
                      <m:t>=−1850,050+</m:t>
                    </m:r>
                    <m:r>
                      <a:rPr lang="uk-UA" sz="2400" i="1">
                        <a:latin typeface="+mj-lt"/>
                      </a:rPr>
                      <m:t>𝑡</m:t>
                    </m:r>
                    <m:r>
                      <a:rPr lang="uk-UA" sz="2400" i="1">
                        <a:latin typeface="+mj-lt"/>
                      </a:rPr>
                      <m:t>∗35.38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  <a:p>
                <a:pPr algn="ctr"/>
                <a:r>
                  <a:rPr lang="uk-UA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+mj-lt"/>
                          </a:rPr>
                        </m:ctrlPr>
                      </m:sSupPr>
                      <m:e>
                        <m:r>
                          <a:rPr lang="en-US" sz="2400" i="1">
                            <a:latin typeface="+mj-lt"/>
                          </a:rPr>
                          <m:t>𝑅</m:t>
                        </m:r>
                      </m:e>
                      <m:sup>
                        <m:r>
                          <a:rPr lang="uk-UA" sz="2400" i="1">
                            <a:latin typeface="+mj-lt"/>
                          </a:rPr>
                          <m:t>2</m:t>
                        </m:r>
                      </m:sup>
                    </m:sSup>
                    <m:r>
                      <a:rPr lang="uk-UA" sz="2400" i="1">
                        <a:latin typeface="+mj-lt"/>
                      </a:rPr>
                      <m:t>=0,14,</m:t>
                    </m:r>
                  </m:oMath>
                </a14:m>
                <a:r>
                  <a:rPr lang="uk-UA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</a:rPr>
                          <m:t>𝑡</m:t>
                        </m:r>
                      </m:e>
                      <m:sub>
                        <m:r>
                          <a:rPr lang="uk-UA" sz="2400" i="1">
                            <a:latin typeface="+mj-lt"/>
                          </a:rPr>
                          <m:t>0</m:t>
                        </m:r>
                      </m:sub>
                    </m:sSub>
                    <m:r>
                      <a:rPr lang="uk-UA" sz="2400" i="1">
                        <a:latin typeface="+mj-lt"/>
                      </a:rPr>
                      <m:t>=−2,52</m:t>
                    </m:r>
                  </m:oMath>
                </a14:m>
                <a:r>
                  <a:rPr lang="uk-UA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+mj-lt"/>
                          </a:rPr>
                        </m:ctrlPr>
                      </m:sSubPr>
                      <m:e>
                        <m:r>
                          <a:rPr lang="en-US" sz="2400" i="1">
                            <a:latin typeface="+mj-lt"/>
                          </a:rPr>
                          <m:t>𝑡</m:t>
                        </m:r>
                      </m:e>
                      <m:sub>
                        <m:r>
                          <a:rPr lang="uk-UA" sz="2400" i="1">
                            <a:latin typeface="+mj-lt"/>
                          </a:rPr>
                          <m:t>1</m:t>
                        </m:r>
                      </m:sub>
                    </m:sSub>
                    <m:r>
                      <a:rPr lang="uk-UA" sz="2400" i="1">
                        <a:latin typeface="+mj-lt"/>
                      </a:rPr>
                      <m:t>=0,606</m:t>
                    </m:r>
                  </m:oMath>
                </a14:m>
                <a:r>
                  <a:rPr lang="uk-UA" sz="2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+mj-lt"/>
                          </a:rPr>
                        </m:ctrlPr>
                      </m:sSubPr>
                      <m:e>
                        <m:r>
                          <a:rPr lang="ru-RU" sz="2400" i="1">
                            <a:latin typeface="+mj-lt"/>
                          </a:rPr>
                          <m:t>𝑡</m:t>
                        </m:r>
                      </m:e>
                      <m:sub>
                        <m:r>
                          <a:rPr lang="uk-UA" sz="2400" i="1">
                            <a:latin typeface="+mj-lt"/>
                          </a:rPr>
                          <m:t>табл</m:t>
                        </m:r>
                      </m:sub>
                    </m:sSub>
                    <m:r>
                      <a:rPr lang="uk-UA" sz="2400" i="1">
                        <a:latin typeface="+mj-lt"/>
                      </a:rPr>
                      <m:t>=2,093</m:t>
                    </m:r>
                  </m:oMath>
                </a14:m>
                <a:r>
                  <a:rPr lang="uk-UA" sz="2400" dirty="0">
                    <a:latin typeface="+mj-lt"/>
                  </a:rPr>
                  <a:t>,  </a:t>
                </a:r>
                <a:endParaRPr lang="en-US" sz="2400" dirty="0" smtClean="0">
                  <a:latin typeface="+mj-lt"/>
                </a:endParaRPr>
              </a:p>
              <a:p>
                <a:r>
                  <a:rPr lang="uk-UA" sz="2400" dirty="0" smtClean="0">
                    <a:latin typeface="+mj-lt"/>
                  </a:rPr>
                  <a:t>Тренд </a:t>
                </a:r>
                <a:r>
                  <a:rPr lang="uk-UA" sz="2400" dirty="0">
                    <a:latin typeface="+mj-lt"/>
                  </a:rPr>
                  <a:t>відсутній, бо по коефіцієнту Стьюдента модель </a:t>
                </a:r>
                <a:r>
                  <a:rPr lang="uk-UA" sz="2400" dirty="0" smtClean="0">
                    <a:latin typeface="+mj-lt"/>
                  </a:rPr>
                  <a:t>незначима.</a:t>
                </a:r>
              </a:p>
              <a:p>
                <a:endParaRPr lang="ru-RU" dirty="0">
                  <a:latin typeface="+mj-lt"/>
                </a:endParaRPr>
              </a:p>
              <a:p>
                <a:endParaRPr lang="ru-RU" dirty="0">
                  <a:latin typeface="+mj-lt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9372" y="858973"/>
                <a:ext cx="102338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989372" y="318721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latin typeface="+mj-lt"/>
                <a:ea typeface="Calibri" panose="020F0502020204030204" pitchFamily="34" charset="0"/>
              </a:rPr>
              <a:t>Ряд Фур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`</a:t>
            </a:r>
            <a:r>
              <a:rPr lang="uk-UA" sz="2400" dirty="0" smtClean="0">
                <a:latin typeface="+mj-lt"/>
                <a:ea typeface="Calibri" panose="020F0502020204030204" pitchFamily="34" charset="0"/>
              </a:rPr>
              <a:t>є має вигляд: </a:t>
            </a:r>
            <a:endParaRPr lang="ru-RU" sz="24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185315" y="3849863"/>
                <a:ext cx="10362251" cy="1071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uk-UA" i="1">
                        <a:latin typeface="+mj-lt"/>
                      </a:rPr>
                      <m:t>𝑌</m:t>
                    </m:r>
                    <m:d>
                      <m:dPr>
                        <m:ctrlPr>
                          <a:rPr lang="ru-RU" i="1">
                            <a:latin typeface="+mj-lt"/>
                          </a:rPr>
                        </m:ctrlPr>
                      </m:dPr>
                      <m:e>
                        <m:r>
                          <a:rPr lang="uk-UA" i="1">
                            <a:latin typeface="+mj-lt"/>
                          </a:rPr>
                          <m:t>𝑡</m:t>
                        </m:r>
                      </m:e>
                    </m:d>
                    <m:r>
                      <a:rPr lang="uk-UA" i="1">
                        <a:latin typeface="+mj-lt"/>
                      </a:rPr>
                      <m:t>=−1850,050+</m:t>
                    </m:r>
                    <m:r>
                      <a:rPr lang="uk-UA" i="1">
                        <a:latin typeface="+mj-lt"/>
                      </a:rPr>
                      <m:t>𝑡</m:t>
                    </m:r>
                    <m:r>
                      <a:rPr lang="uk-UA" i="1">
                        <a:latin typeface="+mj-lt"/>
                      </a:rPr>
                      <m:t>∗35.38+128,58+666.995∗</m:t>
                    </m:r>
                    <m:func>
                      <m:funcPr>
                        <m:ctrlPr>
                          <a:rPr lang="ru-RU" i="1">
                            <a:latin typeface="+mj-l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>
                            <a:latin typeface="+mj-lt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+mj-lt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+mj-lt"/>
                                  </a:rPr>
                                  <m:t>2</m:t>
                                </m:r>
                                <m:r>
                                  <a:rPr lang="uk-UA" i="1">
                                    <a:latin typeface="+mj-lt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uk-UA" i="1">
                                    <a:latin typeface="+mj-lt"/>
                                  </a:rPr>
                                  <m:t>20</m:t>
                                </m:r>
                              </m:den>
                            </m:f>
                            <m:r>
                              <a:rPr lang="uk-UA" i="1">
                                <a:latin typeface="+mj-lt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dPr>
                              <m:e>
                                <m:r>
                                  <a:rPr lang="uk-UA" i="1">
                                    <a:latin typeface="+mj-lt"/>
                                  </a:rPr>
                                  <m:t>𝑡</m:t>
                                </m:r>
                                <m:r>
                                  <a:rPr lang="uk-UA" i="1">
                                    <a:latin typeface="+mj-lt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uk-UA" i="1">
                            <a:latin typeface="+mj-lt"/>
                          </a:rPr>
                          <m:t>−357.55∗</m:t>
                        </m:r>
                        <m:func>
                          <m:funcPr>
                            <m:ctrlPr>
                              <a:rPr lang="ru-RU" i="1">
                                <a:latin typeface="+mj-lt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>
                                <a:latin typeface="+mj-lt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+mj-lt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i="1">
                                        <a:latin typeface="+mj-lt"/>
                                      </a:rPr>
                                      <m:t>2</m:t>
                                    </m:r>
                                    <m:r>
                                      <a:rPr lang="uk-UA" i="1">
                                        <a:latin typeface="+mj-lt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uk-UA" i="1">
                                        <a:latin typeface="+mj-lt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uk-UA" i="1">
                                    <a:latin typeface="+mj-lt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+mj-lt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i="1">
                                        <a:latin typeface="+mj-lt"/>
                                      </a:rPr>
                                      <m:t>𝑡</m:t>
                                    </m:r>
                                    <m:r>
                                      <a:rPr lang="uk-UA" i="1">
                                        <a:latin typeface="+mj-lt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  <m:r>
                      <a:rPr lang="uk-UA" i="1">
                        <a:latin typeface="+mj-lt"/>
                      </a:rPr>
                      <m:t>−…</m:t>
                    </m:r>
                  </m:oMath>
                </a14:m>
                <a:r>
                  <a:rPr lang="uk-UA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uk-UA" i="1">
                        <a:latin typeface="+mj-lt"/>
                      </a:rPr>
                      <m:t>−703.643∗</m:t>
                    </m:r>
                    <m:func>
                      <m:funcPr>
                        <m:ctrlPr>
                          <a:rPr lang="ru-RU" i="1">
                            <a:latin typeface="+mj-l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>
                            <a:latin typeface="+mj-lt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+mj-lt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fPr>
                              <m:num>
                                <m:r>
                                  <a:rPr lang="uk-UA" i="1">
                                    <a:latin typeface="+mj-lt"/>
                                  </a:rPr>
                                  <m:t>2</m:t>
                                </m:r>
                                <m:r>
                                  <a:rPr lang="uk-UA" i="1">
                                    <a:latin typeface="+mj-lt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uk-UA" i="1">
                                    <a:latin typeface="+mj-lt"/>
                                  </a:rPr>
                                  <m:t>2,222</m:t>
                                </m:r>
                              </m:den>
                            </m:f>
                            <m:r>
                              <a:rPr lang="uk-UA" i="1">
                                <a:latin typeface="+mj-lt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dPr>
                              <m:e>
                                <m:r>
                                  <a:rPr lang="uk-UA" i="1">
                                    <a:latin typeface="+mj-lt"/>
                                  </a:rPr>
                                  <m:t>𝑡</m:t>
                                </m:r>
                                <m:r>
                                  <a:rPr lang="uk-UA" i="1">
                                    <a:latin typeface="+mj-lt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uk-UA" i="1">
                            <a:latin typeface="+mj-lt"/>
                          </a:rPr>
                          <m:t>−211.15∗</m:t>
                        </m:r>
                        <m:func>
                          <m:funcPr>
                            <m:ctrlPr>
                              <a:rPr lang="ru-RU" i="1">
                                <a:latin typeface="+mj-lt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k-UA">
                                <a:latin typeface="+mj-lt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i="1">
                                    <a:latin typeface="+mj-lt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+mj-lt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i="1">
                                        <a:latin typeface="+mj-lt"/>
                                      </a:rPr>
                                      <m:t>2</m:t>
                                    </m:r>
                                    <m:r>
                                      <a:rPr lang="uk-UA" i="1">
                                        <a:latin typeface="+mj-lt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uk-UA" i="1">
                                        <a:latin typeface="+mj-lt"/>
                                      </a:rPr>
                                      <m:t>2,222</m:t>
                                    </m:r>
                                  </m:den>
                                </m:f>
                                <m:r>
                                  <a:rPr lang="uk-UA" i="1">
                                    <a:latin typeface="+mj-lt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+mj-lt"/>
                                      </a:rPr>
                                    </m:ctrlPr>
                                  </m:dPr>
                                  <m:e>
                                    <m:r>
                                      <a:rPr lang="uk-UA" i="1">
                                        <a:latin typeface="+mj-lt"/>
                                      </a:rPr>
                                      <m:t>𝑡</m:t>
                                    </m:r>
                                    <m:r>
                                      <a:rPr lang="uk-UA" i="1">
                                        <a:latin typeface="+mj-lt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uk-UA" i="1">
                                <a:latin typeface="+mj-lt"/>
                              </a:rPr>
                              <m:t>+849.997∗</m:t>
                            </m:r>
                            <m:r>
                              <a:rPr lang="uk-UA" i="1">
                                <a:latin typeface="+mj-lt"/>
                              </a:rPr>
                              <m:t>𝑐𝑜𝑠</m:t>
                            </m:r>
                          </m:e>
                        </m:func>
                      </m:e>
                    </m:func>
                    <m:d>
                      <m:dPr>
                        <m:ctrlPr>
                          <a:rPr lang="ru-RU" i="1">
                            <a:latin typeface="+mj-lt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+mj-lt"/>
                              </a:rPr>
                            </m:ctrlPr>
                          </m:fPr>
                          <m:num>
                            <m:r>
                              <a:rPr lang="uk-UA" i="1">
                                <a:latin typeface="+mj-lt"/>
                              </a:rPr>
                              <m:t>2</m:t>
                            </m:r>
                            <m:r>
                              <a:rPr lang="uk-UA" i="1">
                                <a:latin typeface="+mj-lt"/>
                              </a:rPr>
                              <m:t>𝜋</m:t>
                            </m:r>
                          </m:num>
                          <m:den>
                            <m:r>
                              <a:rPr lang="uk-UA" i="1">
                                <a:latin typeface="+mj-lt"/>
                              </a:rPr>
                              <m:t>2</m:t>
                            </m:r>
                          </m:den>
                        </m:f>
                        <m:r>
                          <a:rPr lang="uk-UA" i="1">
                            <a:latin typeface="+mj-lt"/>
                          </a:rPr>
                          <m:t>∗</m:t>
                        </m:r>
                        <m:d>
                          <m:dPr>
                            <m:ctrlPr>
                              <a:rPr lang="ru-RU" i="1">
                                <a:latin typeface="+mj-lt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+mj-lt"/>
                              </a:rPr>
                              <m:t>𝑡</m:t>
                            </m:r>
                            <m:r>
                              <a:rPr lang="uk-UA" i="1">
                                <a:latin typeface="+mj-lt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ru-RU" dirty="0">
                  <a:latin typeface="+mj-lt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15" y="3849863"/>
                <a:ext cx="10362251" cy="1071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2"/>
          <p:cNvSpPr txBox="1">
            <a:spLocks/>
          </p:cNvSpPr>
          <p:nvPr/>
        </p:nvSpPr>
        <p:spPr>
          <a:xfrm>
            <a:off x="989372" y="5177753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+mj-lt"/>
              </a:rPr>
              <a:t>MAPE</a:t>
            </a:r>
            <a:r>
              <a:rPr lang="ru-RU" sz="2400" dirty="0" smtClean="0">
                <a:latin typeface="+mj-lt"/>
              </a:rPr>
              <a:t>=</a:t>
            </a:r>
            <a:r>
              <a:rPr lang="uk-UA" sz="2400" dirty="0" smtClean="0">
                <a:latin typeface="+mj-lt"/>
              </a:rPr>
              <a:t>10,87</a:t>
            </a:r>
            <a:r>
              <a:rPr lang="ru-RU" sz="2400" dirty="0" smtClean="0">
                <a:latin typeface="+mj-lt"/>
              </a:rPr>
              <a:t>%</a:t>
            </a:r>
            <a:r>
              <a:rPr lang="uk-UA" sz="2400" dirty="0" smtClean="0">
                <a:latin typeface="+mj-lt"/>
              </a:rPr>
              <a:t>.</a:t>
            </a:r>
            <a:endParaRPr lang="ru-RU" sz="24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33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03058184"/>
              </p:ext>
            </p:extLst>
          </p:nvPr>
        </p:nvGraphicFramePr>
        <p:xfrm>
          <a:off x="1502229" y="763905"/>
          <a:ext cx="10371908" cy="436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40337" y="4990012"/>
            <a:ext cx="1023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uk-UA" dirty="0"/>
              <a:t>Теоретичні та прогнозні значення ряду </a:t>
            </a:r>
            <a:r>
              <a:rPr lang="en-US" dirty="0" smtClean="0"/>
              <a:t>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215</TotalTime>
  <Words>229</Words>
  <Application>Microsoft Office PowerPoint</Application>
  <PresentationFormat>Широкоэкранный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Corbel</vt:lpstr>
      <vt:lpstr>Times New Roman</vt:lpstr>
      <vt:lpstr>Глубина</vt:lpstr>
      <vt:lpstr>МОДЕЛЮВАННЯ ПРИБУТКУ МАЛОГО ПІДПРИЄМСТВА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ПРИБУТКУ МАЛОГО ПІДПРИЄМСТВА </dc:title>
  <dc:creator>Виталий Турлапов</dc:creator>
  <cp:lastModifiedBy>Виталий Турлапов</cp:lastModifiedBy>
  <cp:revision>13</cp:revision>
  <dcterms:created xsi:type="dcterms:W3CDTF">2017-05-14T15:54:08Z</dcterms:created>
  <dcterms:modified xsi:type="dcterms:W3CDTF">2017-05-14T19:30:28Z</dcterms:modified>
</cp:coreProperties>
</file>