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14.05.2017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14.05.2017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14.05.2017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14.05.2017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14.05.2017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14.05.2017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B4C71EC6-210F-42DE-9C53-41977AD35B3D}" type="datetimeFigureOut">
              <a:rPr lang="ru-RU" smtClean="0"/>
              <a:t>14.05.2017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14.05.2017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14.05.2017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ru-RU" smtClean="0"/>
              <a:t>Образец заголовка</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14.05.2017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ru-RU" smtClean="0"/>
              <a:t>Образец заголовка</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14.05.2017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B4C71EC6-210F-42DE-9C53-41977AD35B3D}" type="datetimeFigureOut">
              <a:rPr lang="ru-RU" smtClean="0"/>
              <a:t>14.05.2017</a:t>
            </a:fld>
            <a:endParaRPr lang="ru-RU"/>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ru-RU"/>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9B0651-EE4F-4900-A07F-96A6BFA9D0F0}" type="slidenum">
              <a:rPr lang="ru-RU" smtClean="0"/>
              <a:t>‹#›</a:t>
            </a:fld>
            <a:endParaRPr lang="ru-RU"/>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3068960"/>
            <a:ext cx="7920880" cy="1524000"/>
          </a:xfrm>
        </p:spPr>
        <p:txBody>
          <a:bodyPr/>
          <a:lstStyle/>
          <a:p>
            <a:r>
              <a:rPr lang="uk-UA" sz="2800" dirty="0"/>
              <a:t>ВИКОРИСТАННЯ БАГАТОФАКТОРНОЇ МОДЕЛІ Е.АЛЬТМАНА ТА РЕГРЕСІЙНОЇ МОДЕЛІ  ДЛЯ ПРОГНОЗУВАННЯ БАНКРУТСТВА </a:t>
            </a:r>
            <a:r>
              <a:rPr lang="uk-UA" sz="2800" dirty="0" smtClean="0"/>
              <a:t>ПІДПРИЄМСТВА</a:t>
            </a:r>
            <a:endParaRPr lang="ru-RU" sz="7200" dirty="0"/>
          </a:p>
        </p:txBody>
      </p:sp>
      <p:sp>
        <p:nvSpPr>
          <p:cNvPr id="3" name="Подзаголовок 2"/>
          <p:cNvSpPr>
            <a:spLocks noGrp="1"/>
          </p:cNvSpPr>
          <p:nvPr>
            <p:ph type="subTitle" idx="1"/>
          </p:nvPr>
        </p:nvSpPr>
        <p:spPr/>
        <p:txBody>
          <a:bodyPr>
            <a:normAutofit fontScale="70000" lnSpcReduction="20000"/>
          </a:bodyPr>
          <a:lstStyle/>
          <a:p>
            <a:r>
              <a:rPr lang="uk-UA" dirty="0" smtClean="0"/>
              <a:t>Студентки 4 курсу, </a:t>
            </a:r>
          </a:p>
          <a:p>
            <a:r>
              <a:rPr lang="uk-UA" dirty="0" smtClean="0"/>
              <a:t>групи 6.04.04.13.01</a:t>
            </a:r>
          </a:p>
          <a:p>
            <a:r>
              <a:rPr lang="uk-UA" dirty="0" smtClean="0"/>
              <a:t>Кононової А.М.</a:t>
            </a:r>
          </a:p>
          <a:p>
            <a:endParaRPr lang="ru-RU" dirty="0"/>
          </a:p>
        </p:txBody>
      </p:sp>
    </p:spTree>
    <p:extLst>
      <p:ext uri="{BB962C8B-B14F-4D97-AF65-F5344CB8AC3E}">
        <p14:creationId xmlns:p14="http://schemas.microsoft.com/office/powerpoint/2010/main" val="733535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Актуальність</a:t>
            </a:r>
            <a:endParaRPr lang="ru-RU" dirty="0"/>
          </a:p>
        </p:txBody>
      </p:sp>
      <p:sp>
        <p:nvSpPr>
          <p:cNvPr id="3" name="Объект 2"/>
          <p:cNvSpPr>
            <a:spLocks noGrp="1"/>
          </p:cNvSpPr>
          <p:nvPr>
            <p:ph idx="1"/>
          </p:nvPr>
        </p:nvSpPr>
        <p:spPr>
          <a:xfrm>
            <a:off x="762000" y="685800"/>
            <a:ext cx="7543800" cy="4399384"/>
          </a:xfrm>
        </p:spPr>
        <p:txBody>
          <a:bodyPr>
            <a:normAutofit fontScale="85000" lnSpcReduction="20000"/>
          </a:bodyPr>
          <a:lstStyle/>
          <a:p>
            <a:pPr marL="0" indent="457200" algn="just">
              <a:buNone/>
            </a:pPr>
            <a:r>
              <a:rPr lang="uk-UA" sz="2800" dirty="0"/>
              <a:t>На даний момент ринковій економіці України притаманні такі явища як спад промисловості, економічна криза, низький рівень інвестицій, криза банківського сектору, що, безсумнівно, призводить до збільшення ризику неспроможності (банкрутства) господарюючих суб'єктів. Підприємства різних організаційно-правових форм в нинішніх економічних умовах опинилися в скрутному економічному становищі. </a:t>
            </a:r>
            <a:endParaRPr lang="ru-RU" sz="2800" dirty="0" smtClean="0"/>
          </a:p>
          <a:p>
            <a:pPr marL="0" indent="457200" algn="just">
              <a:buNone/>
            </a:pPr>
            <a:r>
              <a:rPr lang="uk-UA" sz="2800" dirty="0" smtClean="0"/>
              <a:t>Діагностика </a:t>
            </a:r>
            <a:r>
              <a:rPr lang="uk-UA" sz="2800" dirty="0"/>
              <a:t>банкрутства являє собою систему цільового фінансового аналізу, спрямованого на виявлення параметрів кризового розвитку підприємства, що викликає загрозу його банкрутства в майбутньому періоді.</a:t>
            </a:r>
            <a:endParaRPr lang="ru-RU" sz="2800" dirty="0"/>
          </a:p>
          <a:p>
            <a:pPr indent="457200"/>
            <a:endParaRPr lang="ru-RU" dirty="0"/>
          </a:p>
        </p:txBody>
      </p:sp>
    </p:spTree>
    <p:extLst>
      <p:ext uri="{BB962C8B-B14F-4D97-AF65-F5344CB8AC3E}">
        <p14:creationId xmlns:p14="http://schemas.microsoft.com/office/powerpoint/2010/main" val="3616708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Банкрутство</a:t>
            </a:r>
            <a:endParaRPr lang="ru-RU" dirty="0"/>
          </a:p>
        </p:txBody>
      </p:sp>
      <p:sp>
        <p:nvSpPr>
          <p:cNvPr id="3" name="Объект 2"/>
          <p:cNvSpPr>
            <a:spLocks noGrp="1"/>
          </p:cNvSpPr>
          <p:nvPr>
            <p:ph idx="1"/>
          </p:nvPr>
        </p:nvSpPr>
        <p:spPr>
          <a:xfrm>
            <a:off x="762000" y="685800"/>
            <a:ext cx="7770440" cy="4183360"/>
          </a:xfrm>
        </p:spPr>
        <p:txBody>
          <a:bodyPr/>
          <a:lstStyle/>
          <a:p>
            <a:pPr marL="0" indent="457200">
              <a:buNone/>
            </a:pPr>
            <a:r>
              <a:rPr lang="uk-UA" dirty="0"/>
              <a:t>Банкрутство організації - результат спільної дії зовнішніх і внутрішніх несприятливих факторів. У розвинених країнах зі стійкими економічною і політичною системами на фінансовий стан компанії більшою мірою впливають внутрішні чинники. Здатність організації пристосуватися до зміни економічних, технологічних і соціальних факторів є гарантією не тільки її виживання, а й процвітання.</a:t>
            </a:r>
            <a:endParaRPr lang="ru-RU" dirty="0"/>
          </a:p>
        </p:txBody>
      </p:sp>
    </p:spTree>
    <p:extLst>
      <p:ext uri="{BB962C8B-B14F-4D97-AF65-F5344CB8AC3E}">
        <p14:creationId xmlns:p14="http://schemas.microsoft.com/office/powerpoint/2010/main" val="3214934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Z - модель Едварда Альтмана </a:t>
            </a:r>
            <a:endParaRPr lang="ru-RU" dirty="0"/>
          </a:p>
        </p:txBody>
      </p:sp>
      <p:sp>
        <p:nvSpPr>
          <p:cNvPr id="3" name="Объект 2"/>
          <p:cNvSpPr>
            <a:spLocks noGrp="1"/>
          </p:cNvSpPr>
          <p:nvPr>
            <p:ph idx="1"/>
          </p:nvPr>
        </p:nvSpPr>
        <p:spPr/>
        <p:txBody>
          <a:bodyPr>
            <a:normAutofit fontScale="92500" lnSpcReduction="10000"/>
          </a:bodyPr>
          <a:lstStyle/>
          <a:p>
            <a:pPr marL="0" indent="0" algn="ctr">
              <a:buNone/>
            </a:pPr>
            <a:r>
              <a:rPr lang="uk-UA" sz="2600" b="1" i="1" dirty="0"/>
              <a:t>Z=0,717х</a:t>
            </a:r>
            <a:r>
              <a:rPr lang="uk-UA" sz="2600" b="1" i="1" baseline="-25000" dirty="0"/>
              <a:t>1</a:t>
            </a:r>
            <a:r>
              <a:rPr lang="uk-UA" sz="2600" b="1" i="1" dirty="0"/>
              <a:t>+0,847х</a:t>
            </a:r>
            <a:r>
              <a:rPr lang="uk-UA" sz="2600" b="1" i="1" baseline="-25000" dirty="0"/>
              <a:t>2</a:t>
            </a:r>
            <a:r>
              <a:rPr lang="uk-UA" sz="2600" b="1" i="1" dirty="0"/>
              <a:t>+3,107х</a:t>
            </a:r>
            <a:r>
              <a:rPr lang="uk-UA" sz="2600" b="1" i="1" baseline="-25000" dirty="0"/>
              <a:t>3</a:t>
            </a:r>
            <a:r>
              <a:rPr lang="uk-UA" sz="2600" b="1" i="1" dirty="0"/>
              <a:t>+0,42х</a:t>
            </a:r>
            <a:r>
              <a:rPr lang="uk-UA" sz="2600" b="1" i="1" baseline="-25000" dirty="0"/>
              <a:t>4</a:t>
            </a:r>
            <a:r>
              <a:rPr lang="uk-UA" sz="2600" b="1" i="1" dirty="0"/>
              <a:t>+0,995х</a:t>
            </a:r>
            <a:r>
              <a:rPr lang="uk-UA" sz="2600" b="1" i="1" baseline="-25000" dirty="0"/>
              <a:t>5</a:t>
            </a:r>
            <a:endParaRPr lang="ru-RU" sz="2600" b="1" dirty="0"/>
          </a:p>
          <a:p>
            <a:endParaRPr lang="uk-UA" dirty="0" smtClean="0"/>
          </a:p>
          <a:p>
            <a:r>
              <a:rPr lang="uk-UA" dirty="0" smtClean="0"/>
              <a:t>де </a:t>
            </a:r>
            <a:r>
              <a:rPr lang="uk-UA" dirty="0"/>
              <a:t>X</a:t>
            </a:r>
            <a:r>
              <a:rPr lang="uk-UA" baseline="-25000" dirty="0"/>
              <a:t>1</a:t>
            </a:r>
            <a:r>
              <a:rPr lang="uk-UA" dirty="0"/>
              <a:t> - оборотний капітал/сума активів підприємства; </a:t>
            </a:r>
            <a:endParaRPr lang="ru-RU" dirty="0"/>
          </a:p>
          <a:p>
            <a:r>
              <a:rPr lang="uk-UA" dirty="0"/>
              <a:t>     X</a:t>
            </a:r>
            <a:r>
              <a:rPr lang="uk-UA" baseline="-25000" dirty="0"/>
              <a:t>2</a:t>
            </a:r>
            <a:r>
              <a:rPr lang="uk-UA" dirty="0"/>
              <a:t> - сума розподіленого прибутку/сума активів підприємства;</a:t>
            </a:r>
            <a:endParaRPr lang="ru-RU" dirty="0"/>
          </a:p>
          <a:p>
            <a:r>
              <a:rPr lang="uk-UA" dirty="0"/>
              <a:t>     X</a:t>
            </a:r>
            <a:r>
              <a:rPr lang="uk-UA" baseline="-25000" dirty="0"/>
              <a:t>3</a:t>
            </a:r>
            <a:r>
              <a:rPr lang="uk-UA" dirty="0"/>
              <a:t> сума прибутку до оподаткування/загальна вартість активів;</a:t>
            </a:r>
            <a:endParaRPr lang="ru-RU" dirty="0"/>
          </a:p>
          <a:p>
            <a:r>
              <a:rPr lang="uk-UA" dirty="0"/>
              <a:t>     X</a:t>
            </a:r>
            <a:r>
              <a:rPr lang="uk-UA" baseline="-25000" dirty="0"/>
              <a:t>4</a:t>
            </a:r>
            <a:r>
              <a:rPr lang="uk-UA" dirty="0"/>
              <a:t> - балансова вартість власного капіталу/позиковий капітал;</a:t>
            </a:r>
            <a:endParaRPr lang="ru-RU" dirty="0"/>
          </a:p>
          <a:p>
            <a:r>
              <a:rPr lang="uk-UA" dirty="0"/>
              <a:t>     Х</a:t>
            </a:r>
            <a:r>
              <a:rPr lang="uk-UA" baseline="-25000" dirty="0"/>
              <a:t>5</a:t>
            </a:r>
            <a:r>
              <a:rPr lang="uk-UA" dirty="0"/>
              <a:t> - обсяг продажів/загальна величина активів підприємства.</a:t>
            </a:r>
            <a:endParaRPr lang="ru-RU" dirty="0"/>
          </a:p>
          <a:p>
            <a:pPr marL="0" indent="0">
              <a:buNone/>
            </a:pPr>
            <a:endParaRPr lang="ru-RU" dirty="0"/>
          </a:p>
        </p:txBody>
      </p:sp>
    </p:spTree>
    <p:extLst>
      <p:ext uri="{BB962C8B-B14F-4D97-AF65-F5344CB8AC3E}">
        <p14:creationId xmlns:p14="http://schemas.microsoft.com/office/powerpoint/2010/main" val="3610455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t>Концептуальна модель</a:t>
            </a:r>
            <a:endParaRPr lang="ru-RU" dirty="0"/>
          </a:p>
        </p:txBody>
      </p:sp>
      <p:pic>
        <p:nvPicPr>
          <p:cNvPr id="4" name="Объект 3"/>
          <p:cNvPicPr>
            <a:picLocks noGrp="1"/>
          </p:cNvPicPr>
          <p:nvPr>
            <p:ph idx="1"/>
          </p:nvPr>
        </p:nvPicPr>
        <p:blipFill>
          <a:blip r:embed="rId2"/>
          <a:stretch>
            <a:fillRect/>
          </a:stretch>
        </p:blipFill>
        <p:spPr>
          <a:xfrm>
            <a:off x="1763688" y="548680"/>
            <a:ext cx="5616624" cy="439938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641611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62000" y="685800"/>
            <a:ext cx="7543800" cy="5479504"/>
          </a:xfrm>
        </p:spPr>
        <p:txBody>
          <a:bodyPr/>
          <a:lstStyle/>
          <a:p>
            <a:pPr marL="0" indent="457200" algn="just">
              <a:buNone/>
            </a:pPr>
            <a:r>
              <a:rPr lang="uk-UA" dirty="0"/>
              <a:t>Модель значима як за окремими змінними, так і в цілому, в ній не було виявлено </a:t>
            </a:r>
            <a:r>
              <a:rPr lang="uk-UA" dirty="0" err="1"/>
              <a:t>мультиколінеарності</a:t>
            </a:r>
            <a:r>
              <a:rPr lang="uk-UA" dirty="0"/>
              <a:t> </a:t>
            </a:r>
            <a:r>
              <a:rPr lang="uk-UA" dirty="0" smtClean="0"/>
              <a:t>та автокореляції</a:t>
            </a:r>
            <a:r>
              <a:rPr lang="uk-UA" dirty="0"/>
              <a:t>. Загальний вид отриманої моделі:</a:t>
            </a:r>
            <a:endParaRPr lang="ru-RU" dirty="0"/>
          </a:p>
          <a:p>
            <a:pPr marL="0" indent="0" algn="ctr">
              <a:buNone/>
            </a:pPr>
            <a:endParaRPr lang="uk-UA" b="1" i="1" dirty="0" smtClean="0"/>
          </a:p>
          <a:p>
            <a:pPr marL="0" indent="0" algn="ctr">
              <a:buNone/>
            </a:pPr>
            <a:r>
              <a:rPr lang="uk-UA" b="1" i="1" dirty="0" smtClean="0"/>
              <a:t>Z </a:t>
            </a:r>
            <a:r>
              <a:rPr lang="uk-UA" b="1" i="1" dirty="0"/>
              <a:t>= -</a:t>
            </a:r>
            <a:r>
              <a:rPr lang="uk-UA" b="1" i="1" dirty="0" smtClean="0"/>
              <a:t>4,044+13,37Х</a:t>
            </a:r>
            <a:r>
              <a:rPr lang="uk-UA" b="1" i="1" baseline="-25000" dirty="0" smtClean="0"/>
              <a:t>1</a:t>
            </a:r>
            <a:r>
              <a:rPr lang="uk-UA" b="1" i="1" dirty="0" smtClean="0"/>
              <a:t>+0,62Х</a:t>
            </a:r>
            <a:r>
              <a:rPr lang="uk-UA" b="1" i="1" baseline="-25000" dirty="0" smtClean="0"/>
              <a:t>2</a:t>
            </a:r>
          </a:p>
          <a:p>
            <a:pPr marL="0" indent="0" algn="ctr">
              <a:buNone/>
            </a:pPr>
            <a:endParaRPr lang="uk-UA" b="1" i="1" baseline="-25000" dirty="0"/>
          </a:p>
          <a:p>
            <a:pPr marL="0" indent="0" algn="ctr">
              <a:buNone/>
            </a:pPr>
            <a:endParaRPr lang="ru-RU" b="1" dirty="0" smtClean="0"/>
          </a:p>
          <a:p>
            <a:pPr marL="0" indent="457200" algn="just">
              <a:buNone/>
            </a:pPr>
            <a:r>
              <a:rPr lang="uk-UA" dirty="0"/>
              <a:t>Оскільки побудована модель є адекватною, а її параметри статистично значимі, можна скласти прогноз. Так, якщо припустити, що індекс інфляції в наступному періоді складе 1,02, а рівень безробіття 9%, то оцінка загрози банкрутства становитиме 15,25</a:t>
            </a:r>
            <a:r>
              <a:rPr lang="ru-RU" dirty="0"/>
              <a:t>, </a:t>
            </a:r>
            <a:r>
              <a:rPr lang="uk-UA" dirty="0"/>
              <a:t>тобто досліджуване підприємство можна охарактеризувати як фінансово стійке. </a:t>
            </a:r>
            <a:endParaRPr lang="ru-RU" dirty="0"/>
          </a:p>
          <a:p>
            <a:pPr marL="0" indent="0" algn="just">
              <a:buNone/>
            </a:pPr>
            <a:endParaRPr lang="uk-UA" b="1" i="1" baseline="-25000" dirty="0" smtClean="0"/>
          </a:p>
        </p:txBody>
      </p:sp>
    </p:spTree>
    <p:extLst>
      <p:ext uri="{BB962C8B-B14F-4D97-AF65-F5344CB8AC3E}">
        <p14:creationId xmlns:p14="http://schemas.microsoft.com/office/powerpoint/2010/main" val="1209963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62000" y="685800"/>
            <a:ext cx="7543800" cy="5479504"/>
          </a:xfrm>
        </p:spPr>
        <p:txBody>
          <a:bodyPr>
            <a:normAutofit lnSpcReduction="10000"/>
          </a:bodyPr>
          <a:lstStyle/>
          <a:p>
            <a:pPr marL="0" indent="0" algn="ctr">
              <a:buNone/>
            </a:pPr>
            <a:r>
              <a:rPr lang="uk-UA" sz="2800" b="1" dirty="0"/>
              <a:t>Література</a:t>
            </a:r>
            <a:endParaRPr lang="ru-RU" sz="2800" b="1" dirty="0"/>
          </a:p>
          <a:p>
            <a:r>
              <a:rPr lang="uk-UA" dirty="0"/>
              <a:t>1. "Про відновлення платоспроможності боржника або визнання його банкрутом" Закон України від 14.05.92. – Редакція 01.01.2017 [Електронний ресурс]. – Режим доступу: http://zakon2.rada.gov.ua/laws/show/2343-12. </a:t>
            </a:r>
            <a:endParaRPr lang="ru-RU" dirty="0"/>
          </a:p>
          <a:p>
            <a:r>
              <a:rPr lang="uk-UA" dirty="0"/>
              <a:t>2. Александров Г. А. Антикризове управління: теорія, практика, інфраструктура: </a:t>
            </a:r>
            <a:r>
              <a:rPr lang="uk-UA" dirty="0" err="1"/>
              <a:t>навч</a:t>
            </a:r>
            <a:r>
              <a:rPr lang="uk-UA" dirty="0"/>
              <a:t>. допомога. - М .: БЕК, 2002. </a:t>
            </a:r>
            <a:endParaRPr lang="ru-RU" dirty="0"/>
          </a:p>
          <a:p>
            <a:r>
              <a:rPr lang="en-US" dirty="0"/>
              <a:t>3. Edward Altman Corporate Financial Distress and Bankruptcy, 3rd edition. - John Wiley and Sons, 2005.  </a:t>
            </a:r>
            <a:endParaRPr lang="ru-RU" dirty="0"/>
          </a:p>
          <a:p>
            <a:r>
              <a:rPr lang="uk-UA" dirty="0"/>
              <a:t>4</a:t>
            </a:r>
            <a:r>
              <a:rPr lang="ru-RU" dirty="0"/>
              <a:t>.</a:t>
            </a:r>
            <a:r>
              <a:rPr lang="en-US" dirty="0"/>
              <a:t> </a:t>
            </a:r>
            <a:r>
              <a:rPr lang="ru-RU" dirty="0"/>
              <a:t>Айвазян С.А., </a:t>
            </a:r>
            <a:r>
              <a:rPr lang="uk-UA" dirty="0"/>
              <a:t>І</a:t>
            </a:r>
            <a:r>
              <a:rPr lang="ru-RU" dirty="0"/>
              <a:t>в</a:t>
            </a:r>
            <a:r>
              <a:rPr lang="uk-UA" dirty="0"/>
              <a:t>а</a:t>
            </a:r>
            <a:r>
              <a:rPr lang="ru-RU" dirty="0"/>
              <a:t>нова С.С. </a:t>
            </a:r>
            <a:r>
              <a:rPr lang="uk-UA" dirty="0"/>
              <a:t>Е</a:t>
            </a:r>
            <a:r>
              <a:rPr lang="ru-RU" dirty="0" err="1"/>
              <a:t>конометрика</a:t>
            </a:r>
            <a:r>
              <a:rPr lang="ru-RU" dirty="0"/>
              <a:t>. К</a:t>
            </a:r>
            <a:r>
              <a:rPr lang="uk-UA" dirty="0" err="1"/>
              <a:t>ороткий</a:t>
            </a:r>
            <a:r>
              <a:rPr lang="ru-RU" dirty="0"/>
              <a:t> курс: </a:t>
            </a:r>
            <a:r>
              <a:rPr lang="uk-UA" dirty="0" err="1"/>
              <a:t>навч</a:t>
            </a:r>
            <a:r>
              <a:rPr lang="ru-RU" dirty="0"/>
              <a:t>. </a:t>
            </a:r>
            <a:r>
              <a:rPr lang="ru-RU" dirty="0" err="1"/>
              <a:t>пос</a:t>
            </a:r>
            <a:r>
              <a:rPr lang="uk-UA" dirty="0" err="1"/>
              <a:t>ібник</a:t>
            </a:r>
            <a:r>
              <a:rPr lang="ru-RU" dirty="0"/>
              <a:t> / С.А. Айвазян, С.С. </a:t>
            </a:r>
            <a:r>
              <a:rPr lang="uk-UA" dirty="0"/>
              <a:t>І</a:t>
            </a:r>
            <a:r>
              <a:rPr lang="ru-RU" dirty="0" err="1"/>
              <a:t>ванова</a:t>
            </a:r>
            <a:r>
              <a:rPr lang="ru-RU" dirty="0"/>
              <a:t>. – М.: </a:t>
            </a:r>
            <a:r>
              <a:rPr lang="ru-RU" dirty="0" err="1"/>
              <a:t>Маркет</a:t>
            </a:r>
            <a:r>
              <a:rPr lang="ru-RU" dirty="0"/>
              <a:t> ДС, 2007. – 104 с.</a:t>
            </a:r>
          </a:p>
          <a:p>
            <a:endParaRPr lang="ru-RU" dirty="0"/>
          </a:p>
        </p:txBody>
      </p:sp>
    </p:spTree>
    <p:extLst>
      <p:ext uri="{BB962C8B-B14F-4D97-AF65-F5344CB8AC3E}">
        <p14:creationId xmlns:p14="http://schemas.microsoft.com/office/powerpoint/2010/main" val="2669049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5696" y="2204864"/>
            <a:ext cx="6781800" cy="1600200"/>
          </a:xfrm>
        </p:spPr>
        <p:txBody>
          <a:bodyPr/>
          <a:lstStyle/>
          <a:p>
            <a:r>
              <a:rPr lang="uk-UA" dirty="0" smtClean="0"/>
              <a:t>ДЯКУЮ ЗА УВАГУ!</a:t>
            </a:r>
            <a:endParaRPr lang="ru-RU" dirty="0"/>
          </a:p>
        </p:txBody>
      </p:sp>
    </p:spTree>
    <p:extLst>
      <p:ext uri="{BB962C8B-B14F-4D97-AF65-F5344CB8AC3E}">
        <p14:creationId xmlns:p14="http://schemas.microsoft.com/office/powerpoint/2010/main" val="3994452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91</TotalTime>
  <Words>374</Words>
  <Application>Microsoft Office PowerPoint</Application>
  <PresentationFormat>Экран (4:3)</PresentationFormat>
  <Paragraphs>30</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NewsPrint</vt:lpstr>
      <vt:lpstr>ВИКОРИСТАННЯ БАГАТОФАКТОРНОЇ МОДЕЛІ Е.АЛЬТМАНА ТА РЕГРЕСІЙНОЇ МОДЕЛІ  ДЛЯ ПРОГНОЗУВАННЯ БАНКРУТСТВА ПІДПРИЄМСТВА</vt:lpstr>
      <vt:lpstr>Актуальність</vt:lpstr>
      <vt:lpstr>Банкрутство</vt:lpstr>
      <vt:lpstr>Z - модель Едварда Альтмана </vt:lpstr>
      <vt:lpstr>Концептуальна модель</vt:lpstr>
      <vt:lpstr>Презентация PowerPoint</vt:lpstr>
      <vt:lpstr>Презентация PowerPoint</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Spudi</dc:creator>
  <cp:lastModifiedBy>Spudi</cp:lastModifiedBy>
  <cp:revision>3</cp:revision>
  <dcterms:created xsi:type="dcterms:W3CDTF">2017-05-14T16:16:58Z</dcterms:created>
  <dcterms:modified xsi:type="dcterms:W3CDTF">2017-05-14T17:59:17Z</dcterms:modified>
</cp:coreProperties>
</file>