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3"/>
  </p:notesMasterIdLst>
  <p:sldIdLst>
    <p:sldId id="256" r:id="rId2"/>
    <p:sldId id="272" r:id="rId3"/>
    <p:sldId id="257" r:id="rId4"/>
    <p:sldId id="258" r:id="rId5"/>
    <p:sldId id="259" r:id="rId6"/>
    <p:sldId id="279" r:id="rId7"/>
    <p:sldId id="280" r:id="rId8"/>
    <p:sldId id="275" r:id="rId9"/>
    <p:sldId id="281" r:id="rId10"/>
    <p:sldId id="277" r:id="rId11"/>
    <p:sldId id="278"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7"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7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1B625D-ABD8-4EBE-BD65-F42E350DE315}" type="doc">
      <dgm:prSet loTypeId="urn:microsoft.com/office/officeart/2005/8/layout/arrow6" loCatId="relationship" qsTypeId="urn:microsoft.com/office/officeart/2005/8/quickstyle/3d4" qsCatId="3D" csTypeId="urn:microsoft.com/office/officeart/2005/8/colors/accent3_5" csCatId="accent3" phldr="1"/>
      <dgm:spPr/>
      <dgm:t>
        <a:bodyPr/>
        <a:lstStyle/>
        <a:p>
          <a:endParaRPr lang="ru-RU"/>
        </a:p>
      </dgm:t>
    </dgm:pt>
    <dgm:pt modelId="{326E578E-B160-4D18-9EFA-293A6CB50625}">
      <dgm:prSet phldrT="[Текст]" custT="1"/>
      <dgm:spPr/>
      <dgm:t>
        <a:bodyPr/>
        <a:lstStyle/>
        <a:p>
          <a:r>
            <a:rPr lang="uk-UA" sz="1800" dirty="0" smtClean="0"/>
            <a:t>Серед 193 країн світу – 81- е місце за показником індексу людського розвитку</a:t>
          </a:r>
          <a:endParaRPr lang="ru-RU" sz="1800" dirty="0"/>
        </a:p>
      </dgm:t>
    </dgm:pt>
    <dgm:pt modelId="{AB9BDFF2-1D81-4467-9555-BF5B17467512}" type="parTrans" cxnId="{8DD1D319-0072-4E2F-B7EF-65DCB926242B}">
      <dgm:prSet/>
      <dgm:spPr/>
      <dgm:t>
        <a:bodyPr/>
        <a:lstStyle/>
        <a:p>
          <a:endParaRPr lang="ru-RU"/>
        </a:p>
      </dgm:t>
    </dgm:pt>
    <dgm:pt modelId="{EF32D2A9-04E9-41A4-A964-21475E15A42F}" type="sibTrans" cxnId="{8DD1D319-0072-4E2F-B7EF-65DCB926242B}">
      <dgm:prSet/>
      <dgm:spPr/>
      <dgm:t>
        <a:bodyPr/>
        <a:lstStyle/>
        <a:p>
          <a:endParaRPr lang="ru-RU"/>
        </a:p>
      </dgm:t>
    </dgm:pt>
    <dgm:pt modelId="{CE17A5D6-8CBC-46D8-ABF6-18F196402211}">
      <dgm:prSet phldrT="[Текст]" custT="1"/>
      <dgm:spPr/>
      <dgm:t>
        <a:bodyPr/>
        <a:lstStyle/>
        <a:p>
          <a:r>
            <a:rPr lang="uk-UA" sz="1800" dirty="0" smtClean="0"/>
            <a:t>серед країн Європи – 5-е місце в рейтингу 10-ти країн з найнижчим показником індексу людського розвитку</a:t>
          </a:r>
          <a:endParaRPr lang="ru-RU" sz="1800" dirty="0"/>
        </a:p>
      </dgm:t>
    </dgm:pt>
    <dgm:pt modelId="{58E08951-180E-40C7-9FAB-3D533771D541}" type="parTrans" cxnId="{0787915C-DA4D-4720-BB68-D9F928B497DB}">
      <dgm:prSet/>
      <dgm:spPr/>
      <dgm:t>
        <a:bodyPr/>
        <a:lstStyle/>
        <a:p>
          <a:endParaRPr lang="ru-RU"/>
        </a:p>
      </dgm:t>
    </dgm:pt>
    <dgm:pt modelId="{C35BF5D5-A0DD-40EB-A3CB-BCF46332FA0B}" type="sibTrans" cxnId="{0787915C-DA4D-4720-BB68-D9F928B497DB}">
      <dgm:prSet/>
      <dgm:spPr/>
      <dgm:t>
        <a:bodyPr/>
        <a:lstStyle/>
        <a:p>
          <a:endParaRPr lang="ru-RU"/>
        </a:p>
      </dgm:t>
    </dgm:pt>
    <dgm:pt modelId="{D17EAB7E-2266-43B5-B6E5-30A6207B74BE}" type="pres">
      <dgm:prSet presAssocID="{221B625D-ABD8-4EBE-BD65-F42E350DE315}" presName="compositeShape" presStyleCnt="0">
        <dgm:presLayoutVars>
          <dgm:chMax val="2"/>
          <dgm:dir/>
          <dgm:resizeHandles val="exact"/>
        </dgm:presLayoutVars>
      </dgm:prSet>
      <dgm:spPr/>
      <dgm:t>
        <a:bodyPr/>
        <a:lstStyle/>
        <a:p>
          <a:endParaRPr lang="uk-UA"/>
        </a:p>
      </dgm:t>
    </dgm:pt>
    <dgm:pt modelId="{94465A81-34F9-40C0-B693-BC3ACBECF4E8}" type="pres">
      <dgm:prSet presAssocID="{221B625D-ABD8-4EBE-BD65-F42E350DE315}" presName="ribbon" presStyleLbl="node1" presStyleIdx="0" presStyleCnt="1"/>
      <dgm:spPr/>
      <dgm:t>
        <a:bodyPr/>
        <a:lstStyle/>
        <a:p>
          <a:endParaRPr lang="uk-UA"/>
        </a:p>
      </dgm:t>
    </dgm:pt>
    <dgm:pt modelId="{B1F2D893-194F-4C9C-A2BC-43DCC99DE3A1}" type="pres">
      <dgm:prSet presAssocID="{221B625D-ABD8-4EBE-BD65-F42E350DE315}" presName="leftArrowText" presStyleLbl="node1" presStyleIdx="0" presStyleCnt="1">
        <dgm:presLayoutVars>
          <dgm:chMax val="0"/>
          <dgm:bulletEnabled val="1"/>
        </dgm:presLayoutVars>
      </dgm:prSet>
      <dgm:spPr/>
      <dgm:t>
        <a:bodyPr/>
        <a:lstStyle/>
        <a:p>
          <a:endParaRPr lang="uk-UA"/>
        </a:p>
      </dgm:t>
    </dgm:pt>
    <dgm:pt modelId="{7B5D83F9-C3CC-4122-A984-142E0C854361}" type="pres">
      <dgm:prSet presAssocID="{221B625D-ABD8-4EBE-BD65-F42E350DE315}" presName="rightArrowText" presStyleLbl="node1" presStyleIdx="0" presStyleCnt="1">
        <dgm:presLayoutVars>
          <dgm:chMax val="0"/>
          <dgm:bulletEnabled val="1"/>
        </dgm:presLayoutVars>
      </dgm:prSet>
      <dgm:spPr/>
      <dgm:t>
        <a:bodyPr/>
        <a:lstStyle/>
        <a:p>
          <a:endParaRPr lang="uk-UA"/>
        </a:p>
      </dgm:t>
    </dgm:pt>
  </dgm:ptLst>
  <dgm:cxnLst>
    <dgm:cxn modelId="{8DD1D319-0072-4E2F-B7EF-65DCB926242B}" srcId="{221B625D-ABD8-4EBE-BD65-F42E350DE315}" destId="{326E578E-B160-4D18-9EFA-293A6CB50625}" srcOrd="0" destOrd="0" parTransId="{AB9BDFF2-1D81-4467-9555-BF5B17467512}" sibTransId="{EF32D2A9-04E9-41A4-A964-21475E15A42F}"/>
    <dgm:cxn modelId="{0D87ED42-21BC-483C-BE19-3C4C508C5446}" type="presOf" srcId="{326E578E-B160-4D18-9EFA-293A6CB50625}" destId="{B1F2D893-194F-4C9C-A2BC-43DCC99DE3A1}" srcOrd="0" destOrd="0" presId="urn:microsoft.com/office/officeart/2005/8/layout/arrow6"/>
    <dgm:cxn modelId="{8A448532-11CA-4111-907D-DFB1FCAEF862}" type="presOf" srcId="{CE17A5D6-8CBC-46D8-ABF6-18F196402211}" destId="{7B5D83F9-C3CC-4122-A984-142E0C854361}" srcOrd="0" destOrd="0" presId="urn:microsoft.com/office/officeart/2005/8/layout/arrow6"/>
    <dgm:cxn modelId="{A078551A-7FB9-44E7-9F54-1E37A612CD3A}" type="presOf" srcId="{221B625D-ABD8-4EBE-BD65-F42E350DE315}" destId="{D17EAB7E-2266-43B5-B6E5-30A6207B74BE}" srcOrd="0" destOrd="0" presId="urn:microsoft.com/office/officeart/2005/8/layout/arrow6"/>
    <dgm:cxn modelId="{0787915C-DA4D-4720-BB68-D9F928B497DB}" srcId="{221B625D-ABD8-4EBE-BD65-F42E350DE315}" destId="{CE17A5D6-8CBC-46D8-ABF6-18F196402211}" srcOrd="1" destOrd="0" parTransId="{58E08951-180E-40C7-9FAB-3D533771D541}" sibTransId="{C35BF5D5-A0DD-40EB-A3CB-BCF46332FA0B}"/>
    <dgm:cxn modelId="{A810F625-5601-45FA-BD88-DAA9B643570D}" type="presParOf" srcId="{D17EAB7E-2266-43B5-B6E5-30A6207B74BE}" destId="{94465A81-34F9-40C0-B693-BC3ACBECF4E8}" srcOrd="0" destOrd="0" presId="urn:microsoft.com/office/officeart/2005/8/layout/arrow6"/>
    <dgm:cxn modelId="{F5543552-8B50-496E-9026-9CF1647E47CC}" type="presParOf" srcId="{D17EAB7E-2266-43B5-B6E5-30A6207B74BE}" destId="{B1F2D893-194F-4C9C-A2BC-43DCC99DE3A1}" srcOrd="1" destOrd="0" presId="urn:microsoft.com/office/officeart/2005/8/layout/arrow6"/>
    <dgm:cxn modelId="{CD7C3F3F-5D9C-4DEA-AF2B-6512CAA253F9}" type="presParOf" srcId="{D17EAB7E-2266-43B5-B6E5-30A6207B74BE}" destId="{7B5D83F9-C3CC-4122-A984-142E0C854361}"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A8E3B6-E4E6-4548-B769-792C49BDA0B9}" type="doc">
      <dgm:prSet loTypeId="urn:microsoft.com/office/officeart/2005/8/layout/radial3" loCatId="cycle" qsTypeId="urn:microsoft.com/office/officeart/2005/8/quickstyle/simple4" qsCatId="simple" csTypeId="urn:microsoft.com/office/officeart/2005/8/colors/accent1_2" csCatId="accent1" phldr="1"/>
      <dgm:spPr/>
      <dgm:t>
        <a:bodyPr/>
        <a:lstStyle/>
        <a:p>
          <a:endParaRPr lang="ru-RU"/>
        </a:p>
      </dgm:t>
    </dgm:pt>
    <dgm:pt modelId="{6DD67F63-7AE3-4F6F-86BE-51BBEC4B242A}">
      <dgm:prSet phldrT="[Текст]" custT="1"/>
      <dgm:spPr/>
      <dgm:t>
        <a:bodyPr/>
        <a:lstStyle/>
        <a:p>
          <a:r>
            <a:rPr lang="uk-UA" sz="3200" dirty="0" smtClean="0">
              <a:effectLst>
                <a:outerShdw blurRad="38100" dist="38100" dir="2700000" algn="tl">
                  <a:srgbClr val="000000">
                    <a:alpha val="43137"/>
                  </a:srgbClr>
                </a:outerShdw>
              </a:effectLst>
            </a:rPr>
            <a:t>Рівень життя</a:t>
          </a:r>
          <a:endParaRPr lang="ru-RU" sz="3200" dirty="0">
            <a:effectLst>
              <a:outerShdw blurRad="38100" dist="38100" dir="2700000" algn="tl">
                <a:srgbClr val="000000">
                  <a:alpha val="43137"/>
                </a:srgbClr>
              </a:outerShdw>
            </a:effectLst>
          </a:endParaRPr>
        </a:p>
      </dgm:t>
    </dgm:pt>
    <dgm:pt modelId="{027BC5C8-91C3-4337-991C-E9AD1ADF9350}" type="parTrans" cxnId="{AB8976EA-1E09-49F7-B04C-B8C2975B41C9}">
      <dgm:prSet/>
      <dgm:spPr/>
      <dgm:t>
        <a:bodyPr/>
        <a:lstStyle/>
        <a:p>
          <a:endParaRPr lang="ru-RU"/>
        </a:p>
      </dgm:t>
    </dgm:pt>
    <dgm:pt modelId="{31337E8C-D171-44F8-BD84-47F05C6CB4BE}" type="sibTrans" cxnId="{AB8976EA-1E09-49F7-B04C-B8C2975B41C9}">
      <dgm:prSet/>
      <dgm:spPr/>
      <dgm:t>
        <a:bodyPr/>
        <a:lstStyle/>
        <a:p>
          <a:endParaRPr lang="ru-RU"/>
        </a:p>
      </dgm:t>
    </dgm:pt>
    <dgm:pt modelId="{BB290168-592B-4E1E-8A68-BE4985578688}">
      <dgm:prSet phldrT="[Текст]" custT="1"/>
      <dgm:spPr/>
      <dgm:t>
        <a:bodyPr/>
        <a:lstStyle/>
        <a:p>
          <a:r>
            <a:rPr lang="uk-UA" sz="1600" dirty="0" smtClean="0"/>
            <a:t>здоров'я</a:t>
          </a:r>
          <a:endParaRPr lang="ru-RU" sz="1600" dirty="0"/>
        </a:p>
      </dgm:t>
    </dgm:pt>
    <dgm:pt modelId="{2BC05080-0169-4723-95C3-5934D202683E}" type="parTrans" cxnId="{65E8D3E4-D647-49A7-AD98-C33511D0FB22}">
      <dgm:prSet/>
      <dgm:spPr/>
      <dgm:t>
        <a:bodyPr/>
        <a:lstStyle/>
        <a:p>
          <a:endParaRPr lang="ru-RU"/>
        </a:p>
      </dgm:t>
    </dgm:pt>
    <dgm:pt modelId="{3466B6CE-7CF7-48E1-BADD-C7FE82556874}" type="sibTrans" cxnId="{65E8D3E4-D647-49A7-AD98-C33511D0FB22}">
      <dgm:prSet/>
      <dgm:spPr/>
      <dgm:t>
        <a:bodyPr/>
        <a:lstStyle/>
        <a:p>
          <a:endParaRPr lang="ru-RU"/>
        </a:p>
      </dgm:t>
    </dgm:pt>
    <dgm:pt modelId="{068DAC8C-12C8-47EB-9206-FE3DF3EB33B4}">
      <dgm:prSet phldrT="[Текст]" custT="1"/>
      <dgm:spPr/>
      <dgm:t>
        <a:bodyPr/>
        <a:lstStyle/>
        <a:p>
          <a:r>
            <a:rPr lang="uk-UA" sz="1600" dirty="0" smtClean="0"/>
            <a:t>доходи населення</a:t>
          </a:r>
          <a:endParaRPr lang="ru-RU" sz="1600" dirty="0"/>
        </a:p>
      </dgm:t>
    </dgm:pt>
    <dgm:pt modelId="{A1942435-5FFA-4F0E-8508-E2EEA7EC97D7}" type="parTrans" cxnId="{B4D4806A-8505-43F5-A03A-93B1837BE7F8}">
      <dgm:prSet/>
      <dgm:spPr/>
      <dgm:t>
        <a:bodyPr/>
        <a:lstStyle/>
        <a:p>
          <a:endParaRPr lang="ru-RU"/>
        </a:p>
      </dgm:t>
    </dgm:pt>
    <dgm:pt modelId="{02AF655A-5F78-44BB-A79F-D5550A44944B}" type="sibTrans" cxnId="{B4D4806A-8505-43F5-A03A-93B1837BE7F8}">
      <dgm:prSet/>
      <dgm:spPr/>
      <dgm:t>
        <a:bodyPr/>
        <a:lstStyle/>
        <a:p>
          <a:endParaRPr lang="ru-RU"/>
        </a:p>
      </dgm:t>
    </dgm:pt>
    <dgm:pt modelId="{9E862E0F-71B7-4C77-BECD-44EB7B89FF6F}">
      <dgm:prSet phldrT="[Текст]" custT="1"/>
      <dgm:spPr/>
      <dgm:t>
        <a:bodyPr/>
        <a:lstStyle/>
        <a:p>
          <a:r>
            <a:rPr lang="uk-UA" sz="1600" dirty="0" smtClean="0"/>
            <a:t>зайнятість</a:t>
          </a:r>
          <a:endParaRPr lang="ru-RU" sz="1600" dirty="0"/>
        </a:p>
      </dgm:t>
    </dgm:pt>
    <dgm:pt modelId="{69501A2F-5EB0-4194-BD7F-13CCD6A5C27F}" type="parTrans" cxnId="{8BB59B35-AE30-4B83-A619-80E28CE8C360}">
      <dgm:prSet/>
      <dgm:spPr/>
      <dgm:t>
        <a:bodyPr/>
        <a:lstStyle/>
        <a:p>
          <a:endParaRPr lang="ru-RU"/>
        </a:p>
      </dgm:t>
    </dgm:pt>
    <dgm:pt modelId="{A4A30721-F5CC-4722-83F5-1C9C585A642E}" type="sibTrans" cxnId="{8BB59B35-AE30-4B83-A619-80E28CE8C360}">
      <dgm:prSet/>
      <dgm:spPr/>
      <dgm:t>
        <a:bodyPr/>
        <a:lstStyle/>
        <a:p>
          <a:endParaRPr lang="ru-RU"/>
        </a:p>
      </dgm:t>
    </dgm:pt>
    <dgm:pt modelId="{1F97D91E-3AFB-426C-ACAA-8696CAD03833}">
      <dgm:prSet phldrT="[Текст]" custT="1"/>
      <dgm:spPr/>
      <dgm:t>
        <a:bodyPr/>
        <a:lstStyle/>
        <a:p>
          <a:r>
            <a:rPr lang="uk-UA" sz="1600" dirty="0" smtClean="0"/>
            <a:t>освіта</a:t>
          </a:r>
          <a:endParaRPr lang="ru-RU" sz="1600" dirty="0"/>
        </a:p>
      </dgm:t>
    </dgm:pt>
    <dgm:pt modelId="{64729DCE-0410-4D00-860B-51CABF8EDFE4}" type="parTrans" cxnId="{3ECA13A2-7399-4A7D-BE4C-F7FA87BD5892}">
      <dgm:prSet/>
      <dgm:spPr/>
      <dgm:t>
        <a:bodyPr/>
        <a:lstStyle/>
        <a:p>
          <a:endParaRPr lang="ru-RU"/>
        </a:p>
      </dgm:t>
    </dgm:pt>
    <dgm:pt modelId="{CCC748ED-5B83-4879-98F6-01A610964FF9}" type="sibTrans" cxnId="{3ECA13A2-7399-4A7D-BE4C-F7FA87BD5892}">
      <dgm:prSet/>
      <dgm:spPr/>
      <dgm:t>
        <a:bodyPr/>
        <a:lstStyle/>
        <a:p>
          <a:endParaRPr lang="ru-RU"/>
        </a:p>
      </dgm:t>
    </dgm:pt>
    <dgm:pt modelId="{5E22B6AE-9B86-44DE-9743-3BB9F2F8007C}">
      <dgm:prSet phldrT="[Текст]" custT="1"/>
      <dgm:spPr/>
      <dgm:t>
        <a:bodyPr/>
        <a:lstStyle/>
        <a:p>
          <a:r>
            <a:rPr lang="uk-UA" sz="1600" dirty="0" smtClean="0"/>
            <a:t>соціальне забезпечення</a:t>
          </a:r>
          <a:endParaRPr lang="ru-RU" sz="1600" dirty="0"/>
        </a:p>
      </dgm:t>
    </dgm:pt>
    <dgm:pt modelId="{71D1605C-3D76-4033-ABF2-0DACAFFE6F16}" type="parTrans" cxnId="{8310BBE4-86CF-4740-8CA3-EE4F755391C7}">
      <dgm:prSet/>
      <dgm:spPr/>
      <dgm:t>
        <a:bodyPr/>
        <a:lstStyle/>
        <a:p>
          <a:endParaRPr lang="ru-RU"/>
        </a:p>
      </dgm:t>
    </dgm:pt>
    <dgm:pt modelId="{2A04F70C-FD8C-4721-A54E-30B655515940}" type="sibTrans" cxnId="{8310BBE4-86CF-4740-8CA3-EE4F755391C7}">
      <dgm:prSet/>
      <dgm:spPr/>
      <dgm:t>
        <a:bodyPr/>
        <a:lstStyle/>
        <a:p>
          <a:endParaRPr lang="ru-RU"/>
        </a:p>
      </dgm:t>
    </dgm:pt>
    <dgm:pt modelId="{95DE8113-ADA8-4674-A906-4309681CB67B}">
      <dgm:prSet phldrT="[Текст]" custT="1"/>
      <dgm:spPr/>
      <dgm:t>
        <a:bodyPr/>
        <a:lstStyle/>
        <a:p>
          <a:r>
            <a:rPr lang="uk-UA" sz="1600" dirty="0" smtClean="0"/>
            <a:t>житло</a:t>
          </a:r>
          <a:endParaRPr lang="ru-RU" sz="1600" dirty="0"/>
        </a:p>
      </dgm:t>
    </dgm:pt>
    <dgm:pt modelId="{FE15981F-7C64-4283-A06F-B80120ACFAF5}" type="parTrans" cxnId="{67F0C5B0-39AB-4698-B76F-D4AD72B323F8}">
      <dgm:prSet/>
      <dgm:spPr/>
      <dgm:t>
        <a:bodyPr/>
        <a:lstStyle/>
        <a:p>
          <a:endParaRPr lang="ru-RU"/>
        </a:p>
      </dgm:t>
    </dgm:pt>
    <dgm:pt modelId="{45F0AEB2-B0BB-4FE0-BC6B-7DAD6D01948F}" type="sibTrans" cxnId="{67F0C5B0-39AB-4698-B76F-D4AD72B323F8}">
      <dgm:prSet/>
      <dgm:spPr/>
      <dgm:t>
        <a:bodyPr/>
        <a:lstStyle/>
        <a:p>
          <a:endParaRPr lang="ru-RU"/>
        </a:p>
      </dgm:t>
    </dgm:pt>
    <dgm:pt modelId="{70C7D446-778C-4779-BE5A-376CFAF61700}">
      <dgm:prSet phldrT="[Текст]"/>
      <dgm:spPr/>
      <dgm:t>
        <a:bodyPr/>
        <a:lstStyle/>
        <a:p>
          <a:endParaRPr lang="ru-RU" dirty="0"/>
        </a:p>
      </dgm:t>
    </dgm:pt>
    <dgm:pt modelId="{E9663486-C391-41A1-9DD8-22D3E4E26C19}" type="parTrans" cxnId="{6DAF6302-7387-4B25-955F-3C216DCF708D}">
      <dgm:prSet/>
      <dgm:spPr/>
      <dgm:t>
        <a:bodyPr/>
        <a:lstStyle/>
        <a:p>
          <a:endParaRPr lang="ru-RU"/>
        </a:p>
      </dgm:t>
    </dgm:pt>
    <dgm:pt modelId="{02C46793-14D9-4EB5-B39D-3DAD43EA5827}" type="sibTrans" cxnId="{6DAF6302-7387-4B25-955F-3C216DCF708D}">
      <dgm:prSet/>
      <dgm:spPr/>
      <dgm:t>
        <a:bodyPr/>
        <a:lstStyle/>
        <a:p>
          <a:endParaRPr lang="ru-RU"/>
        </a:p>
      </dgm:t>
    </dgm:pt>
    <dgm:pt modelId="{99E01F73-9D82-4529-A577-14BE26FB903A}" type="pres">
      <dgm:prSet presAssocID="{65A8E3B6-E4E6-4548-B769-792C49BDA0B9}" presName="composite" presStyleCnt="0">
        <dgm:presLayoutVars>
          <dgm:chMax val="1"/>
          <dgm:dir/>
          <dgm:resizeHandles val="exact"/>
        </dgm:presLayoutVars>
      </dgm:prSet>
      <dgm:spPr/>
      <dgm:t>
        <a:bodyPr/>
        <a:lstStyle/>
        <a:p>
          <a:endParaRPr lang="ru-RU"/>
        </a:p>
      </dgm:t>
    </dgm:pt>
    <dgm:pt modelId="{A82B004A-2D98-4A15-B91B-B830022BCD85}" type="pres">
      <dgm:prSet presAssocID="{65A8E3B6-E4E6-4548-B769-792C49BDA0B9}" presName="radial" presStyleCnt="0">
        <dgm:presLayoutVars>
          <dgm:animLvl val="ctr"/>
        </dgm:presLayoutVars>
      </dgm:prSet>
      <dgm:spPr/>
    </dgm:pt>
    <dgm:pt modelId="{05E12495-1BF0-4B85-B44B-9AECC22C01F9}" type="pres">
      <dgm:prSet presAssocID="{6DD67F63-7AE3-4F6F-86BE-51BBEC4B242A}" presName="centerShape" presStyleLbl="vennNode1" presStyleIdx="0" presStyleCnt="7"/>
      <dgm:spPr/>
      <dgm:t>
        <a:bodyPr/>
        <a:lstStyle/>
        <a:p>
          <a:endParaRPr lang="ru-RU"/>
        </a:p>
      </dgm:t>
    </dgm:pt>
    <dgm:pt modelId="{68422792-A801-4D4D-AC35-5E067BB9F6B4}" type="pres">
      <dgm:prSet presAssocID="{BB290168-592B-4E1E-8A68-BE4985578688}" presName="node" presStyleLbl="vennNode1" presStyleIdx="1" presStyleCnt="7" custScaleX="143761" custScaleY="112549">
        <dgm:presLayoutVars>
          <dgm:bulletEnabled val="1"/>
        </dgm:presLayoutVars>
      </dgm:prSet>
      <dgm:spPr/>
      <dgm:t>
        <a:bodyPr/>
        <a:lstStyle/>
        <a:p>
          <a:endParaRPr lang="ru-RU"/>
        </a:p>
      </dgm:t>
    </dgm:pt>
    <dgm:pt modelId="{022914D2-DB08-4B78-B48D-FCD465A3186A}" type="pres">
      <dgm:prSet presAssocID="{068DAC8C-12C8-47EB-9206-FE3DF3EB33B4}" presName="node" presStyleLbl="vennNode1" presStyleIdx="2" presStyleCnt="7" custScaleX="171395" custScaleY="112549" custRadScaleRad="106491" custRadScaleInc="17544">
        <dgm:presLayoutVars>
          <dgm:bulletEnabled val="1"/>
        </dgm:presLayoutVars>
      </dgm:prSet>
      <dgm:spPr/>
      <dgm:t>
        <a:bodyPr/>
        <a:lstStyle/>
        <a:p>
          <a:endParaRPr lang="ru-RU"/>
        </a:p>
      </dgm:t>
    </dgm:pt>
    <dgm:pt modelId="{5E1647AD-E940-49C2-9259-FBD2BA471928}" type="pres">
      <dgm:prSet presAssocID="{9E862E0F-71B7-4C77-BECD-44EB7B89FF6F}" presName="node" presStyleLbl="vennNode1" presStyleIdx="3" presStyleCnt="7" custScaleX="170188" custScaleY="112549">
        <dgm:presLayoutVars>
          <dgm:bulletEnabled val="1"/>
        </dgm:presLayoutVars>
      </dgm:prSet>
      <dgm:spPr/>
      <dgm:t>
        <a:bodyPr/>
        <a:lstStyle/>
        <a:p>
          <a:endParaRPr lang="ru-RU"/>
        </a:p>
      </dgm:t>
    </dgm:pt>
    <dgm:pt modelId="{CFDBAEB4-999C-47A1-963E-2677DEC45C18}" type="pres">
      <dgm:prSet presAssocID="{1F97D91E-3AFB-426C-ACAA-8696CAD03833}" presName="node" presStyleLbl="vennNode1" presStyleIdx="4" presStyleCnt="7" custScaleX="143761" custScaleY="112549">
        <dgm:presLayoutVars>
          <dgm:bulletEnabled val="1"/>
        </dgm:presLayoutVars>
      </dgm:prSet>
      <dgm:spPr/>
      <dgm:t>
        <a:bodyPr/>
        <a:lstStyle/>
        <a:p>
          <a:endParaRPr lang="ru-RU"/>
        </a:p>
      </dgm:t>
    </dgm:pt>
    <dgm:pt modelId="{22DF8052-0E74-46FA-821E-D12B8A6B9A91}" type="pres">
      <dgm:prSet presAssocID="{95DE8113-ADA8-4674-A906-4309681CB67B}" presName="node" presStyleLbl="vennNode1" presStyleIdx="5" presStyleCnt="7" custScaleX="143761" custScaleY="112549">
        <dgm:presLayoutVars>
          <dgm:bulletEnabled val="1"/>
        </dgm:presLayoutVars>
      </dgm:prSet>
      <dgm:spPr/>
      <dgm:t>
        <a:bodyPr/>
        <a:lstStyle/>
        <a:p>
          <a:endParaRPr lang="ru-RU"/>
        </a:p>
      </dgm:t>
    </dgm:pt>
    <dgm:pt modelId="{BDC9719F-A312-41F9-A2B9-15CFD4876BDD}" type="pres">
      <dgm:prSet presAssocID="{5E22B6AE-9B86-44DE-9743-3BB9F2F8007C}" presName="node" presStyleLbl="vennNode1" presStyleIdx="6" presStyleCnt="7" custScaleX="156738" custScaleY="129359" custRadScaleRad="115348" custRadScaleInc="-11431">
        <dgm:presLayoutVars>
          <dgm:bulletEnabled val="1"/>
        </dgm:presLayoutVars>
      </dgm:prSet>
      <dgm:spPr/>
      <dgm:t>
        <a:bodyPr/>
        <a:lstStyle/>
        <a:p>
          <a:endParaRPr lang="ru-RU"/>
        </a:p>
      </dgm:t>
    </dgm:pt>
  </dgm:ptLst>
  <dgm:cxnLst>
    <dgm:cxn modelId="{8BB59B35-AE30-4B83-A619-80E28CE8C360}" srcId="{6DD67F63-7AE3-4F6F-86BE-51BBEC4B242A}" destId="{9E862E0F-71B7-4C77-BECD-44EB7B89FF6F}" srcOrd="2" destOrd="0" parTransId="{69501A2F-5EB0-4194-BD7F-13CCD6A5C27F}" sibTransId="{A4A30721-F5CC-4722-83F5-1C9C585A642E}"/>
    <dgm:cxn modelId="{490909B5-AE3F-47F7-AB45-7A1A610A7F88}" type="presOf" srcId="{068DAC8C-12C8-47EB-9206-FE3DF3EB33B4}" destId="{022914D2-DB08-4B78-B48D-FCD465A3186A}" srcOrd="0" destOrd="0" presId="urn:microsoft.com/office/officeart/2005/8/layout/radial3"/>
    <dgm:cxn modelId="{67F0C5B0-39AB-4698-B76F-D4AD72B323F8}" srcId="{6DD67F63-7AE3-4F6F-86BE-51BBEC4B242A}" destId="{95DE8113-ADA8-4674-A906-4309681CB67B}" srcOrd="4" destOrd="0" parTransId="{FE15981F-7C64-4283-A06F-B80120ACFAF5}" sibTransId="{45F0AEB2-B0BB-4FE0-BC6B-7DAD6D01948F}"/>
    <dgm:cxn modelId="{3ECA13A2-7399-4A7D-BE4C-F7FA87BD5892}" srcId="{6DD67F63-7AE3-4F6F-86BE-51BBEC4B242A}" destId="{1F97D91E-3AFB-426C-ACAA-8696CAD03833}" srcOrd="3" destOrd="0" parTransId="{64729DCE-0410-4D00-860B-51CABF8EDFE4}" sibTransId="{CCC748ED-5B83-4879-98F6-01A610964FF9}"/>
    <dgm:cxn modelId="{8E32E570-3E24-46CF-9CF8-BD437EFBEC6E}" type="presOf" srcId="{6DD67F63-7AE3-4F6F-86BE-51BBEC4B242A}" destId="{05E12495-1BF0-4B85-B44B-9AECC22C01F9}" srcOrd="0" destOrd="0" presId="urn:microsoft.com/office/officeart/2005/8/layout/radial3"/>
    <dgm:cxn modelId="{65E8D3E4-D647-49A7-AD98-C33511D0FB22}" srcId="{6DD67F63-7AE3-4F6F-86BE-51BBEC4B242A}" destId="{BB290168-592B-4E1E-8A68-BE4985578688}" srcOrd="0" destOrd="0" parTransId="{2BC05080-0169-4723-95C3-5934D202683E}" sibTransId="{3466B6CE-7CF7-48E1-BADD-C7FE82556874}"/>
    <dgm:cxn modelId="{E91DD703-F82E-482A-8C39-AB42233EF68D}" type="presOf" srcId="{1F97D91E-3AFB-426C-ACAA-8696CAD03833}" destId="{CFDBAEB4-999C-47A1-963E-2677DEC45C18}" srcOrd="0" destOrd="0" presId="urn:microsoft.com/office/officeart/2005/8/layout/radial3"/>
    <dgm:cxn modelId="{6DAF6302-7387-4B25-955F-3C216DCF708D}" srcId="{65A8E3B6-E4E6-4548-B769-792C49BDA0B9}" destId="{70C7D446-778C-4779-BE5A-376CFAF61700}" srcOrd="1" destOrd="0" parTransId="{E9663486-C391-41A1-9DD8-22D3E4E26C19}" sibTransId="{02C46793-14D9-4EB5-B39D-3DAD43EA5827}"/>
    <dgm:cxn modelId="{8506503A-A083-4712-856A-197988667B85}" type="presOf" srcId="{BB290168-592B-4E1E-8A68-BE4985578688}" destId="{68422792-A801-4D4D-AC35-5E067BB9F6B4}" srcOrd="0" destOrd="0" presId="urn:microsoft.com/office/officeart/2005/8/layout/radial3"/>
    <dgm:cxn modelId="{ADFC35F9-7DBD-48C9-B06B-5D8DA75983EB}" type="presOf" srcId="{95DE8113-ADA8-4674-A906-4309681CB67B}" destId="{22DF8052-0E74-46FA-821E-D12B8A6B9A91}" srcOrd="0" destOrd="0" presId="urn:microsoft.com/office/officeart/2005/8/layout/radial3"/>
    <dgm:cxn modelId="{B4F1DA4D-8467-4C01-879A-86740B2394F6}" type="presOf" srcId="{5E22B6AE-9B86-44DE-9743-3BB9F2F8007C}" destId="{BDC9719F-A312-41F9-A2B9-15CFD4876BDD}" srcOrd="0" destOrd="0" presId="urn:microsoft.com/office/officeart/2005/8/layout/radial3"/>
    <dgm:cxn modelId="{DBF17263-CAB1-484F-A0A1-6AD400E85DDC}" type="presOf" srcId="{9E862E0F-71B7-4C77-BECD-44EB7B89FF6F}" destId="{5E1647AD-E940-49C2-9259-FBD2BA471928}" srcOrd="0" destOrd="0" presId="urn:microsoft.com/office/officeart/2005/8/layout/radial3"/>
    <dgm:cxn modelId="{8310BBE4-86CF-4740-8CA3-EE4F755391C7}" srcId="{6DD67F63-7AE3-4F6F-86BE-51BBEC4B242A}" destId="{5E22B6AE-9B86-44DE-9743-3BB9F2F8007C}" srcOrd="5" destOrd="0" parTransId="{71D1605C-3D76-4033-ABF2-0DACAFFE6F16}" sibTransId="{2A04F70C-FD8C-4721-A54E-30B655515940}"/>
    <dgm:cxn modelId="{B4D4806A-8505-43F5-A03A-93B1837BE7F8}" srcId="{6DD67F63-7AE3-4F6F-86BE-51BBEC4B242A}" destId="{068DAC8C-12C8-47EB-9206-FE3DF3EB33B4}" srcOrd="1" destOrd="0" parTransId="{A1942435-5FFA-4F0E-8508-E2EEA7EC97D7}" sibTransId="{02AF655A-5F78-44BB-A79F-D5550A44944B}"/>
    <dgm:cxn modelId="{AB8976EA-1E09-49F7-B04C-B8C2975B41C9}" srcId="{65A8E3B6-E4E6-4548-B769-792C49BDA0B9}" destId="{6DD67F63-7AE3-4F6F-86BE-51BBEC4B242A}" srcOrd="0" destOrd="0" parTransId="{027BC5C8-91C3-4337-991C-E9AD1ADF9350}" sibTransId="{31337E8C-D171-44F8-BD84-47F05C6CB4BE}"/>
    <dgm:cxn modelId="{054D5F05-7FBA-4E3C-AAB5-BFF42F1F580E}" type="presOf" srcId="{65A8E3B6-E4E6-4548-B769-792C49BDA0B9}" destId="{99E01F73-9D82-4529-A577-14BE26FB903A}" srcOrd="0" destOrd="0" presId="urn:microsoft.com/office/officeart/2005/8/layout/radial3"/>
    <dgm:cxn modelId="{8BC282D4-AB7C-478E-B3EC-3DC33D24651A}" type="presParOf" srcId="{99E01F73-9D82-4529-A577-14BE26FB903A}" destId="{A82B004A-2D98-4A15-B91B-B830022BCD85}" srcOrd="0" destOrd="0" presId="urn:microsoft.com/office/officeart/2005/8/layout/radial3"/>
    <dgm:cxn modelId="{6052C332-2FAE-492E-8E78-406DD9411D88}" type="presParOf" srcId="{A82B004A-2D98-4A15-B91B-B830022BCD85}" destId="{05E12495-1BF0-4B85-B44B-9AECC22C01F9}" srcOrd="0" destOrd="0" presId="urn:microsoft.com/office/officeart/2005/8/layout/radial3"/>
    <dgm:cxn modelId="{D0BE1EB4-C7BC-47E3-A182-B3DE44F1BD13}" type="presParOf" srcId="{A82B004A-2D98-4A15-B91B-B830022BCD85}" destId="{68422792-A801-4D4D-AC35-5E067BB9F6B4}" srcOrd="1" destOrd="0" presId="urn:microsoft.com/office/officeart/2005/8/layout/radial3"/>
    <dgm:cxn modelId="{F66C9C88-0D74-498C-8CD2-8F85604BE8F1}" type="presParOf" srcId="{A82B004A-2D98-4A15-B91B-B830022BCD85}" destId="{022914D2-DB08-4B78-B48D-FCD465A3186A}" srcOrd="2" destOrd="0" presId="urn:microsoft.com/office/officeart/2005/8/layout/radial3"/>
    <dgm:cxn modelId="{CB8B6C1F-C04C-4DA1-A517-C9AC848903BC}" type="presParOf" srcId="{A82B004A-2D98-4A15-B91B-B830022BCD85}" destId="{5E1647AD-E940-49C2-9259-FBD2BA471928}" srcOrd="3" destOrd="0" presId="urn:microsoft.com/office/officeart/2005/8/layout/radial3"/>
    <dgm:cxn modelId="{6322953C-F91B-4F2A-B87C-FC233C45A43B}" type="presParOf" srcId="{A82B004A-2D98-4A15-B91B-B830022BCD85}" destId="{CFDBAEB4-999C-47A1-963E-2677DEC45C18}" srcOrd="4" destOrd="0" presId="urn:microsoft.com/office/officeart/2005/8/layout/radial3"/>
    <dgm:cxn modelId="{02270EBB-B0EC-4BD9-87F8-A68AFC9771BA}" type="presParOf" srcId="{A82B004A-2D98-4A15-B91B-B830022BCD85}" destId="{22DF8052-0E74-46FA-821E-D12B8A6B9A91}" srcOrd="5" destOrd="0" presId="urn:microsoft.com/office/officeart/2005/8/layout/radial3"/>
    <dgm:cxn modelId="{9432FCB2-90CC-4942-B409-13E21894F2D9}" type="presParOf" srcId="{A82B004A-2D98-4A15-B91B-B830022BCD85}" destId="{BDC9719F-A312-41F9-A2B9-15CFD4876BDD}"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EEA97F-5E8F-4C9C-9450-8EA781FAC32C}" type="doc">
      <dgm:prSet loTypeId="urn:microsoft.com/office/officeart/2005/8/layout/radial4" loCatId="relationship" qsTypeId="urn:microsoft.com/office/officeart/2005/8/quickstyle/simple2" qsCatId="simple" csTypeId="urn:microsoft.com/office/officeart/2005/8/colors/colorful4" csCatId="colorful" phldr="1"/>
      <dgm:spPr/>
      <dgm:t>
        <a:bodyPr/>
        <a:lstStyle/>
        <a:p>
          <a:endParaRPr lang="ru-RU"/>
        </a:p>
      </dgm:t>
    </dgm:pt>
    <dgm:pt modelId="{9A7347C8-F86D-4715-BEAE-45D4746B59C8}">
      <dgm:prSet phldrT="[Текст]"/>
      <dgm:spPr/>
      <dgm:t>
        <a:bodyPr/>
        <a:lstStyle/>
        <a:p>
          <a:r>
            <a:rPr lang="uk-UA" dirty="0" smtClean="0"/>
            <a:t>Індекс людського розвитку</a:t>
          </a:r>
          <a:endParaRPr lang="ru-RU" dirty="0"/>
        </a:p>
      </dgm:t>
    </dgm:pt>
    <dgm:pt modelId="{205C9345-4C21-4750-BFED-4A11A59D3CD6}" type="parTrans" cxnId="{B39B35ED-3EF8-41E6-8C42-F6879C1CC56F}">
      <dgm:prSet/>
      <dgm:spPr/>
      <dgm:t>
        <a:bodyPr/>
        <a:lstStyle/>
        <a:p>
          <a:endParaRPr lang="ru-RU"/>
        </a:p>
      </dgm:t>
    </dgm:pt>
    <dgm:pt modelId="{2564F6D5-FFE6-44AA-8318-27C8B2E63302}" type="sibTrans" cxnId="{B39B35ED-3EF8-41E6-8C42-F6879C1CC56F}">
      <dgm:prSet/>
      <dgm:spPr/>
      <dgm:t>
        <a:bodyPr/>
        <a:lstStyle/>
        <a:p>
          <a:endParaRPr lang="ru-RU"/>
        </a:p>
      </dgm:t>
    </dgm:pt>
    <dgm:pt modelId="{5A46E038-AFC5-4138-B4EC-E746C00FCEC1}">
      <dgm:prSet phldrT="[Текст]"/>
      <dgm:spPr/>
      <dgm:t>
        <a:bodyPr/>
        <a:lstStyle/>
        <a:p>
          <a:r>
            <a:rPr lang="uk-UA" dirty="0" smtClean="0"/>
            <a:t>Очікувана тривалість життя</a:t>
          </a:r>
          <a:endParaRPr lang="ru-RU" dirty="0"/>
        </a:p>
      </dgm:t>
    </dgm:pt>
    <dgm:pt modelId="{B5DFB67E-4015-4EC4-87A6-E37140ED1A85}" type="parTrans" cxnId="{D248E619-3E3E-4823-9D9B-819EC1E84196}">
      <dgm:prSet/>
      <dgm:spPr/>
      <dgm:t>
        <a:bodyPr/>
        <a:lstStyle/>
        <a:p>
          <a:endParaRPr lang="ru-RU"/>
        </a:p>
      </dgm:t>
    </dgm:pt>
    <dgm:pt modelId="{66A7871E-C541-45E2-BE91-66C583FE9E1F}" type="sibTrans" cxnId="{D248E619-3E3E-4823-9D9B-819EC1E84196}">
      <dgm:prSet/>
      <dgm:spPr/>
      <dgm:t>
        <a:bodyPr/>
        <a:lstStyle/>
        <a:p>
          <a:endParaRPr lang="ru-RU"/>
        </a:p>
      </dgm:t>
    </dgm:pt>
    <dgm:pt modelId="{F1B204E7-E525-453D-B3B5-48C4620DAC9A}">
      <dgm:prSet phldrT="[Текст]"/>
      <dgm:spPr/>
      <dgm:t>
        <a:bodyPr/>
        <a:lstStyle/>
        <a:p>
          <a:r>
            <a:rPr lang="uk-UA" dirty="0" smtClean="0"/>
            <a:t>Рівень освіти</a:t>
          </a:r>
          <a:endParaRPr lang="ru-RU" dirty="0"/>
        </a:p>
      </dgm:t>
    </dgm:pt>
    <dgm:pt modelId="{331200D4-FFB7-4330-A0BD-4BC607731525}" type="parTrans" cxnId="{BAC446FB-5F6D-48E1-B3E8-2DA096513EBD}">
      <dgm:prSet/>
      <dgm:spPr/>
      <dgm:t>
        <a:bodyPr/>
        <a:lstStyle/>
        <a:p>
          <a:endParaRPr lang="ru-RU"/>
        </a:p>
      </dgm:t>
    </dgm:pt>
    <dgm:pt modelId="{3052B8C8-B137-4D00-854B-F25A23EA4C50}" type="sibTrans" cxnId="{BAC446FB-5F6D-48E1-B3E8-2DA096513EBD}">
      <dgm:prSet/>
      <dgm:spPr/>
      <dgm:t>
        <a:bodyPr/>
        <a:lstStyle/>
        <a:p>
          <a:endParaRPr lang="ru-RU"/>
        </a:p>
      </dgm:t>
    </dgm:pt>
    <dgm:pt modelId="{10467A3B-FD10-4F60-A0BF-4738106ABF46}">
      <dgm:prSet phldrT="[Текст]"/>
      <dgm:spPr/>
      <dgm:t>
        <a:bodyPr/>
        <a:lstStyle/>
        <a:p>
          <a:r>
            <a:rPr lang="ru-RU" dirty="0" err="1" smtClean="0"/>
            <a:t>Реальний</a:t>
          </a:r>
          <a:r>
            <a:rPr lang="ru-RU" dirty="0" smtClean="0"/>
            <a:t> ВВП на душу  </a:t>
          </a:r>
          <a:r>
            <a:rPr lang="ru-RU" dirty="0" err="1" smtClean="0"/>
            <a:t>населення</a:t>
          </a:r>
          <a:endParaRPr lang="ru-RU" dirty="0"/>
        </a:p>
      </dgm:t>
    </dgm:pt>
    <dgm:pt modelId="{C8ADC11A-8171-43E5-88C1-13B9E6D23937}" type="parTrans" cxnId="{B860099E-9559-4173-8337-017D6F7B42D4}">
      <dgm:prSet/>
      <dgm:spPr/>
      <dgm:t>
        <a:bodyPr/>
        <a:lstStyle/>
        <a:p>
          <a:endParaRPr lang="ru-RU"/>
        </a:p>
      </dgm:t>
    </dgm:pt>
    <dgm:pt modelId="{217593AB-19CA-4C07-BD12-9293F60CE3AC}" type="sibTrans" cxnId="{B860099E-9559-4173-8337-017D6F7B42D4}">
      <dgm:prSet/>
      <dgm:spPr/>
      <dgm:t>
        <a:bodyPr/>
        <a:lstStyle/>
        <a:p>
          <a:endParaRPr lang="ru-RU"/>
        </a:p>
      </dgm:t>
    </dgm:pt>
    <dgm:pt modelId="{BEABAF3F-5A73-4E22-8950-04D437776F82}" type="pres">
      <dgm:prSet presAssocID="{D8EEA97F-5E8F-4C9C-9450-8EA781FAC32C}" presName="cycle" presStyleCnt="0">
        <dgm:presLayoutVars>
          <dgm:chMax val="1"/>
          <dgm:dir/>
          <dgm:animLvl val="ctr"/>
          <dgm:resizeHandles val="exact"/>
        </dgm:presLayoutVars>
      </dgm:prSet>
      <dgm:spPr/>
      <dgm:t>
        <a:bodyPr/>
        <a:lstStyle/>
        <a:p>
          <a:endParaRPr lang="ru-RU"/>
        </a:p>
      </dgm:t>
    </dgm:pt>
    <dgm:pt modelId="{3CC102B1-1BCE-4526-8E1E-FB82A078A982}" type="pres">
      <dgm:prSet presAssocID="{9A7347C8-F86D-4715-BEAE-45D4746B59C8}" presName="centerShape" presStyleLbl="node0" presStyleIdx="0" presStyleCnt="1"/>
      <dgm:spPr/>
      <dgm:t>
        <a:bodyPr/>
        <a:lstStyle/>
        <a:p>
          <a:endParaRPr lang="ru-RU"/>
        </a:p>
      </dgm:t>
    </dgm:pt>
    <dgm:pt modelId="{C02EFBAA-6945-4E7E-BBC5-E7E6E5209550}" type="pres">
      <dgm:prSet presAssocID="{B5DFB67E-4015-4EC4-87A6-E37140ED1A85}" presName="parTrans" presStyleLbl="bgSibTrans2D1" presStyleIdx="0" presStyleCnt="3"/>
      <dgm:spPr/>
      <dgm:t>
        <a:bodyPr/>
        <a:lstStyle/>
        <a:p>
          <a:endParaRPr lang="ru-RU"/>
        </a:p>
      </dgm:t>
    </dgm:pt>
    <dgm:pt modelId="{16AA7CE1-4D20-488A-A7B0-770D0ECFF465}" type="pres">
      <dgm:prSet presAssocID="{5A46E038-AFC5-4138-B4EC-E746C00FCEC1}" presName="node" presStyleLbl="node1" presStyleIdx="0" presStyleCnt="3">
        <dgm:presLayoutVars>
          <dgm:bulletEnabled val="1"/>
        </dgm:presLayoutVars>
      </dgm:prSet>
      <dgm:spPr/>
      <dgm:t>
        <a:bodyPr/>
        <a:lstStyle/>
        <a:p>
          <a:endParaRPr lang="ru-RU"/>
        </a:p>
      </dgm:t>
    </dgm:pt>
    <dgm:pt modelId="{21A29DC4-5C60-4159-918B-79414D28726B}" type="pres">
      <dgm:prSet presAssocID="{331200D4-FFB7-4330-A0BD-4BC607731525}" presName="parTrans" presStyleLbl="bgSibTrans2D1" presStyleIdx="1" presStyleCnt="3"/>
      <dgm:spPr/>
      <dgm:t>
        <a:bodyPr/>
        <a:lstStyle/>
        <a:p>
          <a:endParaRPr lang="ru-RU"/>
        </a:p>
      </dgm:t>
    </dgm:pt>
    <dgm:pt modelId="{2FE392B6-D7CF-42A3-A8C6-BAC2FB9D76CE}" type="pres">
      <dgm:prSet presAssocID="{F1B204E7-E525-453D-B3B5-48C4620DAC9A}" presName="node" presStyleLbl="node1" presStyleIdx="1" presStyleCnt="3">
        <dgm:presLayoutVars>
          <dgm:bulletEnabled val="1"/>
        </dgm:presLayoutVars>
      </dgm:prSet>
      <dgm:spPr/>
      <dgm:t>
        <a:bodyPr/>
        <a:lstStyle/>
        <a:p>
          <a:endParaRPr lang="ru-RU"/>
        </a:p>
      </dgm:t>
    </dgm:pt>
    <dgm:pt modelId="{48D266EA-DCA8-4E14-AF64-BDC30524E9F2}" type="pres">
      <dgm:prSet presAssocID="{C8ADC11A-8171-43E5-88C1-13B9E6D23937}" presName="parTrans" presStyleLbl="bgSibTrans2D1" presStyleIdx="2" presStyleCnt="3"/>
      <dgm:spPr/>
      <dgm:t>
        <a:bodyPr/>
        <a:lstStyle/>
        <a:p>
          <a:endParaRPr lang="ru-RU"/>
        </a:p>
      </dgm:t>
    </dgm:pt>
    <dgm:pt modelId="{9E3EA6DC-96FB-483A-A68E-13C5625E5EDB}" type="pres">
      <dgm:prSet presAssocID="{10467A3B-FD10-4F60-A0BF-4738106ABF46}" presName="node" presStyleLbl="node1" presStyleIdx="2" presStyleCnt="3" custScaleX="110621">
        <dgm:presLayoutVars>
          <dgm:bulletEnabled val="1"/>
        </dgm:presLayoutVars>
      </dgm:prSet>
      <dgm:spPr/>
      <dgm:t>
        <a:bodyPr/>
        <a:lstStyle/>
        <a:p>
          <a:endParaRPr lang="ru-RU"/>
        </a:p>
      </dgm:t>
    </dgm:pt>
  </dgm:ptLst>
  <dgm:cxnLst>
    <dgm:cxn modelId="{1641F48D-EF7E-4DD4-A410-9B70F91D9A0F}" type="presOf" srcId="{C8ADC11A-8171-43E5-88C1-13B9E6D23937}" destId="{48D266EA-DCA8-4E14-AF64-BDC30524E9F2}" srcOrd="0" destOrd="0" presId="urn:microsoft.com/office/officeart/2005/8/layout/radial4"/>
    <dgm:cxn modelId="{B39B35ED-3EF8-41E6-8C42-F6879C1CC56F}" srcId="{D8EEA97F-5E8F-4C9C-9450-8EA781FAC32C}" destId="{9A7347C8-F86D-4715-BEAE-45D4746B59C8}" srcOrd="0" destOrd="0" parTransId="{205C9345-4C21-4750-BFED-4A11A59D3CD6}" sibTransId="{2564F6D5-FFE6-44AA-8318-27C8B2E63302}"/>
    <dgm:cxn modelId="{D248E619-3E3E-4823-9D9B-819EC1E84196}" srcId="{9A7347C8-F86D-4715-BEAE-45D4746B59C8}" destId="{5A46E038-AFC5-4138-B4EC-E746C00FCEC1}" srcOrd="0" destOrd="0" parTransId="{B5DFB67E-4015-4EC4-87A6-E37140ED1A85}" sibTransId="{66A7871E-C541-45E2-BE91-66C583FE9E1F}"/>
    <dgm:cxn modelId="{C2551DB2-D08A-47FB-8C41-17EA2A703F7B}" type="presOf" srcId="{331200D4-FFB7-4330-A0BD-4BC607731525}" destId="{21A29DC4-5C60-4159-918B-79414D28726B}" srcOrd="0" destOrd="0" presId="urn:microsoft.com/office/officeart/2005/8/layout/radial4"/>
    <dgm:cxn modelId="{EB434D4D-2680-442A-A950-403586A94F09}" type="presOf" srcId="{5A46E038-AFC5-4138-B4EC-E746C00FCEC1}" destId="{16AA7CE1-4D20-488A-A7B0-770D0ECFF465}" srcOrd="0" destOrd="0" presId="urn:microsoft.com/office/officeart/2005/8/layout/radial4"/>
    <dgm:cxn modelId="{99184C07-5781-4A2F-844B-8E219DC8C46D}" type="presOf" srcId="{F1B204E7-E525-453D-B3B5-48C4620DAC9A}" destId="{2FE392B6-D7CF-42A3-A8C6-BAC2FB9D76CE}" srcOrd="0" destOrd="0" presId="urn:microsoft.com/office/officeart/2005/8/layout/radial4"/>
    <dgm:cxn modelId="{36B38776-7D55-4C74-90E5-55C77DF37507}" type="presOf" srcId="{D8EEA97F-5E8F-4C9C-9450-8EA781FAC32C}" destId="{BEABAF3F-5A73-4E22-8950-04D437776F82}" srcOrd="0" destOrd="0" presId="urn:microsoft.com/office/officeart/2005/8/layout/radial4"/>
    <dgm:cxn modelId="{DEFBE2AA-BAA8-44FB-8A16-6418D95329D7}" type="presOf" srcId="{10467A3B-FD10-4F60-A0BF-4738106ABF46}" destId="{9E3EA6DC-96FB-483A-A68E-13C5625E5EDB}" srcOrd="0" destOrd="0" presId="urn:microsoft.com/office/officeart/2005/8/layout/radial4"/>
    <dgm:cxn modelId="{B860099E-9559-4173-8337-017D6F7B42D4}" srcId="{9A7347C8-F86D-4715-BEAE-45D4746B59C8}" destId="{10467A3B-FD10-4F60-A0BF-4738106ABF46}" srcOrd="2" destOrd="0" parTransId="{C8ADC11A-8171-43E5-88C1-13B9E6D23937}" sibTransId="{217593AB-19CA-4C07-BD12-9293F60CE3AC}"/>
    <dgm:cxn modelId="{0A8D520A-6EE1-43C2-9B71-0888A586D6A3}" type="presOf" srcId="{9A7347C8-F86D-4715-BEAE-45D4746B59C8}" destId="{3CC102B1-1BCE-4526-8E1E-FB82A078A982}" srcOrd="0" destOrd="0" presId="urn:microsoft.com/office/officeart/2005/8/layout/radial4"/>
    <dgm:cxn modelId="{1B938A40-734E-4ACE-A5C6-D9A7F694DF5C}" type="presOf" srcId="{B5DFB67E-4015-4EC4-87A6-E37140ED1A85}" destId="{C02EFBAA-6945-4E7E-BBC5-E7E6E5209550}" srcOrd="0" destOrd="0" presId="urn:microsoft.com/office/officeart/2005/8/layout/radial4"/>
    <dgm:cxn modelId="{BAC446FB-5F6D-48E1-B3E8-2DA096513EBD}" srcId="{9A7347C8-F86D-4715-BEAE-45D4746B59C8}" destId="{F1B204E7-E525-453D-B3B5-48C4620DAC9A}" srcOrd="1" destOrd="0" parTransId="{331200D4-FFB7-4330-A0BD-4BC607731525}" sibTransId="{3052B8C8-B137-4D00-854B-F25A23EA4C50}"/>
    <dgm:cxn modelId="{FD932BA6-64C2-4EFA-AE1D-03EB01D81757}" type="presParOf" srcId="{BEABAF3F-5A73-4E22-8950-04D437776F82}" destId="{3CC102B1-1BCE-4526-8E1E-FB82A078A982}" srcOrd="0" destOrd="0" presId="urn:microsoft.com/office/officeart/2005/8/layout/radial4"/>
    <dgm:cxn modelId="{4E1E360F-8337-46A9-B28C-D5DCC1BC4348}" type="presParOf" srcId="{BEABAF3F-5A73-4E22-8950-04D437776F82}" destId="{C02EFBAA-6945-4E7E-BBC5-E7E6E5209550}" srcOrd="1" destOrd="0" presId="urn:microsoft.com/office/officeart/2005/8/layout/radial4"/>
    <dgm:cxn modelId="{C4A93153-3B53-483F-B4C9-E82290BDA944}" type="presParOf" srcId="{BEABAF3F-5A73-4E22-8950-04D437776F82}" destId="{16AA7CE1-4D20-488A-A7B0-770D0ECFF465}" srcOrd="2" destOrd="0" presId="urn:microsoft.com/office/officeart/2005/8/layout/radial4"/>
    <dgm:cxn modelId="{04733416-7289-40D7-94B1-5783A1F9A492}" type="presParOf" srcId="{BEABAF3F-5A73-4E22-8950-04D437776F82}" destId="{21A29DC4-5C60-4159-918B-79414D28726B}" srcOrd="3" destOrd="0" presId="urn:microsoft.com/office/officeart/2005/8/layout/radial4"/>
    <dgm:cxn modelId="{AE7B464F-2CE4-4787-B95E-804CD9366FC1}" type="presParOf" srcId="{BEABAF3F-5A73-4E22-8950-04D437776F82}" destId="{2FE392B6-D7CF-42A3-A8C6-BAC2FB9D76CE}" srcOrd="4" destOrd="0" presId="urn:microsoft.com/office/officeart/2005/8/layout/radial4"/>
    <dgm:cxn modelId="{10A5FE1D-4BCD-4499-95CC-8377E9F13153}" type="presParOf" srcId="{BEABAF3F-5A73-4E22-8950-04D437776F82}" destId="{48D266EA-DCA8-4E14-AF64-BDC30524E9F2}" srcOrd="5" destOrd="0" presId="urn:microsoft.com/office/officeart/2005/8/layout/radial4"/>
    <dgm:cxn modelId="{6F78018C-F584-4B8B-8B49-E2B9E6BC4B75}" type="presParOf" srcId="{BEABAF3F-5A73-4E22-8950-04D437776F82}" destId="{9E3EA6DC-96FB-483A-A68E-13C5625E5EDB}"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465A81-34F9-40C0-B693-BC3ACBECF4E8}">
      <dsp:nvSpPr>
        <dsp:cNvPr id="0" name=""/>
        <dsp:cNvSpPr/>
      </dsp:nvSpPr>
      <dsp:spPr>
        <a:xfrm>
          <a:off x="174119" y="0"/>
          <a:ext cx="7279680" cy="2911872"/>
        </a:xfrm>
        <a:prstGeom prst="leftRightRibbon">
          <a:avLst/>
        </a:prstGeom>
        <a:solidFill>
          <a:schemeClr val="accent3">
            <a:alpha val="9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1F2D893-194F-4C9C-A2BC-43DCC99DE3A1}">
      <dsp:nvSpPr>
        <dsp:cNvPr id="0" name=""/>
        <dsp:cNvSpPr/>
      </dsp:nvSpPr>
      <dsp:spPr>
        <a:xfrm>
          <a:off x="1047681" y="509577"/>
          <a:ext cx="2402294" cy="1426817"/>
        </a:xfrm>
        <a:prstGeom prst="rect">
          <a:avLst/>
        </a:prstGeom>
        <a:noFill/>
        <a:ln>
          <a:noFill/>
        </a:ln>
        <a:effectLst/>
        <a:scene3d>
          <a:camera prst="orthographicFront"/>
          <a:lightRig rig="chilly" dir="t"/>
        </a:scene3d>
        <a:sp3d/>
      </dsp:spPr>
      <dsp:style>
        <a:lnRef idx="0">
          <a:scrgbClr r="0" g="0" b="0"/>
        </a:lnRef>
        <a:fillRef idx="1">
          <a:scrgbClr r="0" g="0" b="0"/>
        </a:fillRef>
        <a:effectRef idx="0">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uk-UA" sz="1800" kern="1200" dirty="0" smtClean="0"/>
            <a:t>Серед 193 країн світу – 81- е місце за показником індексу людського розвитку</a:t>
          </a:r>
          <a:endParaRPr lang="ru-RU" sz="1800" kern="1200" dirty="0"/>
        </a:p>
      </dsp:txBody>
      <dsp:txXfrm>
        <a:off x="1047681" y="509577"/>
        <a:ext cx="2402294" cy="1426817"/>
      </dsp:txXfrm>
    </dsp:sp>
    <dsp:sp modelId="{7B5D83F9-C3CC-4122-A984-142E0C854361}">
      <dsp:nvSpPr>
        <dsp:cNvPr id="0" name=""/>
        <dsp:cNvSpPr/>
      </dsp:nvSpPr>
      <dsp:spPr>
        <a:xfrm>
          <a:off x="3813959" y="975477"/>
          <a:ext cx="2839075" cy="1426817"/>
        </a:xfrm>
        <a:prstGeom prst="rect">
          <a:avLst/>
        </a:prstGeom>
        <a:noFill/>
        <a:ln>
          <a:noFill/>
        </a:ln>
        <a:effectLst/>
        <a:scene3d>
          <a:camera prst="orthographicFront"/>
          <a:lightRig rig="chilly" dir="t"/>
        </a:scene3d>
        <a:sp3d/>
      </dsp:spPr>
      <dsp:style>
        <a:lnRef idx="0">
          <a:scrgbClr r="0" g="0" b="0"/>
        </a:lnRef>
        <a:fillRef idx="1">
          <a:scrgbClr r="0" g="0" b="0"/>
        </a:fillRef>
        <a:effectRef idx="0">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uk-UA" sz="1800" kern="1200" dirty="0" smtClean="0"/>
            <a:t>серед країн Європи – 5-е місце в рейтингу 10-ти країн з найнижчим показником індексу людського розвитку</a:t>
          </a:r>
          <a:endParaRPr lang="ru-RU" sz="1800" kern="1200" dirty="0"/>
        </a:p>
      </dsp:txBody>
      <dsp:txXfrm>
        <a:off x="3813959" y="975477"/>
        <a:ext cx="2839075" cy="14268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E12495-1BF0-4B85-B44B-9AECC22C01F9}">
      <dsp:nvSpPr>
        <dsp:cNvPr id="0" name=""/>
        <dsp:cNvSpPr/>
      </dsp:nvSpPr>
      <dsp:spPr>
        <a:xfrm>
          <a:off x="3058959" y="817684"/>
          <a:ext cx="2037038" cy="2037038"/>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uk-UA" sz="3200" kern="1200" dirty="0" smtClean="0">
              <a:effectLst>
                <a:outerShdw blurRad="38100" dist="38100" dir="2700000" algn="tl">
                  <a:srgbClr val="000000">
                    <a:alpha val="43137"/>
                  </a:srgbClr>
                </a:outerShdw>
              </a:effectLst>
            </a:rPr>
            <a:t>Рівень життя</a:t>
          </a:r>
          <a:endParaRPr lang="ru-RU" sz="3200" kern="1200" dirty="0">
            <a:effectLst>
              <a:outerShdw blurRad="38100" dist="38100" dir="2700000" algn="tl">
                <a:srgbClr val="000000">
                  <a:alpha val="43137"/>
                </a:srgbClr>
              </a:outerShdw>
            </a:effectLst>
          </a:endParaRPr>
        </a:p>
      </dsp:txBody>
      <dsp:txXfrm>
        <a:off x="3357276" y="1116001"/>
        <a:ext cx="1440404" cy="1440404"/>
      </dsp:txXfrm>
    </dsp:sp>
    <dsp:sp modelId="{68422792-A801-4D4D-AC35-5E067BB9F6B4}">
      <dsp:nvSpPr>
        <dsp:cNvPr id="0" name=""/>
        <dsp:cNvSpPr/>
      </dsp:nvSpPr>
      <dsp:spPr>
        <a:xfrm>
          <a:off x="3345362" y="-63543"/>
          <a:ext cx="1464233" cy="1146333"/>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здоров'я</a:t>
          </a:r>
          <a:endParaRPr lang="ru-RU" sz="1600" kern="1200" dirty="0"/>
        </a:p>
      </dsp:txBody>
      <dsp:txXfrm>
        <a:off x="3559794" y="104334"/>
        <a:ext cx="1035369" cy="810579"/>
      </dsp:txXfrm>
    </dsp:sp>
    <dsp:sp modelId="{022914D2-DB08-4B78-B48D-FCD465A3186A}">
      <dsp:nvSpPr>
        <dsp:cNvPr id="0" name=""/>
        <dsp:cNvSpPr/>
      </dsp:nvSpPr>
      <dsp:spPr>
        <a:xfrm>
          <a:off x="4536509" y="792085"/>
          <a:ext cx="1745691" cy="1146333"/>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доходи населення</a:t>
          </a:r>
          <a:endParaRPr lang="ru-RU" sz="1600" kern="1200" dirty="0"/>
        </a:p>
      </dsp:txBody>
      <dsp:txXfrm>
        <a:off x="4792160" y="959962"/>
        <a:ext cx="1234389" cy="810579"/>
      </dsp:txXfrm>
    </dsp:sp>
    <dsp:sp modelId="{5E1647AD-E940-49C2-9259-FBD2BA471928}">
      <dsp:nvSpPr>
        <dsp:cNvPr id="0" name=""/>
        <dsp:cNvSpPr/>
      </dsp:nvSpPr>
      <dsp:spPr>
        <a:xfrm>
          <a:off x="4359632" y="1926327"/>
          <a:ext cx="1733397" cy="1146333"/>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зайнятість</a:t>
          </a:r>
          <a:endParaRPr lang="ru-RU" sz="1600" kern="1200" dirty="0"/>
        </a:p>
      </dsp:txBody>
      <dsp:txXfrm>
        <a:off x="4613482" y="2094204"/>
        <a:ext cx="1225697" cy="810579"/>
      </dsp:txXfrm>
    </dsp:sp>
    <dsp:sp modelId="{CFDBAEB4-999C-47A1-963E-2677DEC45C18}">
      <dsp:nvSpPr>
        <dsp:cNvPr id="0" name=""/>
        <dsp:cNvSpPr/>
      </dsp:nvSpPr>
      <dsp:spPr>
        <a:xfrm>
          <a:off x="3345362" y="2589617"/>
          <a:ext cx="1464233" cy="1146333"/>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освіта</a:t>
          </a:r>
          <a:endParaRPr lang="ru-RU" sz="1600" kern="1200" dirty="0"/>
        </a:p>
      </dsp:txBody>
      <dsp:txXfrm>
        <a:off x="3559794" y="2757494"/>
        <a:ext cx="1035369" cy="810579"/>
      </dsp:txXfrm>
    </dsp:sp>
    <dsp:sp modelId="{22DF8052-0E74-46FA-821E-D12B8A6B9A91}">
      <dsp:nvSpPr>
        <dsp:cNvPr id="0" name=""/>
        <dsp:cNvSpPr/>
      </dsp:nvSpPr>
      <dsp:spPr>
        <a:xfrm>
          <a:off x="2196509" y="1926327"/>
          <a:ext cx="1464233" cy="1146333"/>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житло</a:t>
          </a:r>
          <a:endParaRPr lang="ru-RU" sz="1600" kern="1200" dirty="0"/>
        </a:p>
      </dsp:txBody>
      <dsp:txXfrm>
        <a:off x="2410941" y="2094204"/>
        <a:ext cx="1035369" cy="810579"/>
      </dsp:txXfrm>
    </dsp:sp>
    <dsp:sp modelId="{BDC9719F-A312-41F9-A2B9-15CFD4876BDD}">
      <dsp:nvSpPr>
        <dsp:cNvPr id="0" name=""/>
        <dsp:cNvSpPr/>
      </dsp:nvSpPr>
      <dsp:spPr>
        <a:xfrm>
          <a:off x="1872213" y="576065"/>
          <a:ext cx="1596406" cy="1317546"/>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соціальне забезпечення</a:t>
          </a:r>
          <a:endParaRPr lang="ru-RU" sz="1600" kern="1200" dirty="0"/>
        </a:p>
      </dsp:txBody>
      <dsp:txXfrm>
        <a:off x="2106001" y="769015"/>
        <a:ext cx="1128830" cy="9316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C102B1-1BCE-4526-8E1E-FB82A078A982}">
      <dsp:nvSpPr>
        <dsp:cNvPr id="0" name=""/>
        <dsp:cNvSpPr/>
      </dsp:nvSpPr>
      <dsp:spPr>
        <a:xfrm>
          <a:off x="3062863" y="2385250"/>
          <a:ext cx="2002830" cy="2002830"/>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3">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uk-UA" sz="2200" kern="1200" dirty="0" smtClean="0"/>
            <a:t>Індекс людського розвитку</a:t>
          </a:r>
          <a:endParaRPr lang="ru-RU" sz="2200" kern="1200" dirty="0"/>
        </a:p>
      </dsp:txBody>
      <dsp:txXfrm>
        <a:off x="3356171" y="2678558"/>
        <a:ext cx="1416214" cy="1416214"/>
      </dsp:txXfrm>
    </dsp:sp>
    <dsp:sp modelId="{C02EFBAA-6945-4E7E-BBC5-E7E6E5209550}">
      <dsp:nvSpPr>
        <dsp:cNvPr id="0" name=""/>
        <dsp:cNvSpPr/>
      </dsp:nvSpPr>
      <dsp:spPr>
        <a:xfrm rot="12900000">
          <a:off x="1775960" y="2035871"/>
          <a:ext cx="1533564" cy="570806"/>
        </a:xfrm>
        <a:prstGeom prst="leftArrow">
          <a:avLst>
            <a:gd name="adj1" fmla="val 60000"/>
            <a:gd name="adj2" fmla="val 50000"/>
          </a:avLst>
        </a:prstGeom>
        <a:solidFill>
          <a:schemeClr val="accent4">
            <a:hueOff val="0"/>
            <a:satOff val="0"/>
            <a:lumOff val="0"/>
            <a:alphaOff val="0"/>
          </a:schemeClr>
        </a:solidFill>
        <a:ln>
          <a:noFill/>
        </a:ln>
        <a:effectLst>
          <a:outerShdw blurRad="57150" dist="38100" dir="5400000" algn="ctr" rotWithShape="0">
            <a:schemeClr val="accent4">
              <a:hueOff val="0"/>
              <a:satOff val="0"/>
              <a:lumOff val="0"/>
              <a:alphaOff val="0"/>
              <a:shade val="9000"/>
              <a:satMod val="105000"/>
              <a:alpha val="48000"/>
            </a:schemeClr>
          </a:outerShdw>
        </a:effectLst>
      </dsp:spPr>
      <dsp:style>
        <a:lnRef idx="0">
          <a:scrgbClr r="0" g="0" b="0"/>
        </a:lnRef>
        <a:fillRef idx="1">
          <a:scrgbClr r="0" g="0" b="0"/>
        </a:fillRef>
        <a:effectRef idx="1">
          <a:scrgbClr r="0" g="0" b="0"/>
        </a:effectRef>
        <a:fontRef idx="minor">
          <a:schemeClr val="lt1"/>
        </a:fontRef>
      </dsp:style>
    </dsp:sp>
    <dsp:sp modelId="{16AA7CE1-4D20-488A-A7B0-770D0ECFF465}">
      <dsp:nvSpPr>
        <dsp:cNvPr id="0" name=""/>
        <dsp:cNvSpPr/>
      </dsp:nvSpPr>
      <dsp:spPr>
        <a:xfrm>
          <a:off x="963286" y="1120391"/>
          <a:ext cx="1902689" cy="1522151"/>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4">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uk-UA" sz="2600" kern="1200" dirty="0" smtClean="0"/>
            <a:t>Очікувана тривалість життя</a:t>
          </a:r>
          <a:endParaRPr lang="ru-RU" sz="2600" kern="1200" dirty="0"/>
        </a:p>
      </dsp:txBody>
      <dsp:txXfrm>
        <a:off x="1007868" y="1164973"/>
        <a:ext cx="1813525" cy="1432987"/>
      </dsp:txXfrm>
    </dsp:sp>
    <dsp:sp modelId="{21A29DC4-5C60-4159-918B-79414D28726B}">
      <dsp:nvSpPr>
        <dsp:cNvPr id="0" name=""/>
        <dsp:cNvSpPr/>
      </dsp:nvSpPr>
      <dsp:spPr>
        <a:xfrm rot="16200000">
          <a:off x="3297496" y="1243810"/>
          <a:ext cx="1533564" cy="570806"/>
        </a:xfrm>
        <a:prstGeom prst="leftArrow">
          <a:avLst>
            <a:gd name="adj1" fmla="val 60000"/>
            <a:gd name="adj2" fmla="val 50000"/>
          </a:avLst>
        </a:prstGeom>
        <a:solidFill>
          <a:schemeClr val="accent4">
            <a:hueOff val="5206173"/>
            <a:satOff val="-29601"/>
            <a:lumOff val="9510"/>
            <a:alphaOff val="0"/>
          </a:schemeClr>
        </a:solidFill>
        <a:ln>
          <a:noFill/>
        </a:ln>
        <a:effectLst>
          <a:outerShdw blurRad="57150" dist="38100" dir="5400000" algn="ctr" rotWithShape="0">
            <a:schemeClr val="accent4">
              <a:hueOff val="5206173"/>
              <a:satOff val="-29601"/>
              <a:lumOff val="9510"/>
              <a:alphaOff val="0"/>
              <a:shade val="9000"/>
              <a:satMod val="105000"/>
              <a:alpha val="48000"/>
            </a:schemeClr>
          </a:outerShdw>
        </a:effectLst>
      </dsp:spPr>
      <dsp:style>
        <a:lnRef idx="0">
          <a:scrgbClr r="0" g="0" b="0"/>
        </a:lnRef>
        <a:fillRef idx="1">
          <a:scrgbClr r="0" g="0" b="0"/>
        </a:fillRef>
        <a:effectRef idx="1">
          <a:scrgbClr r="0" g="0" b="0"/>
        </a:effectRef>
        <a:fontRef idx="minor">
          <a:schemeClr val="lt1"/>
        </a:fontRef>
      </dsp:style>
    </dsp:sp>
    <dsp:sp modelId="{2FE392B6-D7CF-42A3-A8C6-BAC2FB9D76CE}">
      <dsp:nvSpPr>
        <dsp:cNvPr id="0" name=""/>
        <dsp:cNvSpPr/>
      </dsp:nvSpPr>
      <dsp:spPr>
        <a:xfrm>
          <a:off x="3112934" y="1355"/>
          <a:ext cx="1902689" cy="1522151"/>
        </a:xfrm>
        <a:prstGeom prst="roundRect">
          <a:avLst>
            <a:gd name="adj" fmla="val 10000"/>
          </a:avLst>
        </a:prstGeom>
        <a:solidFill>
          <a:schemeClr val="accent4">
            <a:hueOff val="5206173"/>
            <a:satOff val="-29601"/>
            <a:lumOff val="951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4">
              <a:hueOff val="5206173"/>
              <a:satOff val="-29601"/>
              <a:lumOff val="951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uk-UA" sz="2600" kern="1200" dirty="0" smtClean="0"/>
            <a:t>Рівень освіти</a:t>
          </a:r>
          <a:endParaRPr lang="ru-RU" sz="2600" kern="1200" dirty="0"/>
        </a:p>
      </dsp:txBody>
      <dsp:txXfrm>
        <a:off x="3157516" y="45937"/>
        <a:ext cx="1813525" cy="1432987"/>
      </dsp:txXfrm>
    </dsp:sp>
    <dsp:sp modelId="{48D266EA-DCA8-4E14-AF64-BDC30524E9F2}">
      <dsp:nvSpPr>
        <dsp:cNvPr id="0" name=""/>
        <dsp:cNvSpPr/>
      </dsp:nvSpPr>
      <dsp:spPr>
        <a:xfrm rot="19500000">
          <a:off x="4819032" y="2035871"/>
          <a:ext cx="1533564" cy="570806"/>
        </a:xfrm>
        <a:prstGeom prst="leftArrow">
          <a:avLst>
            <a:gd name="adj1" fmla="val 60000"/>
            <a:gd name="adj2" fmla="val 50000"/>
          </a:avLst>
        </a:prstGeom>
        <a:solidFill>
          <a:schemeClr val="accent4">
            <a:hueOff val="10412346"/>
            <a:satOff val="-59202"/>
            <a:lumOff val="19020"/>
            <a:alphaOff val="0"/>
          </a:schemeClr>
        </a:solidFill>
        <a:ln>
          <a:noFill/>
        </a:ln>
        <a:effectLst>
          <a:outerShdw blurRad="57150" dist="38100" dir="5400000" algn="ctr" rotWithShape="0">
            <a:schemeClr val="accent4">
              <a:hueOff val="10412346"/>
              <a:satOff val="-59202"/>
              <a:lumOff val="19020"/>
              <a:alphaOff val="0"/>
              <a:shade val="9000"/>
              <a:satMod val="105000"/>
              <a:alpha val="48000"/>
            </a:schemeClr>
          </a:outerShdw>
        </a:effectLst>
      </dsp:spPr>
      <dsp:style>
        <a:lnRef idx="0">
          <a:scrgbClr r="0" g="0" b="0"/>
        </a:lnRef>
        <a:fillRef idx="1">
          <a:scrgbClr r="0" g="0" b="0"/>
        </a:fillRef>
        <a:effectRef idx="1">
          <a:scrgbClr r="0" g="0" b="0"/>
        </a:effectRef>
        <a:fontRef idx="minor">
          <a:schemeClr val="lt1"/>
        </a:fontRef>
      </dsp:style>
    </dsp:sp>
    <dsp:sp modelId="{9E3EA6DC-96FB-483A-A68E-13C5625E5EDB}">
      <dsp:nvSpPr>
        <dsp:cNvPr id="0" name=""/>
        <dsp:cNvSpPr/>
      </dsp:nvSpPr>
      <dsp:spPr>
        <a:xfrm>
          <a:off x="5161539" y="1120391"/>
          <a:ext cx="2104773" cy="1522151"/>
        </a:xfrm>
        <a:prstGeom prst="roundRect">
          <a:avLst>
            <a:gd name="adj" fmla="val 10000"/>
          </a:avLst>
        </a:prstGeom>
        <a:solidFill>
          <a:schemeClr val="accent4">
            <a:hueOff val="10412346"/>
            <a:satOff val="-59202"/>
            <a:lumOff val="1902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4">
              <a:hueOff val="10412346"/>
              <a:satOff val="-59202"/>
              <a:lumOff val="1902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ru-RU" sz="2600" kern="1200" dirty="0" err="1" smtClean="0"/>
            <a:t>Реальний</a:t>
          </a:r>
          <a:r>
            <a:rPr lang="ru-RU" sz="2600" kern="1200" dirty="0" smtClean="0"/>
            <a:t> ВВП на душу  </a:t>
          </a:r>
          <a:r>
            <a:rPr lang="ru-RU" sz="2600" kern="1200" dirty="0" err="1" smtClean="0"/>
            <a:t>населення</a:t>
          </a:r>
          <a:endParaRPr lang="ru-RU" sz="2600" kern="1200" dirty="0"/>
        </a:p>
      </dsp:txBody>
      <dsp:txXfrm>
        <a:off x="5206121" y="1164973"/>
        <a:ext cx="2015609" cy="1432987"/>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C86958-AD5E-44C2-80F1-A2DC54B56724}" type="datetimeFigureOut">
              <a:rPr lang="ru-RU" smtClean="0"/>
              <a:pPr/>
              <a:t>12.05.2017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44B15B-CAA5-4E71-862E-9A1AC298E30B}" type="slidenum">
              <a:rPr lang="ru-RU" smtClean="0"/>
              <a:pPr/>
              <a:t>‹#›</a:t>
            </a:fld>
            <a:endParaRPr lang="ru-RU"/>
          </a:p>
        </p:txBody>
      </p:sp>
    </p:spTree>
    <p:extLst>
      <p:ext uri="{BB962C8B-B14F-4D97-AF65-F5344CB8AC3E}">
        <p14:creationId xmlns:p14="http://schemas.microsoft.com/office/powerpoint/2010/main" val="1714846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F344B15B-CAA5-4E71-862E-9A1AC298E30B}" type="slidenum">
              <a:rPr lang="ru-RU" smtClean="0"/>
              <a:pPr/>
              <a:t>2</a:t>
            </a:fld>
            <a:endParaRPr lang="ru-RU"/>
          </a:p>
        </p:txBody>
      </p:sp>
    </p:spTree>
    <p:extLst>
      <p:ext uri="{BB962C8B-B14F-4D97-AF65-F5344CB8AC3E}">
        <p14:creationId xmlns:p14="http://schemas.microsoft.com/office/powerpoint/2010/main" val="1702897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1310151F-B3C6-4C29-89DC-D4C09B782326}" type="datetime1">
              <a:rPr lang="ru-RU" smtClean="0"/>
              <a:t>12.05.2017</a:t>
            </a:fld>
            <a:endParaRPr lang="ru-RU"/>
          </a:p>
        </p:txBody>
      </p:sp>
      <p:sp>
        <p:nvSpPr>
          <p:cNvPr id="19" name="Нижний колонтитул 18"/>
          <p:cNvSpPr>
            <a:spLocks noGrp="1"/>
          </p:cNvSpPr>
          <p:nvPr>
            <p:ph type="ftr" sz="quarter" idx="11"/>
          </p:nvPr>
        </p:nvSpPr>
        <p:spPr/>
        <p:txBody>
          <a:bodyPr/>
          <a:lstStyle/>
          <a:p>
            <a:r>
              <a:rPr lang="ru-RU" smtClean="0"/>
              <a:t>Харків - 2017</a:t>
            </a:r>
            <a:endParaRPr lang="ru-RU"/>
          </a:p>
        </p:txBody>
      </p:sp>
      <p:sp>
        <p:nvSpPr>
          <p:cNvPr id="27" name="Номер слайда 26"/>
          <p:cNvSpPr>
            <a:spLocks noGrp="1"/>
          </p:cNvSpPr>
          <p:nvPr>
            <p:ph type="sldNum" sz="quarter" idx="12"/>
          </p:nvPr>
        </p:nvSpPr>
        <p:spPr/>
        <p:txBody>
          <a:bodyPr/>
          <a:lstStyle/>
          <a:p>
            <a:fld id="{AED89BB3-9CE0-46B6-9D53-301B08BA24E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E733A39-5411-4B38-AABF-EC986A8E7012}" type="datetime1">
              <a:rPr lang="ru-RU" smtClean="0"/>
              <a:t>12.05.2017</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
        <p:nvSpPr>
          <p:cNvPr id="6" name="Номер слайда 5"/>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1BCA104-ED07-4E48-B3BC-2BD9659EA402}" type="datetime1">
              <a:rPr lang="ru-RU" smtClean="0"/>
              <a:t>12.05.2017</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
        <p:nvSpPr>
          <p:cNvPr id="6" name="Номер слайда 5"/>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145CE6B-AC80-4C77-9953-7B55FB64E277}" type="datetime1">
              <a:rPr lang="ru-RU" smtClean="0"/>
              <a:t>12.05.2017</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
        <p:nvSpPr>
          <p:cNvPr id="6" name="Номер слайда 5"/>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518E052-876F-47FB-AC43-456990F338C0}" type="datetime1">
              <a:rPr lang="ru-RU" smtClean="0"/>
              <a:t>12.05.2017</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
        <p:nvSpPr>
          <p:cNvPr id="6" name="Номер слайда 5"/>
          <p:cNvSpPr>
            <a:spLocks noGrp="1"/>
          </p:cNvSpPr>
          <p:nvPr>
            <p:ph type="sldNum" sz="quarter" idx="12"/>
          </p:nvPr>
        </p:nvSpPr>
        <p:spPr/>
        <p:txBody>
          <a:bodyPr/>
          <a:lstStyle/>
          <a:p>
            <a:fld id="{AED89BB3-9CE0-46B6-9D53-301B08BA24E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782C05A-DBA9-40B9-8CA2-D6223E4C1F95}" type="datetime1">
              <a:rPr lang="ru-RU" smtClean="0"/>
              <a:t>12.05.2017</a:t>
            </a:fld>
            <a:endParaRPr lang="ru-RU"/>
          </a:p>
        </p:txBody>
      </p:sp>
      <p:sp>
        <p:nvSpPr>
          <p:cNvPr id="6" name="Нижний колонтитул 5"/>
          <p:cNvSpPr>
            <a:spLocks noGrp="1"/>
          </p:cNvSpPr>
          <p:nvPr>
            <p:ph type="ftr" sz="quarter" idx="11"/>
          </p:nvPr>
        </p:nvSpPr>
        <p:spPr/>
        <p:txBody>
          <a:bodyPr/>
          <a:lstStyle/>
          <a:p>
            <a:r>
              <a:rPr lang="ru-RU" smtClean="0"/>
              <a:t>Харків - 2017</a:t>
            </a:r>
            <a:endParaRPr lang="ru-RU"/>
          </a:p>
        </p:txBody>
      </p:sp>
      <p:sp>
        <p:nvSpPr>
          <p:cNvPr id="7" name="Номер слайда 6"/>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5E5195A-8149-4BB6-8EDC-E6E8996A3FBA}" type="datetime1">
              <a:rPr lang="ru-RU" smtClean="0"/>
              <a:t>12.05.2017</a:t>
            </a:fld>
            <a:endParaRPr lang="ru-RU"/>
          </a:p>
        </p:txBody>
      </p:sp>
      <p:sp>
        <p:nvSpPr>
          <p:cNvPr id="8" name="Нижний колонтитул 7"/>
          <p:cNvSpPr>
            <a:spLocks noGrp="1"/>
          </p:cNvSpPr>
          <p:nvPr>
            <p:ph type="ftr" sz="quarter" idx="11"/>
          </p:nvPr>
        </p:nvSpPr>
        <p:spPr/>
        <p:txBody>
          <a:bodyPr/>
          <a:lstStyle/>
          <a:p>
            <a:r>
              <a:rPr lang="ru-RU" smtClean="0"/>
              <a:t>Харків - 2017</a:t>
            </a:r>
            <a:endParaRPr lang="ru-RU"/>
          </a:p>
        </p:txBody>
      </p:sp>
      <p:sp>
        <p:nvSpPr>
          <p:cNvPr id="9" name="Номер слайда 8"/>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2367CEF6-E330-4C81-92CE-B26862D14608}" type="datetime1">
              <a:rPr lang="ru-RU" smtClean="0"/>
              <a:t>12.05.2017</a:t>
            </a:fld>
            <a:endParaRPr lang="ru-RU"/>
          </a:p>
        </p:txBody>
      </p:sp>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FF162FA-8B3F-4F2B-B9AA-FA8A83DC62EC}" type="datetime1">
              <a:rPr lang="ru-RU" smtClean="0"/>
              <a:t>12.05.2017</a:t>
            </a:fld>
            <a:endParaRPr lang="ru-RU"/>
          </a:p>
        </p:txBody>
      </p:sp>
      <p:sp>
        <p:nvSpPr>
          <p:cNvPr id="3" name="Нижний колонтитул 2"/>
          <p:cNvSpPr>
            <a:spLocks noGrp="1"/>
          </p:cNvSpPr>
          <p:nvPr>
            <p:ph type="ftr" sz="quarter" idx="11"/>
          </p:nvPr>
        </p:nvSpPr>
        <p:spPr/>
        <p:txBody>
          <a:bodyPr/>
          <a:lstStyle/>
          <a:p>
            <a:r>
              <a:rPr lang="ru-RU" smtClean="0"/>
              <a:t>Харків - 2017</a:t>
            </a:r>
            <a:endParaRPr lang="ru-RU"/>
          </a:p>
        </p:txBody>
      </p:sp>
      <p:sp>
        <p:nvSpPr>
          <p:cNvPr id="4" name="Номер слайда 3"/>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460092B-66E5-428A-B827-6A27D9B63F58}" type="datetime1">
              <a:rPr lang="ru-RU" smtClean="0"/>
              <a:t>12.05.2017</a:t>
            </a:fld>
            <a:endParaRPr lang="ru-RU"/>
          </a:p>
        </p:txBody>
      </p:sp>
      <p:sp>
        <p:nvSpPr>
          <p:cNvPr id="6" name="Нижний колонтитул 5"/>
          <p:cNvSpPr>
            <a:spLocks noGrp="1"/>
          </p:cNvSpPr>
          <p:nvPr>
            <p:ph type="ftr" sz="quarter" idx="11"/>
          </p:nvPr>
        </p:nvSpPr>
        <p:spPr/>
        <p:txBody>
          <a:bodyPr/>
          <a:lstStyle/>
          <a:p>
            <a:r>
              <a:rPr lang="ru-RU" smtClean="0"/>
              <a:t>Харків - 2017</a:t>
            </a:r>
            <a:endParaRPr lang="ru-RU"/>
          </a:p>
        </p:txBody>
      </p:sp>
      <p:sp>
        <p:nvSpPr>
          <p:cNvPr id="7" name="Номер слайда 6"/>
          <p:cNvSpPr>
            <a:spLocks noGrp="1"/>
          </p:cNvSpPr>
          <p:nvPr>
            <p:ph type="sldNum" sz="quarter" idx="12"/>
          </p:nvPr>
        </p:nvSpPr>
        <p:spPr/>
        <p:txBody>
          <a:bodyPr/>
          <a:lstStyle/>
          <a:p>
            <a:fld id="{AED89BB3-9CE0-46B6-9D53-301B08BA24E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F8F5E88E-99DF-4C20-9F13-8EB5BFBC80A4}" type="datetime1">
              <a:rPr lang="ru-RU" smtClean="0"/>
              <a:t>12.05.2017</a:t>
            </a:fld>
            <a:endParaRPr lang="ru-RU"/>
          </a:p>
        </p:txBody>
      </p:sp>
      <p:sp>
        <p:nvSpPr>
          <p:cNvPr id="6" name="Нижний колонтитул 5"/>
          <p:cNvSpPr>
            <a:spLocks noGrp="1"/>
          </p:cNvSpPr>
          <p:nvPr>
            <p:ph type="ftr" sz="quarter" idx="11"/>
          </p:nvPr>
        </p:nvSpPr>
        <p:spPr/>
        <p:txBody>
          <a:bodyPr/>
          <a:lstStyle/>
          <a:p>
            <a:r>
              <a:rPr lang="ru-RU" smtClean="0"/>
              <a:t>Харків - 2017</a:t>
            </a:r>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AED89BB3-9CE0-46B6-9D53-301B08BA24EC}"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2DF100-4FFC-4C46-862A-C3D4C4C57442}" type="datetime1">
              <a:rPr lang="ru-RU" smtClean="0"/>
              <a:t>12.05.2017</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ru-RU" smtClean="0"/>
              <a:t>Харків - 2017</a:t>
            </a: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ED89BB3-9CE0-46B6-9D53-301B08BA24EC}"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772816"/>
            <a:ext cx="7851648" cy="1828800"/>
          </a:xfrm>
        </p:spPr>
        <p:txBody>
          <a:bodyPr>
            <a:normAutofit/>
          </a:bodyPr>
          <a:lstStyle/>
          <a:p>
            <a:pPr algn="ctr"/>
            <a:r>
              <a:rPr lang="ru-RU" sz="4000" dirty="0"/>
              <a:t>ГРАВІТАЦІЙНА МОДЕЛЬ АНАЛІЗУ РІВНЯ ЖИТТЯ НАСЕЛЕННЯ В МІЖДЕРЖАВНОМУ РОЗРІЗІ</a:t>
            </a:r>
            <a:endParaRPr lang="ru-RU" sz="4000" dirty="0"/>
          </a:p>
        </p:txBody>
      </p:sp>
      <p:sp>
        <p:nvSpPr>
          <p:cNvPr id="3" name="Подзаголовок 2"/>
          <p:cNvSpPr>
            <a:spLocks noGrp="1"/>
          </p:cNvSpPr>
          <p:nvPr>
            <p:ph type="subTitle" idx="1"/>
          </p:nvPr>
        </p:nvSpPr>
        <p:spPr>
          <a:xfrm>
            <a:off x="899592" y="4268688"/>
            <a:ext cx="7854696" cy="1752600"/>
          </a:xfrm>
        </p:spPr>
        <p:txBody>
          <a:bodyPr>
            <a:normAutofit/>
          </a:bodyPr>
          <a:lstStyle/>
          <a:p>
            <a:r>
              <a:rPr lang="ru-RU" sz="1800" dirty="0" err="1" smtClean="0"/>
              <a:t>Виконала</a:t>
            </a:r>
            <a:r>
              <a:rPr lang="ru-RU" sz="1800" dirty="0" smtClean="0"/>
              <a:t>:  студентка </a:t>
            </a:r>
            <a:r>
              <a:rPr lang="ru-RU" sz="1800" dirty="0"/>
              <a:t>5</a:t>
            </a:r>
            <a:r>
              <a:rPr lang="ru-RU" sz="1800" dirty="0" smtClean="0"/>
              <a:t> </a:t>
            </a:r>
            <a:r>
              <a:rPr lang="ru-RU" sz="1800" dirty="0" smtClean="0"/>
              <a:t>курсу, </a:t>
            </a:r>
          </a:p>
          <a:p>
            <a:r>
              <a:rPr lang="ru-RU" sz="1800" dirty="0"/>
              <a:t>факультету </a:t>
            </a:r>
            <a:r>
              <a:rPr lang="ru-RU" sz="1800" dirty="0" err="1"/>
              <a:t>економічної</a:t>
            </a:r>
            <a:r>
              <a:rPr lang="ru-RU" sz="1800" dirty="0"/>
              <a:t> </a:t>
            </a:r>
            <a:r>
              <a:rPr lang="ru-RU" sz="1800" dirty="0" err="1"/>
              <a:t>інформатики</a:t>
            </a:r>
            <a:r>
              <a:rPr lang="ru-RU" sz="1800" dirty="0"/>
              <a:t>, </a:t>
            </a:r>
            <a:endParaRPr lang="ru-RU" sz="1800" dirty="0" smtClean="0"/>
          </a:p>
          <a:p>
            <a:r>
              <a:rPr lang="ru-RU" sz="1800" dirty="0" err="1" smtClean="0"/>
              <a:t>Заводенко</a:t>
            </a:r>
            <a:r>
              <a:rPr lang="ru-RU" sz="1800" dirty="0" smtClean="0"/>
              <a:t> </a:t>
            </a:r>
            <a:r>
              <a:rPr lang="ru-RU" sz="1800" dirty="0" smtClean="0"/>
              <a:t>Т. О.,</a:t>
            </a:r>
          </a:p>
          <a:p>
            <a:r>
              <a:rPr lang="ru-RU" sz="1800" dirty="0" err="1" smtClean="0"/>
              <a:t>Керівник</a:t>
            </a:r>
            <a:r>
              <a:rPr lang="ru-RU" sz="1800" dirty="0" smtClean="0"/>
              <a:t>: к.е.н., доцент  Прокопович С. В.</a:t>
            </a:r>
          </a:p>
          <a:p>
            <a:endParaRPr lang="ru-RU" sz="1800" dirty="0"/>
          </a:p>
        </p:txBody>
      </p:sp>
      <p:sp>
        <p:nvSpPr>
          <p:cNvPr id="6" name="TextBox 5"/>
          <p:cNvSpPr txBox="1"/>
          <p:nvPr/>
        </p:nvSpPr>
        <p:spPr>
          <a:xfrm>
            <a:off x="2053108" y="718845"/>
            <a:ext cx="4968552" cy="646331"/>
          </a:xfrm>
          <a:prstGeom prst="rect">
            <a:avLst/>
          </a:prstGeom>
          <a:noFill/>
        </p:spPr>
        <p:txBody>
          <a:bodyPr wrap="square" rtlCol="0">
            <a:spAutoFit/>
          </a:bodyPr>
          <a:lstStyle/>
          <a:p>
            <a:pPr algn="ctr"/>
            <a:r>
              <a:rPr lang="uk-UA" dirty="0" smtClean="0"/>
              <a:t>Харківський національний економічний університет імені Семена </a:t>
            </a:r>
            <a:r>
              <a:rPr lang="uk-UA" dirty="0" err="1" smtClean="0"/>
              <a:t>Кузнеця</a:t>
            </a:r>
            <a:endParaRPr lang="uk-UA" dirty="0"/>
          </a:p>
        </p:txBody>
      </p:sp>
      <p:sp>
        <p:nvSpPr>
          <p:cNvPr id="7" name="TextBox 6"/>
          <p:cNvSpPr txBox="1"/>
          <p:nvPr/>
        </p:nvSpPr>
        <p:spPr>
          <a:xfrm>
            <a:off x="3995936" y="6021288"/>
            <a:ext cx="1368152" cy="307777"/>
          </a:xfrm>
          <a:prstGeom prst="rect">
            <a:avLst/>
          </a:prstGeom>
          <a:noFill/>
        </p:spPr>
        <p:txBody>
          <a:bodyPr wrap="square" rtlCol="0">
            <a:spAutoFit/>
          </a:bodyPr>
          <a:lstStyle/>
          <a:p>
            <a:r>
              <a:rPr lang="ru-RU" sz="1400" dirty="0" err="1" smtClean="0"/>
              <a:t>Харк</a:t>
            </a:r>
            <a:r>
              <a:rPr lang="uk-UA" sz="1400" dirty="0" err="1" smtClean="0"/>
              <a:t>ів</a:t>
            </a:r>
            <a:r>
              <a:rPr lang="uk-UA" sz="1400" dirty="0" smtClean="0"/>
              <a:t> - </a:t>
            </a:r>
            <a:r>
              <a:rPr lang="uk-UA" sz="1400" dirty="0" smtClean="0"/>
              <a:t>2017</a:t>
            </a:r>
            <a:endParaRPr lang="ru-RU"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Висновок :</a:t>
            </a:r>
            <a:endParaRPr lang="ru-RU" dirty="0"/>
          </a:p>
        </p:txBody>
      </p:sp>
      <p:sp>
        <p:nvSpPr>
          <p:cNvPr id="3" name="Содержимое 2"/>
          <p:cNvSpPr>
            <a:spLocks noGrp="1"/>
          </p:cNvSpPr>
          <p:nvPr>
            <p:ph idx="1"/>
          </p:nvPr>
        </p:nvSpPr>
        <p:spPr/>
        <p:txBody>
          <a:bodyPr>
            <a:normAutofit fontScale="85000" lnSpcReduction="10000"/>
          </a:bodyPr>
          <a:lstStyle/>
          <a:p>
            <a:r>
              <a:rPr lang="uk-UA" dirty="0"/>
              <a:t>Р</a:t>
            </a:r>
            <a:r>
              <a:rPr lang="uk-UA" dirty="0" smtClean="0"/>
              <a:t>еалізація </a:t>
            </a:r>
            <a:r>
              <a:rPr lang="uk-UA" dirty="0"/>
              <a:t>моделі безумовної конвергенції, а саме моделі </a:t>
            </a:r>
            <a:r>
              <a:rPr lang="uk-UA" dirty="0" err="1"/>
              <a:t>Баумоля</a:t>
            </a:r>
            <a:r>
              <a:rPr lang="uk-UA" dirty="0"/>
              <a:t>, дозволяє стверджувати, що країни з низьким рівнем життя населення мають більш високі темпи його зростання, ніж регіони з високим рівнем;</a:t>
            </a:r>
          </a:p>
          <a:p>
            <a:r>
              <a:rPr lang="uk-UA" dirty="0"/>
              <a:t>П</a:t>
            </a:r>
            <a:r>
              <a:rPr lang="uk-UA" dirty="0" smtClean="0"/>
              <a:t>роведений </a:t>
            </a:r>
            <a:r>
              <a:rPr lang="uk-UA" dirty="0"/>
              <a:t>аналіз процесів конвергенції рівня життя населення у міжнародному розрізі за інтегральним показником індексу людського розвитку дає позитивну оцінку політиці глобалізації, що активно </a:t>
            </a:r>
            <a:r>
              <a:rPr lang="uk-UA" dirty="0" err="1"/>
              <a:t>пропагандується</a:t>
            </a:r>
            <a:r>
              <a:rPr lang="uk-UA" dirty="0"/>
              <a:t> та проводиться міжнародною спільнотою;</a:t>
            </a:r>
          </a:p>
          <a:p>
            <a:r>
              <a:rPr lang="uk-UA" dirty="0"/>
              <a:t>Х</a:t>
            </a:r>
            <a:r>
              <a:rPr lang="uk-UA" dirty="0" smtClean="0"/>
              <a:t>оча </a:t>
            </a:r>
            <a:r>
              <a:rPr lang="uk-UA" dirty="0"/>
              <a:t>на Україну чекає тривале та не стрімке зростання показника індексу людського розвитку, на міжнародному рівні спостерігаються процеси конвергенції міжнародної спільноти за рівнем життя населення.</a:t>
            </a:r>
          </a:p>
          <a:p>
            <a:pPr>
              <a:buNone/>
            </a:pPr>
            <a:endParaRPr lang="ru-RU" dirty="0"/>
          </a:p>
        </p:txBody>
      </p:sp>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10</a:t>
            </a:fld>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11</a:t>
            </a:fld>
            <a:endParaRPr lang="ru-RU"/>
          </a:p>
        </p:txBody>
      </p:sp>
      <p:sp>
        <p:nvSpPr>
          <p:cNvPr id="6" name="Прямоугольник 5"/>
          <p:cNvSpPr/>
          <p:nvPr/>
        </p:nvSpPr>
        <p:spPr>
          <a:xfrm>
            <a:off x="1766266" y="2967335"/>
            <a:ext cx="5611473" cy="923330"/>
          </a:xfrm>
          <a:prstGeom prst="rect">
            <a:avLst/>
          </a:prstGeom>
          <a:noFill/>
        </p:spPr>
        <p:txBody>
          <a:bodyPr wrap="none" lIns="91440" tIns="45720" rIns="91440" bIns="45720">
            <a:spAutoFit/>
          </a:bodyPr>
          <a:lstStyle/>
          <a:p>
            <a:pPr algn="ctr"/>
            <a:r>
              <a:rPr lang="ru-RU" sz="5400" b="1" cap="none" spc="100" dirty="0" err="1"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Дякую</a:t>
            </a:r>
            <a:r>
              <a:rPr lang="ru-RU" sz="54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 за </a:t>
            </a:r>
            <a:r>
              <a:rPr lang="ru-RU" sz="5400" b="1" cap="none" spc="100" dirty="0" err="1"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увагу</a:t>
            </a:r>
            <a:r>
              <a:rPr lang="ru-RU" sz="54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a:t>
            </a:r>
            <a:endParaRPr lang="ru-RU" sz="5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38254" y="1655683"/>
            <a:ext cx="8229600" cy="4389120"/>
          </a:xfrm>
        </p:spPr>
        <p:txBody>
          <a:bodyPr/>
          <a:lstStyle/>
          <a:p>
            <a:pPr algn="ctr"/>
            <a:r>
              <a:rPr lang="uk-UA" dirty="0" smtClean="0">
                <a:effectLst>
                  <a:outerShdw blurRad="38100" dist="38100" dir="2700000" algn="tl">
                    <a:srgbClr val="000000">
                      <a:alpha val="43137"/>
                    </a:srgbClr>
                  </a:outerShdw>
                </a:effectLst>
              </a:rPr>
              <a:t>Мета  </a:t>
            </a:r>
            <a:r>
              <a:rPr lang="uk-UA" dirty="0" err="1" smtClean="0">
                <a:effectLst>
                  <a:outerShdw blurRad="38100" dist="38100" dir="2700000" algn="tl">
                    <a:srgbClr val="000000">
                      <a:alpha val="43137"/>
                    </a:srgbClr>
                  </a:outerShdw>
                </a:effectLst>
              </a:rPr>
              <a:t>данної</a:t>
            </a:r>
            <a:r>
              <a:rPr lang="uk-UA" dirty="0" smtClean="0">
                <a:effectLst>
                  <a:outerShdw blurRad="38100" dist="38100" dir="2700000" algn="tl">
                    <a:srgbClr val="000000">
                      <a:alpha val="43137"/>
                    </a:srgbClr>
                  </a:outerShdw>
                </a:effectLst>
              </a:rPr>
              <a:t> </a:t>
            </a:r>
            <a:r>
              <a:rPr lang="uk-UA" dirty="0" smtClean="0">
                <a:effectLst>
                  <a:outerShdw blurRad="38100" dist="38100" dir="2700000" algn="tl">
                    <a:srgbClr val="000000">
                      <a:alpha val="43137"/>
                    </a:srgbClr>
                  </a:outerShdw>
                </a:effectLst>
              </a:rPr>
              <a:t>роботи </a:t>
            </a:r>
            <a:r>
              <a:rPr lang="uk-UA" dirty="0" smtClean="0"/>
              <a:t>полягає в якісному аналізі рівня життя населення України під впливом структурних економічних зрушень в країні та інтеграційних процесів до світової спільноти.</a:t>
            </a:r>
            <a:endParaRPr lang="ru-RU" dirty="0" smtClean="0"/>
          </a:p>
          <a:p>
            <a:endParaRPr lang="ru-RU" dirty="0"/>
          </a:p>
        </p:txBody>
      </p:sp>
      <p:sp>
        <p:nvSpPr>
          <p:cNvPr id="4" name="Нижний колонтитул 3"/>
          <p:cNvSpPr>
            <a:spLocks noGrp="1"/>
          </p:cNvSpPr>
          <p:nvPr>
            <p:ph type="ftr" sz="quarter" idx="11"/>
          </p:nvPr>
        </p:nvSpPr>
        <p:spPr/>
        <p:txBody>
          <a:bodyPr/>
          <a:lstStyle/>
          <a:p>
            <a:r>
              <a:rPr lang="ru-RU" smtClean="0"/>
              <a:t>Харків - 2017</a:t>
            </a:r>
            <a:endParaRPr lang="ru-RU" dirty="0"/>
          </a:p>
        </p:txBody>
      </p:sp>
      <p:sp>
        <p:nvSpPr>
          <p:cNvPr id="5" name="Номер слайда 4"/>
          <p:cNvSpPr>
            <a:spLocks noGrp="1"/>
          </p:cNvSpPr>
          <p:nvPr>
            <p:ph type="sldNum" sz="quarter" idx="12"/>
          </p:nvPr>
        </p:nvSpPr>
        <p:spPr/>
        <p:txBody>
          <a:bodyPr/>
          <a:lstStyle/>
          <a:p>
            <a:fld id="{AED89BB3-9CE0-46B6-9D53-301B08BA24EC}" type="slidenum">
              <a:rPr lang="ru-RU" smtClean="0"/>
              <a:pPr/>
              <a:t>2</a:t>
            </a:fld>
            <a:endParaRPr lang="ru-RU"/>
          </a:p>
        </p:txBody>
      </p:sp>
      <p:pic>
        <p:nvPicPr>
          <p:cNvPr id="67586" name="Picture 2" descr="https://www.biznews.com.ua/wp-content/uploads/2015/04/36221-1024x683.jpg"/>
          <p:cNvPicPr>
            <a:picLocks noChangeAspect="1" noChangeArrowheads="1"/>
          </p:cNvPicPr>
          <p:nvPr/>
        </p:nvPicPr>
        <p:blipFill>
          <a:blip r:embed="rId3" cstate="print"/>
          <a:srcRect/>
          <a:stretch>
            <a:fillRect/>
          </a:stretch>
        </p:blipFill>
        <p:spPr bwMode="auto">
          <a:xfrm>
            <a:off x="827585" y="3717032"/>
            <a:ext cx="2952328" cy="1969179"/>
          </a:xfrm>
          <a:prstGeom prst="rect">
            <a:avLst/>
          </a:prstGeom>
          <a:ln>
            <a:noFill/>
          </a:ln>
          <a:effectLst>
            <a:outerShdw blurRad="190500" algn="tl" rotWithShape="0">
              <a:srgbClr val="000000">
                <a:alpha val="70000"/>
              </a:srgbClr>
            </a:outerShdw>
          </a:effectLst>
        </p:spPr>
      </p:pic>
      <p:pic>
        <p:nvPicPr>
          <p:cNvPr id="67588" name="Picture 4" descr="http://grom-che.com/wp-content/uploads/2014/08/407717331-636x449.jpg"/>
          <p:cNvPicPr>
            <a:picLocks noChangeAspect="1" noChangeArrowheads="1"/>
          </p:cNvPicPr>
          <p:nvPr/>
        </p:nvPicPr>
        <p:blipFill>
          <a:blip r:embed="rId4" cstate="print"/>
          <a:srcRect/>
          <a:stretch>
            <a:fillRect/>
          </a:stretch>
        </p:blipFill>
        <p:spPr bwMode="auto">
          <a:xfrm>
            <a:off x="5220072" y="3717032"/>
            <a:ext cx="2873744" cy="2016224"/>
          </a:xfrm>
          <a:prstGeom prst="rect">
            <a:avLst/>
          </a:prstGeom>
          <a:ln>
            <a:noFill/>
          </a:ln>
          <a:effectLst>
            <a:outerShdw blurRad="190500" algn="tl" rotWithShape="0">
              <a:srgbClr val="000000">
                <a:alpha val="70000"/>
              </a:srgbClr>
            </a:outerShdw>
          </a:effectLst>
        </p:spPr>
      </p:pic>
      <p:sp>
        <p:nvSpPr>
          <p:cNvPr id="8" name="TextBox 7"/>
          <p:cNvSpPr txBox="1"/>
          <p:nvPr/>
        </p:nvSpPr>
        <p:spPr>
          <a:xfrm>
            <a:off x="2627784" y="5229200"/>
            <a:ext cx="1080120" cy="369332"/>
          </a:xfrm>
          <a:prstGeom prst="rect">
            <a:avLst/>
          </a:prstGeom>
          <a:noFill/>
        </p:spPr>
        <p:txBody>
          <a:bodyPr wrap="square" rtlCol="0">
            <a:spAutoFit/>
          </a:bodyPr>
          <a:lstStyle/>
          <a:p>
            <a:r>
              <a:rPr lang="uk-UA" dirty="0" smtClean="0"/>
              <a:t>2008 рік</a:t>
            </a:r>
            <a:endParaRPr lang="ru-RU" dirty="0"/>
          </a:p>
        </p:txBody>
      </p:sp>
      <p:sp>
        <p:nvSpPr>
          <p:cNvPr id="9" name="TextBox 8"/>
          <p:cNvSpPr txBox="1"/>
          <p:nvPr/>
        </p:nvSpPr>
        <p:spPr>
          <a:xfrm>
            <a:off x="5220072" y="5301208"/>
            <a:ext cx="1080120" cy="369332"/>
          </a:xfrm>
          <a:prstGeom prst="rect">
            <a:avLst/>
          </a:prstGeom>
          <a:noFill/>
        </p:spPr>
        <p:txBody>
          <a:bodyPr wrap="square" rtlCol="0">
            <a:spAutoFit/>
          </a:bodyPr>
          <a:lstStyle/>
          <a:p>
            <a:r>
              <a:rPr lang="uk-UA" dirty="0" smtClean="0"/>
              <a:t>2014 рік</a:t>
            </a:r>
            <a:endParaRPr lang="ru-RU" dirty="0"/>
          </a:p>
        </p:txBody>
      </p:sp>
      <p:sp>
        <p:nvSpPr>
          <p:cNvPr id="10" name="Заголовок 1"/>
          <p:cNvSpPr>
            <a:spLocks noGrp="1"/>
          </p:cNvSpPr>
          <p:nvPr>
            <p:ph type="title"/>
          </p:nvPr>
        </p:nvSpPr>
        <p:spPr>
          <a:xfrm>
            <a:off x="438254" y="265212"/>
            <a:ext cx="8229600" cy="1143000"/>
          </a:xfrm>
        </p:spPr>
        <p:txBody>
          <a:bodyPr>
            <a:normAutofit/>
          </a:bodyPr>
          <a:lstStyle/>
          <a:p>
            <a:pPr algn="r"/>
            <a:r>
              <a:rPr lang="uk-UA" sz="3600" dirty="0" smtClean="0">
                <a:effectLst>
                  <a:outerShdw blurRad="38100" dist="38100" dir="2700000" algn="tl">
                    <a:srgbClr val="000000">
                      <a:alpha val="43137"/>
                    </a:srgbClr>
                  </a:outerShdw>
                </a:effectLst>
              </a:rPr>
              <a:t>Актуальність </a:t>
            </a:r>
            <a:r>
              <a:rPr lang="uk-UA" sz="3600" dirty="0" smtClean="0">
                <a:effectLst>
                  <a:outerShdw blurRad="38100" dist="38100" dir="2700000" algn="tl">
                    <a:srgbClr val="000000">
                      <a:alpha val="43137"/>
                    </a:srgbClr>
                  </a:outerShdw>
                </a:effectLst>
              </a:rPr>
              <a:t>та </a:t>
            </a:r>
            <a:r>
              <a:rPr lang="uk-UA" sz="3600" dirty="0" smtClean="0">
                <a:effectLst>
                  <a:outerShdw blurRad="38100" dist="38100" dir="2700000" algn="tl">
                    <a:srgbClr val="000000">
                      <a:alpha val="43137"/>
                    </a:srgbClr>
                  </a:outerShdw>
                </a:effectLst>
              </a:rPr>
              <a:t>мета </a:t>
            </a:r>
            <a:r>
              <a:rPr lang="uk-UA" sz="3600" dirty="0" smtClean="0">
                <a:effectLst>
                  <a:outerShdw blurRad="38100" dist="38100" dir="2700000" algn="tl">
                    <a:srgbClr val="000000">
                      <a:alpha val="43137"/>
                    </a:srgbClr>
                  </a:outerShdw>
                </a:effectLst>
              </a:rPr>
              <a:t>  </a:t>
            </a:r>
            <a:endParaRPr lang="ru-RU" sz="36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67000" y="715585"/>
            <a:ext cx="6336704" cy="780696"/>
          </a:xfrm>
        </p:spPr>
        <p:txBody>
          <a:bodyPr>
            <a:normAutofit/>
          </a:bodyPr>
          <a:lstStyle/>
          <a:p>
            <a:pPr algn="r"/>
            <a:r>
              <a:rPr lang="uk-UA" sz="3600" dirty="0" smtClean="0">
                <a:effectLst>
                  <a:outerShdw blurRad="38100" dist="38100" dir="2700000" algn="tl">
                    <a:srgbClr val="000000">
                      <a:alpha val="43137"/>
                    </a:srgbClr>
                  </a:outerShdw>
                </a:effectLst>
              </a:rPr>
              <a:t>Актуальність </a:t>
            </a:r>
            <a:r>
              <a:rPr lang="uk-UA" sz="3600" dirty="0" smtClean="0">
                <a:effectLst>
                  <a:outerShdw blurRad="38100" dist="38100" dir="2700000" algn="tl">
                    <a:srgbClr val="000000">
                      <a:alpha val="43137"/>
                    </a:srgbClr>
                  </a:outerShdw>
                </a:effectLst>
              </a:rPr>
              <a:t>та мета  </a:t>
            </a:r>
            <a:endParaRPr lang="ru-RU" sz="3600"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p:txBody>
          <a:bodyPr/>
          <a:lstStyle/>
          <a:p>
            <a:pPr algn="ctr"/>
            <a:r>
              <a:rPr lang="uk-UA" dirty="0" smtClean="0">
                <a:effectLst>
                  <a:outerShdw blurRad="38100" dist="38100" dir="2700000" algn="tl">
                    <a:srgbClr val="000000">
                      <a:alpha val="43137"/>
                    </a:srgbClr>
                  </a:outerShdw>
                </a:effectLst>
              </a:rPr>
              <a:t>Актуальність даної роботи </a:t>
            </a:r>
            <a:r>
              <a:rPr lang="uk-UA" dirty="0" smtClean="0"/>
              <a:t>зумовлена досить низьким показником  рівня життя населення у міжнародному розрізі, зокрема серед країн Європи.  </a:t>
            </a:r>
            <a:endParaRPr lang="ru-RU" dirty="0" smtClean="0"/>
          </a:p>
          <a:p>
            <a:pPr>
              <a:buNone/>
            </a:pPr>
            <a:endParaRPr lang="ru-RU" dirty="0"/>
          </a:p>
        </p:txBody>
      </p:sp>
      <p:sp>
        <p:nvSpPr>
          <p:cNvPr id="4" name="Номер слайда 3"/>
          <p:cNvSpPr>
            <a:spLocks noGrp="1"/>
          </p:cNvSpPr>
          <p:nvPr>
            <p:ph type="sldNum" sz="quarter" idx="12"/>
          </p:nvPr>
        </p:nvSpPr>
        <p:spPr/>
        <p:txBody>
          <a:bodyPr/>
          <a:lstStyle/>
          <a:p>
            <a:fld id="{AED89BB3-9CE0-46B6-9D53-301B08BA24EC}" type="slidenum">
              <a:rPr lang="ru-RU" smtClean="0"/>
              <a:pPr/>
              <a:t>3</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graphicFrame>
        <p:nvGraphicFramePr>
          <p:cNvPr id="9" name="Схема 8"/>
          <p:cNvGraphicFramePr/>
          <p:nvPr>
            <p:extLst>
              <p:ext uri="{D42A27DB-BD31-4B8C-83A1-F6EECF244321}">
                <p14:modId xmlns:p14="http://schemas.microsoft.com/office/powerpoint/2010/main" val="4087370313"/>
              </p:ext>
            </p:extLst>
          </p:nvPr>
        </p:nvGraphicFramePr>
        <p:xfrm>
          <a:off x="832513" y="3501008"/>
          <a:ext cx="7627919" cy="2911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5794" y="404664"/>
            <a:ext cx="8229600" cy="1143000"/>
          </a:xfrm>
        </p:spPr>
        <p:txBody>
          <a:bodyPr>
            <a:normAutofit/>
          </a:bodyPr>
          <a:lstStyle/>
          <a:p>
            <a:pPr algn="r"/>
            <a:r>
              <a:rPr lang="ru-RU" sz="3200" dirty="0" err="1" smtClean="0">
                <a:effectLst>
                  <a:outerShdw blurRad="38100" dist="38100" dir="2700000" algn="tl">
                    <a:srgbClr val="000000">
                      <a:alpha val="43137"/>
                    </a:srgbClr>
                  </a:outerShdw>
                </a:effectLst>
              </a:rPr>
              <a:t>Поняття</a:t>
            </a:r>
            <a:r>
              <a:rPr lang="ru-RU" sz="3200" dirty="0" smtClean="0">
                <a:effectLst>
                  <a:outerShdw blurRad="38100" dist="38100" dir="2700000" algn="tl">
                    <a:srgbClr val="000000">
                      <a:alpha val="43137"/>
                    </a:srgbClr>
                  </a:outerShdw>
                </a:effectLst>
              </a:rPr>
              <a:t> </a:t>
            </a:r>
            <a:r>
              <a:rPr lang="ru-RU" sz="3200" dirty="0" err="1" smtClean="0">
                <a:effectLst>
                  <a:outerShdw blurRad="38100" dist="38100" dir="2700000" algn="tl">
                    <a:srgbClr val="000000">
                      <a:alpha val="43137"/>
                    </a:srgbClr>
                  </a:outerShdw>
                </a:effectLst>
              </a:rPr>
              <a:t>рівня</a:t>
            </a:r>
            <a:r>
              <a:rPr lang="ru-RU" sz="3200" dirty="0" smtClean="0">
                <a:effectLst>
                  <a:outerShdw blurRad="38100" dist="38100" dir="2700000" algn="tl">
                    <a:srgbClr val="000000">
                      <a:alpha val="43137"/>
                    </a:srgbClr>
                  </a:outerShdw>
                </a:effectLst>
              </a:rPr>
              <a:t> </a:t>
            </a:r>
            <a:r>
              <a:rPr lang="ru-RU" sz="3200" dirty="0" err="1" smtClean="0">
                <a:effectLst>
                  <a:outerShdw blurRad="38100" dist="38100" dir="2700000" algn="tl">
                    <a:srgbClr val="000000">
                      <a:alpha val="43137"/>
                    </a:srgbClr>
                  </a:outerShdw>
                </a:effectLst>
              </a:rPr>
              <a:t>життя</a:t>
            </a:r>
            <a:r>
              <a:rPr lang="ru-RU" sz="3200" dirty="0" smtClean="0">
                <a:effectLst>
                  <a:outerShdw blurRad="38100" dist="38100" dir="2700000" algn="tl">
                    <a:srgbClr val="000000">
                      <a:alpha val="43137"/>
                    </a:srgbClr>
                  </a:outerShdw>
                </a:effectLst>
              </a:rPr>
              <a:t> </a:t>
            </a:r>
            <a:r>
              <a:rPr lang="ru-RU" sz="3200" dirty="0" err="1" smtClean="0">
                <a:effectLst>
                  <a:outerShdw blurRad="38100" dist="38100" dir="2700000" algn="tl">
                    <a:srgbClr val="000000">
                      <a:alpha val="43137"/>
                    </a:srgbClr>
                  </a:outerShdw>
                </a:effectLst>
              </a:rPr>
              <a:t>населення</a:t>
            </a:r>
            <a:endParaRPr lang="ru-RU" sz="3200" dirty="0">
              <a:effectLst>
                <a:outerShdw blurRad="38100" dist="38100" dir="2700000" algn="tl">
                  <a:srgbClr val="000000">
                    <a:alpha val="43137"/>
                  </a:srgbClr>
                </a:outerShdw>
              </a:effectLst>
            </a:endParaRPr>
          </a:p>
        </p:txBody>
      </p:sp>
      <p:sp>
        <p:nvSpPr>
          <p:cNvPr id="4" name="Номер слайда 3"/>
          <p:cNvSpPr>
            <a:spLocks noGrp="1"/>
          </p:cNvSpPr>
          <p:nvPr>
            <p:ph type="sldNum" sz="quarter" idx="12"/>
          </p:nvPr>
        </p:nvSpPr>
        <p:spPr/>
        <p:txBody>
          <a:bodyPr/>
          <a:lstStyle/>
          <a:p>
            <a:fld id="{AED89BB3-9CE0-46B6-9D53-301B08BA24EC}" type="slidenum">
              <a:rPr lang="ru-RU" smtClean="0"/>
              <a:pPr/>
              <a:t>4</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
        <p:nvSpPr>
          <p:cNvPr id="9" name="TextBox 8"/>
          <p:cNvSpPr txBox="1"/>
          <p:nvPr/>
        </p:nvSpPr>
        <p:spPr>
          <a:xfrm>
            <a:off x="878530" y="1844824"/>
            <a:ext cx="7776864" cy="1015663"/>
          </a:xfrm>
          <a:prstGeom prst="rect">
            <a:avLst/>
          </a:prstGeom>
          <a:noFill/>
        </p:spPr>
        <p:txBody>
          <a:bodyPr wrap="square" rtlCol="0">
            <a:spAutoFit/>
          </a:bodyPr>
          <a:lstStyle/>
          <a:p>
            <a:pPr lvl="0" algn="just"/>
            <a:r>
              <a:rPr lang="uk-UA" sz="2000" b="1" dirty="0" smtClean="0">
                <a:effectLst>
                  <a:outerShdw blurRad="38100" dist="38100" dir="2700000" algn="tl">
                    <a:srgbClr val="000000">
                      <a:alpha val="43137"/>
                    </a:srgbClr>
                  </a:outerShdw>
                </a:effectLst>
              </a:rPr>
              <a:t>Рівень життя </a:t>
            </a:r>
            <a:r>
              <a:rPr lang="uk-UA" sz="2000" dirty="0" smtClean="0"/>
              <a:t>– це економічна категорія і соціальний стандарт, який характеризує ступінь задоволення фізичних і соціальних потреб людей. </a:t>
            </a:r>
            <a:endParaRPr lang="uk-UA" sz="2000" dirty="0"/>
          </a:p>
        </p:txBody>
      </p:sp>
      <p:graphicFrame>
        <p:nvGraphicFramePr>
          <p:cNvPr id="10" name="Содержимое 9"/>
          <p:cNvGraphicFramePr>
            <a:graphicFrameLocks noGrp="1"/>
          </p:cNvGraphicFramePr>
          <p:nvPr>
            <p:ph idx="1"/>
            <p:extLst>
              <p:ext uri="{D42A27DB-BD31-4B8C-83A1-F6EECF244321}">
                <p14:modId xmlns:p14="http://schemas.microsoft.com/office/powerpoint/2010/main" val="2128059433"/>
              </p:ext>
            </p:extLst>
          </p:nvPr>
        </p:nvGraphicFramePr>
        <p:xfrm>
          <a:off x="467544" y="2708920"/>
          <a:ext cx="8229600"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r"/>
            <a:r>
              <a:rPr lang="uk-UA" sz="3200" dirty="0" smtClean="0">
                <a:effectLst>
                  <a:outerShdw blurRad="38100" dist="38100" dir="2700000" algn="tl">
                    <a:srgbClr val="000000">
                      <a:alpha val="43137"/>
                    </a:srgbClr>
                  </a:outerShdw>
                </a:effectLst>
              </a:rPr>
              <a:t>Дослідження сучасних підходів </a:t>
            </a:r>
            <a:br>
              <a:rPr lang="uk-UA" sz="3200" dirty="0" smtClean="0">
                <a:effectLst>
                  <a:outerShdw blurRad="38100" dist="38100" dir="2700000" algn="tl">
                    <a:srgbClr val="000000">
                      <a:alpha val="43137"/>
                    </a:srgbClr>
                  </a:outerShdw>
                </a:effectLst>
              </a:rPr>
            </a:br>
            <a:r>
              <a:rPr lang="uk-UA" sz="3200" dirty="0" smtClean="0">
                <a:effectLst>
                  <a:outerShdw blurRad="38100" dist="38100" dir="2700000" algn="tl">
                    <a:srgbClr val="000000">
                      <a:alpha val="43137"/>
                    </a:srgbClr>
                  </a:outerShdw>
                </a:effectLst>
              </a:rPr>
              <a:t>до аналізу рівня життя населення </a:t>
            </a:r>
            <a:endParaRPr lang="ru-RU" sz="3200" dirty="0">
              <a:effectLst>
                <a:outerShdw blurRad="38100" dist="38100" dir="2700000" algn="tl">
                  <a:srgbClr val="000000">
                    <a:alpha val="43137"/>
                  </a:srgbClr>
                </a:outerShdw>
              </a:effectLst>
            </a:endParaRPr>
          </a:p>
        </p:txBody>
      </p:sp>
      <p:graphicFrame>
        <p:nvGraphicFramePr>
          <p:cNvPr id="8" name="Содержимое 7"/>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2"/>
          </p:nvPr>
        </p:nvSpPr>
        <p:spPr/>
        <p:txBody>
          <a:bodyPr/>
          <a:lstStyle/>
          <a:p>
            <a:fld id="{AED89BB3-9CE0-46B6-9D53-301B08BA24EC}" type="slidenum">
              <a:rPr lang="ru-RU" smtClean="0"/>
              <a:pPr/>
              <a:t>5</a:t>
            </a:fld>
            <a:endParaRPr lang="ru-RU"/>
          </a:p>
        </p:txBody>
      </p:sp>
      <p:sp>
        <p:nvSpPr>
          <p:cNvPr id="5" name="Нижний колонтитул 4"/>
          <p:cNvSpPr>
            <a:spLocks noGrp="1"/>
          </p:cNvSpPr>
          <p:nvPr>
            <p:ph type="ftr" sz="quarter" idx="11"/>
          </p:nvPr>
        </p:nvSpPr>
        <p:spPr/>
        <p:txBody>
          <a:bodyPr/>
          <a:lstStyle/>
          <a:p>
            <a:r>
              <a:rPr lang="ru-RU" smtClean="0"/>
              <a:t>Харків - 2017</a:t>
            </a: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r"/>
            <a:r>
              <a:rPr lang="uk-UA" dirty="0" smtClean="0"/>
              <a:t>Гравітаційні моделі</a:t>
            </a:r>
            <a:endParaRPr lang="uk-UA" dirty="0"/>
          </a:p>
        </p:txBody>
      </p:sp>
      <p:sp>
        <p:nvSpPr>
          <p:cNvPr id="3" name="Объект 2"/>
          <p:cNvSpPr>
            <a:spLocks noGrp="1"/>
          </p:cNvSpPr>
          <p:nvPr>
            <p:ph idx="1"/>
          </p:nvPr>
        </p:nvSpPr>
        <p:spPr/>
        <p:txBody>
          <a:bodyPr/>
          <a:lstStyle/>
          <a:p>
            <a:r>
              <a:rPr lang="uk-UA" dirty="0"/>
              <a:t>Гравітаційні моделі є широко поширеними в аналізі конвергенції регіонального розвитку. </a:t>
            </a:r>
            <a:endParaRPr lang="uk-UA" dirty="0" smtClean="0"/>
          </a:p>
          <a:p>
            <a:r>
              <a:rPr lang="uk-UA" dirty="0" smtClean="0"/>
              <a:t>Під </a:t>
            </a:r>
            <a:r>
              <a:rPr lang="uk-UA" b="1" dirty="0">
                <a:effectLst>
                  <a:outerShdw blurRad="38100" dist="38100" dir="2700000" algn="tl">
                    <a:srgbClr val="000000">
                      <a:alpha val="43137"/>
                    </a:srgbClr>
                  </a:outerShdw>
                </a:effectLst>
              </a:rPr>
              <a:t>конвергенцією</a:t>
            </a:r>
            <a:r>
              <a:rPr lang="uk-UA" dirty="0"/>
              <a:t> розуміється процес зближення в часі рівнів розвитку регіонів. Протилежний процес називається </a:t>
            </a:r>
            <a:r>
              <a:rPr lang="uk-UA" b="1" dirty="0">
                <a:effectLst>
                  <a:outerShdw blurRad="38100" dist="38100" dir="2700000" algn="tl">
                    <a:srgbClr val="000000">
                      <a:alpha val="43137"/>
                    </a:srgbClr>
                  </a:outerShdw>
                </a:effectLst>
              </a:rPr>
              <a:t>дивергенцією</a:t>
            </a:r>
            <a:r>
              <a:rPr lang="uk-UA" dirty="0"/>
              <a:t>. Розглядаються такі типи конвергенції: δ- конвергенція і β- конвергенція, а також глобальна та локальна конвергенція.</a:t>
            </a:r>
            <a:endParaRPr lang="uk-UA" dirty="0"/>
          </a:p>
        </p:txBody>
      </p:sp>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6</a:t>
            </a:fld>
            <a:endParaRPr lang="ru-RU"/>
          </a:p>
        </p:txBody>
      </p:sp>
    </p:spTree>
    <p:extLst>
      <p:ext uri="{BB962C8B-B14F-4D97-AF65-F5344CB8AC3E}">
        <p14:creationId xmlns:p14="http://schemas.microsoft.com/office/powerpoint/2010/main" val="1278739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20203"/>
            <a:ext cx="8229600" cy="1143000"/>
          </a:xfrm>
        </p:spPr>
        <p:txBody>
          <a:bodyPr>
            <a:normAutofit fontScale="90000"/>
          </a:bodyPr>
          <a:lstStyle/>
          <a:p>
            <a:pPr algn="r"/>
            <a:r>
              <a:rPr lang="uk-UA" dirty="0" smtClean="0"/>
              <a:t>Модель </a:t>
            </a:r>
            <a:r>
              <a:rPr lang="uk-UA" dirty="0" err="1" smtClean="0"/>
              <a:t>Баумоля</a:t>
            </a:r>
            <a:r>
              <a:rPr lang="uk-UA" dirty="0" smtClean="0"/>
              <a:t>: </a:t>
            </a:r>
            <a:r>
              <a:rPr lang="uk-UA" dirty="0"/>
              <a:t>модель безумовної β- конвергенції</a:t>
            </a:r>
            <a:endParaRPr lang="uk-UA"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a:xfrm>
                <a:off x="457200" y="1935479"/>
                <a:ext cx="8229600" cy="4785995"/>
              </a:xfrm>
            </p:spPr>
            <p:txBody>
              <a:bodyPr>
                <a:normAutofit fontScale="70000" lnSpcReduction="20000"/>
              </a:bodyPr>
              <a:lstStyle/>
              <a:p>
                <a:r>
                  <a:rPr lang="uk-UA" dirty="0"/>
                  <a:t> у якій передбачається, що в довгостроковому періоді регіони приходять до єдиної для всіх траєкторії пропорційного зростання:</a:t>
                </a:r>
              </a:p>
              <a:p>
                <a:pPr marL="0" indent="0">
                  <a:buNone/>
                </a:pPr>
                <a:r>
                  <a:rPr lang="uk-UA" dirty="0"/>
                  <a:t> </a:t>
                </a:r>
              </a:p>
              <a:p>
                <a:pPr marL="0" indent="0">
                  <a:buNone/>
                </a:pPr>
                <a:r>
                  <a:rPr lang="uk-UA" dirty="0" smtClean="0"/>
                  <a:t>		</a:t>
                </a:r>
                <a14:m>
                  <m:oMath xmlns:m="http://schemas.openxmlformats.org/officeDocument/2006/math">
                    <m:func>
                      <m:funcPr>
                        <m:ctrlPr>
                          <a:rPr lang="uk-UA" i="1"/>
                        </m:ctrlPr>
                      </m:funcPr>
                      <m:fName>
                        <m:r>
                          <m:rPr>
                            <m:sty m:val="p"/>
                          </m:rPr>
                          <a:rPr lang="uk-UA"/>
                          <m:t>ln</m:t>
                        </m:r>
                      </m:fName>
                      <m:e>
                        <m:d>
                          <m:dPr>
                            <m:begChr m:val="["/>
                            <m:endChr m:val="]"/>
                            <m:ctrlPr>
                              <a:rPr lang="uk-UA" i="1"/>
                            </m:ctrlPr>
                          </m:dPr>
                          <m:e>
                            <m:f>
                              <m:fPr>
                                <m:ctrlPr>
                                  <a:rPr lang="uk-UA" i="1"/>
                                </m:ctrlPr>
                              </m:fPr>
                              <m:num>
                                <m:r>
                                  <a:rPr lang="uk-UA" i="1"/>
                                  <m:t>𝑌</m:t>
                                </m:r>
                                <m:r>
                                  <a:rPr lang="uk-UA" i="1"/>
                                  <m:t>(</m:t>
                                </m:r>
                                <m:r>
                                  <a:rPr lang="uk-UA" i="1"/>
                                  <m:t>𝑇</m:t>
                                </m:r>
                                <m:r>
                                  <a:rPr lang="uk-UA" i="1"/>
                                  <m:t>)</m:t>
                                </m:r>
                              </m:num>
                              <m:den>
                                <m:r>
                                  <a:rPr lang="uk-UA" i="1"/>
                                  <m:t>𝑌</m:t>
                                </m:r>
                                <m:r>
                                  <a:rPr lang="uk-UA" i="1"/>
                                  <m:t>(0)</m:t>
                                </m:r>
                              </m:den>
                            </m:f>
                          </m:e>
                        </m:d>
                        <m:r>
                          <a:rPr lang="uk-UA" i="1"/>
                          <m:t>=</m:t>
                        </m:r>
                        <m:r>
                          <a:rPr lang="uk-UA" i="1"/>
                          <m:t>𝐶</m:t>
                        </m:r>
                        <m:r>
                          <a:rPr lang="uk-UA" i="1"/>
                          <m:t>+</m:t>
                        </m:r>
                        <m:r>
                          <a:rPr lang="en-US" i="1"/>
                          <m:t>𝛽</m:t>
                        </m:r>
                        <m:r>
                          <a:rPr lang="uk-UA" i="1"/>
                          <m:t>∗</m:t>
                        </m:r>
                        <m:func>
                          <m:funcPr>
                            <m:ctrlPr>
                              <a:rPr lang="uk-UA" i="1"/>
                            </m:ctrlPr>
                          </m:funcPr>
                          <m:fName>
                            <m:r>
                              <m:rPr>
                                <m:sty m:val="p"/>
                              </m:rPr>
                              <a:rPr lang="uk-UA"/>
                              <m:t>ln</m:t>
                            </m:r>
                          </m:fName>
                          <m:e>
                            <m:r>
                              <a:rPr lang="uk-UA" i="1"/>
                              <m:t>𝑌</m:t>
                            </m:r>
                            <m:r>
                              <a:rPr lang="uk-UA" i="1"/>
                              <m:t>(0)</m:t>
                            </m:r>
                          </m:e>
                        </m:func>
                        <m:r>
                          <a:rPr lang="uk-UA" i="1"/>
                          <m:t>+</m:t>
                        </m:r>
                        <m:r>
                          <a:rPr lang="uk-UA" i="1"/>
                          <m:t>𝜀</m:t>
                        </m:r>
                      </m:e>
                    </m:func>
                  </m:oMath>
                </a14:m>
                <a:r>
                  <a:rPr lang="uk-UA" dirty="0"/>
                  <a:t>,				</a:t>
                </a:r>
              </a:p>
              <a:p>
                <a:pPr marL="0" indent="0">
                  <a:buNone/>
                </a:pPr>
                <a:r>
                  <a:rPr lang="uk-UA" dirty="0"/>
                  <a:t> </a:t>
                </a:r>
                <a:r>
                  <a:rPr lang="uk-UA" dirty="0" smtClean="0"/>
                  <a:t>    де</a:t>
                </a:r>
                <a:r>
                  <a:rPr lang="uk-UA" dirty="0"/>
                  <a:t> </a:t>
                </a:r>
                <a14:m>
                  <m:oMath xmlns:m="http://schemas.openxmlformats.org/officeDocument/2006/math">
                    <m:r>
                      <a:rPr lang="uk-UA" i="1"/>
                      <m:t>𝑌</m:t>
                    </m:r>
                    <m:r>
                      <a:rPr lang="uk-UA" i="1"/>
                      <m:t>(</m:t>
                    </m:r>
                    <m:r>
                      <a:rPr lang="uk-UA" i="1"/>
                      <m:t>𝑇</m:t>
                    </m:r>
                    <m:r>
                      <a:rPr lang="uk-UA" i="1"/>
                      <m:t>)</m:t>
                    </m:r>
                  </m:oMath>
                </a14:m>
                <a:r>
                  <a:rPr lang="uk-UA" dirty="0"/>
                  <a:t> – досліджуваний показник на душу населення в період </a:t>
                </a:r>
                <a:r>
                  <a:rPr lang="uk-UA" dirty="0" smtClean="0"/>
                  <a:t>часу(для розрахунку - індекс </a:t>
                </a:r>
                <a:r>
                  <a:rPr lang="uk-UA" dirty="0"/>
                  <a:t>людського розвитку </a:t>
                </a:r>
                <a:r>
                  <a:rPr lang="en-US" i="1" dirty="0" err="1"/>
                  <a:t>i</a:t>
                </a:r>
                <a:r>
                  <a:rPr lang="uk-UA" dirty="0"/>
                  <a:t>–</a:t>
                </a:r>
                <a:r>
                  <a:rPr lang="uk-UA" dirty="0" err="1"/>
                  <a:t>ої</a:t>
                </a:r>
                <a:r>
                  <a:rPr lang="uk-UA" dirty="0"/>
                  <a:t> країни в 2014 </a:t>
                </a:r>
                <a:r>
                  <a:rPr lang="uk-UA" dirty="0" smtClean="0"/>
                  <a:t>році);</a:t>
                </a:r>
                <a:endParaRPr lang="uk-UA" dirty="0"/>
              </a:p>
              <a:p>
                <a14:m>
                  <m:oMath xmlns:m="http://schemas.openxmlformats.org/officeDocument/2006/math">
                    <m:r>
                      <a:rPr lang="uk-UA" i="1"/>
                      <m:t>𝑌</m:t>
                    </m:r>
                    <m:r>
                      <a:rPr lang="uk-UA" i="1"/>
                      <m:t>(0)</m:t>
                    </m:r>
                  </m:oMath>
                </a14:m>
                <a:r>
                  <a:rPr lang="uk-UA" dirty="0"/>
                  <a:t>– досліджуваний показник на душу населення в період часу </a:t>
                </a:r>
                <a14:m>
                  <m:oMath xmlns:m="http://schemas.openxmlformats.org/officeDocument/2006/math">
                    <m:r>
                      <a:rPr lang="uk-UA" i="1">
                        <a:latin typeface="Cambria Math" panose="02040503050406030204" pitchFamily="18" charset="0"/>
                      </a:rPr>
                      <m:t>0</m:t>
                    </m:r>
                  </m:oMath>
                </a14:m>
                <a:r>
                  <a:rPr lang="uk-UA" dirty="0" smtClean="0"/>
                  <a:t> (для розрахунку - індекс </a:t>
                </a:r>
                <a:r>
                  <a:rPr lang="uk-UA" dirty="0"/>
                  <a:t>людського розвитку </a:t>
                </a:r>
                <a:r>
                  <a:rPr lang="en-US" i="1" dirty="0" err="1"/>
                  <a:t>i</a:t>
                </a:r>
                <a:r>
                  <a:rPr lang="uk-UA" dirty="0"/>
                  <a:t>–</a:t>
                </a:r>
                <a:r>
                  <a:rPr lang="uk-UA" dirty="0" err="1"/>
                  <a:t>ої</a:t>
                </a:r>
                <a:r>
                  <a:rPr lang="uk-UA" dirty="0"/>
                  <a:t> країни в 2013 році</a:t>
                </a:r>
                <a:r>
                  <a:rPr lang="uk-UA" dirty="0" smtClean="0"/>
                  <a:t>);</a:t>
                </a:r>
                <a:endParaRPr lang="uk-UA" dirty="0"/>
              </a:p>
              <a:p>
                <a:r>
                  <a:rPr lang="en-US" i="1" dirty="0"/>
                  <a:t>C</a:t>
                </a:r>
                <a:r>
                  <a:rPr lang="uk-UA" i="1" dirty="0"/>
                  <a:t>, </a:t>
                </a:r>
                <a14:m>
                  <m:oMath xmlns:m="http://schemas.openxmlformats.org/officeDocument/2006/math">
                    <m:r>
                      <a:rPr lang="en-US" i="1"/>
                      <m:t>𝛽</m:t>
                    </m:r>
                  </m:oMath>
                </a14:m>
                <a:r>
                  <a:rPr lang="en-US" dirty="0"/>
                  <a:t> </a:t>
                </a:r>
                <a:r>
                  <a:rPr lang="uk-UA" dirty="0"/>
                  <a:t>– параметри моделі; </a:t>
                </a:r>
              </a:p>
              <a:p>
                <a14:m>
                  <m:oMath xmlns:m="http://schemas.openxmlformats.org/officeDocument/2006/math">
                    <m:r>
                      <a:rPr lang="en-US" i="1"/>
                      <m:t>𝛽</m:t>
                    </m:r>
                  </m:oMath>
                </a14:m>
                <a:r>
                  <a:rPr lang="en-US" i="1" dirty="0"/>
                  <a:t> </a:t>
                </a:r>
                <a:r>
                  <a:rPr lang="uk-UA" dirty="0"/>
                  <a:t>– темп конвергенції (показує наскільки в процентних пунктах знизиться темп економічного зростання при збільшенні первісного значення досліджуваного показника на душу населення на 1 </a:t>
                </a:r>
                <a:r>
                  <a:rPr lang="uk-UA" dirty="0" smtClean="0"/>
                  <a:t>%)</a:t>
                </a:r>
              </a:p>
              <a:p>
                <a:r>
                  <a:rPr lang="uk-UA" dirty="0"/>
                  <a:t>Регіонами виступають вибірка країн – представників різних груп за рівнем життя населення ранжирувані в порядку зменшення значення показника у базовому 2013 </a:t>
                </a:r>
                <a:r>
                  <a:rPr lang="uk-UA" dirty="0" smtClean="0"/>
                  <a:t>р.</a:t>
                </a:r>
                <a:endParaRPr lang="uk-UA"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457200" y="1935479"/>
                <a:ext cx="8229600" cy="4785995"/>
              </a:xfrm>
              <a:blipFill rotWithShape="0">
                <a:blip r:embed="rId2"/>
                <a:stretch>
                  <a:fillRect l="-593" t="-1654" r="-815"/>
                </a:stretch>
              </a:blipFill>
            </p:spPr>
            <p:txBody>
              <a:bodyPr/>
              <a:lstStyle/>
              <a:p>
                <a:r>
                  <a:rPr lang="uk-UA">
                    <a:noFill/>
                  </a:rPr>
                  <a:t> </a:t>
                </a:r>
              </a:p>
            </p:txBody>
          </p:sp>
        </mc:Fallback>
      </mc:AlternateContent>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7</a:t>
            </a:fld>
            <a:endParaRPr lang="ru-RU"/>
          </a:p>
        </p:txBody>
      </p:sp>
    </p:spTree>
    <p:extLst>
      <p:ext uri="{BB962C8B-B14F-4D97-AF65-F5344CB8AC3E}">
        <p14:creationId xmlns:p14="http://schemas.microsoft.com/office/powerpoint/2010/main" val="18596433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0" indent="0">
              <a:buNone/>
            </a:pPr>
            <a:endParaRPr lang="uk-UA" dirty="0" smtClean="0"/>
          </a:p>
          <a:p>
            <a:endParaRPr lang="uk-UA" dirty="0" smtClean="0"/>
          </a:p>
          <a:p>
            <a:endParaRPr lang="uk-UA" dirty="0" smtClean="0"/>
          </a:p>
        </p:txBody>
      </p:sp>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8</a:t>
            </a:fld>
            <a:endParaRPr lang="ru-RU"/>
          </a:p>
        </p:txBody>
      </p:sp>
      <p:sp>
        <p:nvSpPr>
          <p:cNvPr id="6" name="Заголовок 1"/>
          <p:cNvSpPr txBox="1">
            <a:spLocks/>
          </p:cNvSpPr>
          <p:nvPr/>
        </p:nvSpPr>
        <p:spPr>
          <a:xfrm>
            <a:off x="539552" y="856488"/>
            <a:ext cx="8229600" cy="1143000"/>
          </a:xfrm>
          <a:prstGeom prst="rect">
            <a:avLst/>
          </a:prstGeom>
        </p:spPr>
        <p:txBody>
          <a:bodyPr vert="horz" lIns="0" rIns="0" bIns="0" anchor="b">
            <a:noAutofit/>
          </a:bodyPr>
          <a:lstStyle/>
          <a:p>
            <a:pPr lvl="0" algn="r">
              <a:spcBef>
                <a:spcPct val="0"/>
              </a:spcBef>
              <a:defRPr/>
            </a:pPr>
            <a:r>
              <a:rPr kumimoji="0" lang="ru-RU" sz="4000" b="0" i="0" u="none" strike="noStrike" kern="1200" cap="none" spc="0" normalizeH="0" baseline="0" noProof="0" dirty="0" err="1" smtClean="0">
                <a:ln>
                  <a:noFill/>
                </a:ln>
                <a:solidFill>
                  <a:schemeClr val="tx2"/>
                </a:solidFill>
                <a:effectLst>
                  <a:outerShdw blurRad="38100" dist="38100" dir="2700000" algn="tl">
                    <a:srgbClr val="000000">
                      <a:alpha val="43137"/>
                    </a:srgbClr>
                  </a:outerShdw>
                </a:effectLst>
                <a:uLnTx/>
                <a:uFillTx/>
                <a:latin typeface="+mj-lt"/>
                <a:ea typeface="+mj-ea"/>
                <a:cs typeface="+mj-cs"/>
              </a:rPr>
              <a:t>Реалізація</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ru-RU" sz="4000" b="0" i="0" u="none" strike="noStrike" kern="1200" cap="none" spc="0" normalizeH="0" baseline="0" noProof="0" dirty="0" err="1" smtClean="0">
                <a:ln>
                  <a:noFill/>
                </a:ln>
                <a:solidFill>
                  <a:schemeClr val="tx2"/>
                </a:solidFill>
                <a:effectLst>
                  <a:outerShdw blurRad="38100" dist="38100" dir="2700000" algn="tl">
                    <a:srgbClr val="000000">
                      <a:alpha val="43137"/>
                    </a:srgbClr>
                  </a:outerShdw>
                </a:effectLst>
                <a:uLnTx/>
                <a:uFillTx/>
                <a:latin typeface="+mj-lt"/>
                <a:ea typeface="+mj-ea"/>
                <a:cs typeface="+mj-cs"/>
              </a:rPr>
              <a:t>моделі</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r>
            <a:b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br>
            <a:r>
              <a:rPr lang="ru-RU" sz="4000" dirty="0" err="1">
                <a:solidFill>
                  <a:schemeClr val="tx2"/>
                </a:solidFill>
                <a:effectLst>
                  <a:outerShdw blurRad="38100" dist="38100" dir="2700000" algn="tl">
                    <a:srgbClr val="000000">
                      <a:alpha val="43137"/>
                    </a:srgbClr>
                  </a:outerShdw>
                </a:effectLst>
                <a:latin typeface="+mj-lt"/>
                <a:ea typeface="+mj-ea"/>
                <a:cs typeface="+mj-cs"/>
              </a:rPr>
              <a:t>безумовної</a:t>
            </a:r>
            <a:r>
              <a:rPr lang="ru-RU" sz="4000" dirty="0">
                <a:solidFill>
                  <a:schemeClr val="tx2"/>
                </a:solidFill>
                <a:effectLst>
                  <a:outerShdw blurRad="38100" dist="38100" dir="2700000" algn="tl">
                    <a:srgbClr val="000000">
                      <a:alpha val="43137"/>
                    </a:srgbClr>
                  </a:outerShdw>
                </a:effectLst>
                <a:latin typeface="+mj-lt"/>
                <a:ea typeface="+mj-ea"/>
                <a:cs typeface="+mj-cs"/>
              </a:rPr>
              <a:t> </a:t>
            </a:r>
            <a:r>
              <a:rPr lang="el-GR" sz="4000" dirty="0">
                <a:solidFill>
                  <a:schemeClr val="tx2"/>
                </a:solidFill>
                <a:effectLst>
                  <a:outerShdw blurRad="38100" dist="38100" dir="2700000" algn="tl">
                    <a:srgbClr val="000000">
                      <a:alpha val="43137"/>
                    </a:srgbClr>
                  </a:outerShdw>
                </a:effectLst>
                <a:latin typeface="+mj-lt"/>
                <a:ea typeface="+mj-ea"/>
                <a:cs typeface="+mj-cs"/>
              </a:rPr>
              <a:t>β- </a:t>
            </a:r>
            <a:r>
              <a:rPr lang="ru-RU" sz="4000" dirty="0" err="1">
                <a:solidFill>
                  <a:schemeClr val="tx2"/>
                </a:solidFill>
                <a:effectLst>
                  <a:outerShdw blurRad="38100" dist="38100" dir="2700000" algn="tl">
                    <a:srgbClr val="000000">
                      <a:alpha val="43137"/>
                    </a:srgbClr>
                  </a:outerShdw>
                </a:effectLst>
                <a:latin typeface="+mj-lt"/>
                <a:ea typeface="+mj-ea"/>
                <a:cs typeface="+mj-cs"/>
              </a:rPr>
              <a:t>конвергенції</a:t>
            </a:r>
            <a:endParaRPr kumimoji="0" lang="ru-RU" sz="40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430970739"/>
              </p:ext>
            </p:extLst>
          </p:nvPr>
        </p:nvGraphicFramePr>
        <p:xfrm>
          <a:off x="700255" y="2316106"/>
          <a:ext cx="2829164" cy="1503356"/>
        </p:xfrm>
        <a:graphic>
          <a:graphicData uri="http://schemas.openxmlformats.org/drawingml/2006/table">
            <a:tbl>
              <a:tblPr>
                <a:tableStyleId>{69CF1AB2-1976-4502-BF36-3FF5EA218861}</a:tableStyleId>
              </a:tblPr>
              <a:tblGrid>
                <a:gridCol w="1663548"/>
                <a:gridCol w="1165616"/>
              </a:tblGrid>
              <a:tr h="327679">
                <a:tc>
                  <a:txBody>
                    <a:bodyPr/>
                    <a:lstStyle/>
                    <a:p>
                      <a:pPr algn="ctr">
                        <a:lnSpc>
                          <a:spcPct val="150000"/>
                        </a:lnSpc>
                        <a:spcAft>
                          <a:spcPts val="0"/>
                        </a:spcAft>
                      </a:pPr>
                      <a:r>
                        <a:rPr lang="es-ES" sz="1200" dirty="0" smtClean="0"/>
                        <a:t>Множинний R</a:t>
                      </a:r>
                      <a:endParaRPr lang="ru-RU" sz="1100" dirty="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a:t>0,880257918</a:t>
                      </a:r>
                      <a:endParaRPr lang="ru-RU" sz="1100">
                        <a:latin typeface="Calibri"/>
                        <a:ea typeface="Times New Roman"/>
                        <a:cs typeface="Times New Roman"/>
                      </a:endParaRPr>
                    </a:p>
                  </a:txBody>
                  <a:tcPr marL="44450" marR="44450" marT="0" marB="0" anchor="ctr"/>
                </a:tc>
              </a:tr>
              <a:tr h="327679">
                <a:tc>
                  <a:txBody>
                    <a:bodyPr/>
                    <a:lstStyle/>
                    <a:p>
                      <a:pPr algn="ctr">
                        <a:lnSpc>
                          <a:spcPct val="150000"/>
                        </a:lnSpc>
                        <a:spcAft>
                          <a:spcPts val="0"/>
                        </a:spcAft>
                      </a:pPr>
                      <a:r>
                        <a:rPr lang="es-ES" sz="1200" smtClean="0"/>
                        <a:t>R-квадрат</a:t>
                      </a:r>
                      <a:endParaRPr lang="ru-RU" sz="110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dirty="0"/>
                        <a:t>0,774854002</a:t>
                      </a:r>
                      <a:endParaRPr lang="ru-RU" sz="1100" dirty="0">
                        <a:latin typeface="Calibri"/>
                        <a:ea typeface="Times New Roman"/>
                        <a:cs typeface="Times New Roman"/>
                      </a:endParaRPr>
                    </a:p>
                  </a:txBody>
                  <a:tcPr marL="44450" marR="44450" marT="0" marB="0" anchor="ctr"/>
                </a:tc>
              </a:tr>
              <a:tr h="327679">
                <a:tc>
                  <a:txBody>
                    <a:bodyPr/>
                    <a:lstStyle/>
                    <a:p>
                      <a:pPr algn="ctr">
                        <a:lnSpc>
                          <a:spcPct val="150000"/>
                        </a:lnSpc>
                        <a:spcAft>
                          <a:spcPts val="0"/>
                        </a:spcAft>
                      </a:pPr>
                      <a:r>
                        <a:rPr lang="es-ES" sz="1200" dirty="0" smtClean="0"/>
                        <a:t>Нормований R-квадрат</a:t>
                      </a:r>
                      <a:endParaRPr lang="ru-RU" sz="1100" dirty="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a:t>0,765065046</a:t>
                      </a:r>
                      <a:endParaRPr lang="ru-RU" sz="1100">
                        <a:latin typeface="Calibri"/>
                        <a:ea typeface="Times New Roman"/>
                        <a:cs typeface="Times New Roman"/>
                      </a:endParaRPr>
                    </a:p>
                  </a:txBody>
                  <a:tcPr marL="44450" marR="44450" marT="0" marB="0" anchor="ctr"/>
                </a:tc>
              </a:tr>
              <a:tr h="327679">
                <a:tc>
                  <a:txBody>
                    <a:bodyPr/>
                    <a:lstStyle/>
                    <a:p>
                      <a:pPr algn="ctr">
                        <a:lnSpc>
                          <a:spcPct val="150000"/>
                        </a:lnSpc>
                        <a:spcAft>
                          <a:spcPts val="0"/>
                        </a:spcAft>
                      </a:pPr>
                      <a:r>
                        <a:rPr lang="es-ES" sz="1200" dirty="0" smtClean="0"/>
                        <a:t>Стнадартна похибка</a:t>
                      </a:r>
                      <a:endParaRPr lang="ru-RU" sz="1100" dirty="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dirty="0"/>
                        <a:t>0,015502852</a:t>
                      </a:r>
                      <a:endParaRPr lang="ru-RU" sz="1100" dirty="0">
                        <a:latin typeface="Calibri"/>
                        <a:ea typeface="Times New Roman"/>
                        <a:cs typeface="Times New Roman"/>
                      </a:endParaRPr>
                    </a:p>
                  </a:txBody>
                  <a:tcPr marL="44450" marR="44450" marT="0" marB="0" anchor="ctr"/>
                </a:tc>
              </a:tr>
            </a:tbl>
          </a:graphicData>
        </a:graphic>
      </p:graphicFrame>
      <p:sp>
        <p:nvSpPr>
          <p:cNvPr id="11" name="Прямоугольник 10"/>
          <p:cNvSpPr/>
          <p:nvPr/>
        </p:nvSpPr>
        <p:spPr>
          <a:xfrm>
            <a:off x="947111" y="3891805"/>
            <a:ext cx="2110450" cy="276999"/>
          </a:xfrm>
          <a:prstGeom prst="rect">
            <a:avLst/>
          </a:prstGeom>
        </p:spPr>
        <p:txBody>
          <a:bodyPr wrap="none">
            <a:spAutoFit/>
          </a:bodyPr>
          <a:lstStyle/>
          <a:p>
            <a:r>
              <a:rPr lang="uk-UA" sz="1200" dirty="0" smtClean="0">
                <a:latin typeface="Times New Roman" pitchFamily="18" charset="0"/>
                <a:cs typeface="Times New Roman" pitchFamily="18" charset="0"/>
              </a:rPr>
              <a:t>Рис. </a:t>
            </a:r>
            <a:r>
              <a:rPr lang="uk-UA" sz="1200" dirty="0">
                <a:latin typeface="Times New Roman" pitchFamily="18" charset="0"/>
                <a:cs typeface="Times New Roman" pitchFamily="18" charset="0"/>
              </a:rPr>
              <a:t>1</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rPr>
              <a:t>Регресійна статистика</a:t>
            </a:r>
            <a:endParaRPr lang="ru-RU" sz="1200" dirty="0">
              <a:latin typeface="Times New Roman" pitchFamily="18" charset="0"/>
              <a:cs typeface="Times New Roman"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2023640011"/>
              </p:ext>
            </p:extLst>
          </p:nvPr>
        </p:nvGraphicFramePr>
        <p:xfrm>
          <a:off x="1619672" y="4407382"/>
          <a:ext cx="5698976" cy="1286668"/>
        </p:xfrm>
        <a:graphic>
          <a:graphicData uri="http://schemas.openxmlformats.org/drawingml/2006/table">
            <a:tbl>
              <a:tblPr firstRow="1" firstCol="1" bandRow="1">
                <a:tableStyleId>{BC89EF96-8CEA-46FF-86C4-4CE0E7609802}</a:tableStyleId>
              </a:tblPr>
              <a:tblGrid>
                <a:gridCol w="1014851"/>
                <a:gridCol w="291637"/>
                <a:gridCol w="1080120"/>
                <a:gridCol w="1080120"/>
                <a:gridCol w="1008112"/>
                <a:gridCol w="1224136"/>
              </a:tblGrid>
              <a:tr h="439573">
                <a:tc>
                  <a:txBody>
                    <a:bodyPr/>
                    <a:lstStyle/>
                    <a:p>
                      <a:pPr>
                        <a:lnSpc>
                          <a:spcPct val="115000"/>
                        </a:lnSpc>
                      </a:pPr>
                      <a:endParaRPr lang="uk-UA" sz="1100" dirty="0">
                        <a:effectLst/>
                        <a:latin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df</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dirty="0">
                          <a:effectLst/>
                        </a:rPr>
                        <a:t>SS</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dirty="0">
                          <a:effectLst/>
                        </a:rPr>
                        <a:t>MS</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F</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Значущість F</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282365">
                <a:tc>
                  <a:txBody>
                    <a:bodyPr/>
                    <a:lstStyle/>
                    <a:p>
                      <a:pPr algn="ctr">
                        <a:lnSpc>
                          <a:spcPct val="130000"/>
                        </a:lnSpc>
                        <a:spcAft>
                          <a:spcPts val="0"/>
                        </a:spcAft>
                      </a:pPr>
                      <a:r>
                        <a:rPr lang="es-ES" sz="1200">
                          <a:effectLst/>
                        </a:rPr>
                        <a:t>Регресія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0,019024212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0,019024212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dirty="0" smtClean="0">
                          <a:effectLst/>
                        </a:rPr>
                        <a:t>79,155935</a:t>
                      </a:r>
                      <a:r>
                        <a:rPr lang="uk-UA" sz="1200" dirty="0" smtClean="0">
                          <a:effectLst/>
                        </a:rPr>
                        <a:t>5</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6,60945E-09</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282365">
                <a:tc>
                  <a:txBody>
                    <a:bodyPr/>
                    <a:lstStyle/>
                    <a:p>
                      <a:pPr algn="ctr">
                        <a:lnSpc>
                          <a:spcPct val="130000"/>
                        </a:lnSpc>
                        <a:spcAft>
                          <a:spcPts val="0"/>
                        </a:spcAft>
                      </a:pPr>
                      <a:r>
                        <a:rPr lang="es-ES" sz="1200">
                          <a:effectLst/>
                        </a:rPr>
                        <a:t>Залишок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23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0,005527784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0,000240338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pPr>
                      <a:endParaRPr lang="uk-UA" sz="1100">
                        <a:effectLst/>
                        <a:latin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pPr>
                      <a:endParaRPr lang="uk-UA" sz="1100">
                        <a:effectLst/>
                        <a:latin typeface="Calibri" panose="020F0502020204030204" pitchFamily="34" charset="0"/>
                        <a:cs typeface="Times New Roman" panose="02020603050405020304" pitchFamily="18" charset="0"/>
                      </a:endParaRPr>
                    </a:p>
                  </a:txBody>
                  <a:tcPr marL="44450" marR="44450" marT="0" marB="0" anchor="ctr"/>
                </a:tc>
              </a:tr>
              <a:tr h="282365">
                <a:tc>
                  <a:txBody>
                    <a:bodyPr/>
                    <a:lstStyle/>
                    <a:p>
                      <a:pPr algn="ctr">
                        <a:lnSpc>
                          <a:spcPct val="130000"/>
                        </a:lnSpc>
                        <a:spcAft>
                          <a:spcPts val="0"/>
                        </a:spcAft>
                      </a:pPr>
                      <a:r>
                        <a:rPr lang="es-ES" sz="1200">
                          <a:effectLst/>
                        </a:rPr>
                        <a:t>Разом</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24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30000"/>
                        </a:lnSpc>
                        <a:spcAft>
                          <a:spcPts val="0"/>
                        </a:spcAft>
                      </a:pPr>
                      <a:r>
                        <a:rPr lang="es-ES" sz="1200">
                          <a:effectLst/>
                        </a:rPr>
                        <a:t>0,024551996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pPr>
                      <a:endParaRPr lang="uk-UA" sz="1100">
                        <a:effectLst/>
                        <a:latin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pPr>
                      <a:endParaRPr lang="uk-UA" sz="1100">
                        <a:effectLst/>
                        <a:latin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pPr>
                      <a:endParaRPr lang="uk-UA" sz="1100" dirty="0">
                        <a:effectLst/>
                        <a:latin typeface="Calibri" panose="020F0502020204030204" pitchFamily="34" charset="0"/>
                        <a:cs typeface="Times New Roman" panose="02020603050405020304" pitchFamily="18" charset="0"/>
                      </a:endParaRPr>
                    </a:p>
                  </a:txBody>
                  <a:tcPr marL="44450" marR="44450" marT="0" marB="0" anchor="ctr"/>
                </a:tc>
              </a:tr>
            </a:tbl>
          </a:graphicData>
        </a:graphic>
      </p:graphicFrame>
      <p:sp>
        <p:nvSpPr>
          <p:cNvPr id="16" name="Rectangle 2"/>
          <p:cNvSpPr>
            <a:spLocks noChangeArrowheads="1"/>
          </p:cNvSpPr>
          <p:nvPr/>
        </p:nvSpPr>
        <p:spPr bwMode="auto">
          <a:xfrm rot="10800000" flipV="1">
            <a:off x="3602017" y="2229812"/>
            <a:ext cx="5277272"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uk-UA" dirty="0"/>
              <a:t>Згідно рис. 1 – 2 побудовану модель безумовної конвергенції можна вважати статистично значущою і адекватною реальним даним, оскільки емпіричне значення </a:t>
            </a:r>
            <a:r>
              <a:rPr lang="en-US" dirty="0"/>
              <a:t>F</a:t>
            </a:r>
            <a:r>
              <a:rPr lang="uk-UA" dirty="0"/>
              <a:t>-критерію значно вище, ніж табличне, а значення коефіцієнту детермінації для всього просторово-часового ряду складає 0,774854002. </a:t>
            </a:r>
          </a:p>
        </p:txBody>
      </p:sp>
      <p:sp>
        <p:nvSpPr>
          <p:cNvPr id="17" name="Прямоугольник 16"/>
          <p:cNvSpPr/>
          <p:nvPr/>
        </p:nvSpPr>
        <p:spPr>
          <a:xfrm>
            <a:off x="3419872" y="5841877"/>
            <a:ext cx="2013436" cy="332399"/>
          </a:xfrm>
          <a:prstGeom prst="rect">
            <a:avLst/>
          </a:prstGeom>
        </p:spPr>
        <p:txBody>
          <a:bodyPr wrap="none">
            <a:spAutoFit/>
          </a:bodyPr>
          <a:lstStyle/>
          <a:p>
            <a:pPr algn="ctr">
              <a:lnSpc>
                <a:spcPct val="130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Рис. 2. Дисперсійний аналіз</a:t>
            </a:r>
            <a:endParaRPr lang="uk-UA"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108022" y="1875071"/>
                <a:ext cx="8579296" cy="2767032"/>
              </a:xfrm>
            </p:spPr>
            <p:txBody>
              <a:bodyPr>
                <a:normAutofit/>
              </a:bodyPr>
              <a:lstStyle/>
              <a:p>
                <a:r>
                  <a:rPr lang="uk-UA" sz="1800" dirty="0"/>
                  <a:t>Аналіз даних, наведених на рис. 3, дозволяє зробити висновок про статистичну значущість параметрів моделі безумовної конвергенції, що підтверджує гіпотезу про наявність єдиної для всіх регіонів траєкторії зростання рівня життя населення. Іншими словами, можемо зробити припущення про те, що країни з низьким рівнем життя населення мають більш високі темпи його зростання, ніж регіони з високим рівнем та відбувається вирівнювання рівнів у довгостроковому періоді.</a:t>
                </a:r>
              </a:p>
              <a:p>
                <a:r>
                  <a:rPr lang="uk-UA" sz="1800" dirty="0"/>
                  <a:t>Наявність конвергенції підтверджується згідно оцінці параметра моделі безумовної конвергенції </a:t>
                </a:r>
                <a14:m>
                  <m:oMath xmlns:m="http://schemas.openxmlformats.org/officeDocument/2006/math">
                    <m:r>
                      <a:rPr lang="uk-UA" sz="1800" i="1"/>
                      <m:t>𝛽</m:t>
                    </m:r>
                    <m:r>
                      <a:rPr lang="uk-UA" sz="1800" i="1"/>
                      <m:t>= −</m:t>
                    </m:r>
                    <m:r>
                      <a:rPr lang="uk-UA" sz="1800"/>
                      <m:t>0,1252182</m:t>
                    </m:r>
                  </m:oMath>
                </a14:m>
                <a:r>
                  <a:rPr lang="uk-UA" sz="1800" dirty="0"/>
                  <a:t>, що задовольняє умову </a:t>
                </a:r>
                <a14:m>
                  <m:oMath xmlns:m="http://schemas.openxmlformats.org/officeDocument/2006/math">
                    <m:r>
                      <a:rPr lang="uk-UA" sz="1800" i="1"/>
                      <m:t>𝛽</m:t>
                    </m:r>
                    <m:r>
                      <a:rPr lang="uk-UA" sz="1800" i="1"/>
                      <m:t>&lt;0</m:t>
                    </m:r>
                  </m:oMath>
                </a14:m>
                <a:r>
                  <a:rPr lang="uk-UA" sz="1800" dirty="0"/>
                  <a:t>.</a:t>
                </a:r>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08022" y="1875071"/>
                <a:ext cx="8579296" cy="2767032"/>
              </a:xfrm>
              <a:blipFill rotWithShape="0">
                <a:blip r:embed="rId2"/>
                <a:stretch>
                  <a:fillRect l="-355" t="-1325"/>
                </a:stretch>
              </a:blipFill>
            </p:spPr>
            <p:txBody>
              <a:bodyPr/>
              <a:lstStyle/>
              <a:p>
                <a:r>
                  <a:rPr lang="uk-UA">
                    <a:noFill/>
                  </a:rPr>
                  <a:t> </a:t>
                </a:r>
              </a:p>
            </p:txBody>
          </p:sp>
        </mc:Fallback>
      </mc:AlternateContent>
      <p:sp>
        <p:nvSpPr>
          <p:cNvPr id="4" name="Нижний колонтитул 3"/>
          <p:cNvSpPr>
            <a:spLocks noGrp="1"/>
          </p:cNvSpPr>
          <p:nvPr>
            <p:ph type="ftr" sz="quarter" idx="11"/>
          </p:nvPr>
        </p:nvSpPr>
        <p:spPr/>
        <p:txBody>
          <a:bodyPr/>
          <a:lstStyle/>
          <a:p>
            <a:r>
              <a:rPr lang="ru-RU" smtClean="0"/>
              <a:t>Харків - 2017</a:t>
            </a:r>
            <a:endParaRPr lang="ru-RU"/>
          </a:p>
        </p:txBody>
      </p:sp>
      <p:sp>
        <p:nvSpPr>
          <p:cNvPr id="5" name="Номер слайда 4"/>
          <p:cNvSpPr>
            <a:spLocks noGrp="1"/>
          </p:cNvSpPr>
          <p:nvPr>
            <p:ph type="sldNum" sz="quarter" idx="12"/>
          </p:nvPr>
        </p:nvSpPr>
        <p:spPr/>
        <p:txBody>
          <a:bodyPr/>
          <a:lstStyle/>
          <a:p>
            <a:fld id="{AED89BB3-9CE0-46B6-9D53-301B08BA24EC}" type="slidenum">
              <a:rPr lang="ru-RU" smtClean="0"/>
              <a:pPr/>
              <a:t>9</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val="3661973213"/>
              </p:ext>
            </p:extLst>
          </p:nvPr>
        </p:nvGraphicFramePr>
        <p:xfrm>
          <a:off x="2146277" y="4642103"/>
          <a:ext cx="4502785" cy="1296144"/>
        </p:xfrm>
        <a:graphic>
          <a:graphicData uri="http://schemas.openxmlformats.org/drawingml/2006/table">
            <a:tbl>
              <a:tblPr>
                <a:tableStyleId>{3C2FFA5D-87B4-456A-9821-1D502468CF0F}</a:tableStyleId>
              </a:tblPr>
              <a:tblGrid>
                <a:gridCol w="225425"/>
                <a:gridCol w="1069340"/>
                <a:gridCol w="1069340"/>
                <a:gridCol w="1069340"/>
                <a:gridCol w="1069340"/>
              </a:tblGrid>
              <a:tr h="611950">
                <a:tc>
                  <a:txBody>
                    <a:bodyPr/>
                    <a:lstStyle/>
                    <a:p>
                      <a:pPr algn="ctr">
                        <a:lnSpc>
                          <a:spcPct val="150000"/>
                        </a:lnSpc>
                        <a:spcAft>
                          <a:spcPts val="0"/>
                        </a:spcAft>
                      </a:pPr>
                      <a:r>
                        <a:rPr lang="es-ES" sz="1200" dirty="0"/>
                        <a:t> </a:t>
                      </a:r>
                      <a:endParaRPr lang="ru-RU" sz="1100" dirty="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a:t>Коефіцієнти</a:t>
                      </a:r>
                      <a:endParaRPr lang="ru-RU" sz="110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a:t>Стнадартна похибка</a:t>
                      </a:r>
                      <a:endParaRPr lang="ru-RU" sz="110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dirty="0"/>
                        <a:t>t-</a:t>
                      </a:r>
                      <a:r>
                        <a:rPr lang="es-ES" sz="1200" dirty="0" err="1"/>
                        <a:t>статистика</a:t>
                      </a:r>
                      <a:endParaRPr lang="ru-RU" sz="1100" dirty="0">
                        <a:latin typeface="Calibri"/>
                        <a:ea typeface="Times New Roman"/>
                        <a:cs typeface="Times New Roman"/>
                      </a:endParaRPr>
                    </a:p>
                  </a:txBody>
                  <a:tcPr marL="44450" marR="44450" marT="0" marB="0" anchor="ctr"/>
                </a:tc>
                <a:tc>
                  <a:txBody>
                    <a:bodyPr/>
                    <a:lstStyle/>
                    <a:p>
                      <a:pPr algn="ctr">
                        <a:lnSpc>
                          <a:spcPct val="150000"/>
                        </a:lnSpc>
                        <a:spcAft>
                          <a:spcPts val="0"/>
                        </a:spcAft>
                      </a:pPr>
                      <a:r>
                        <a:rPr lang="es-ES" sz="1200"/>
                        <a:t>P-Значення</a:t>
                      </a:r>
                      <a:endParaRPr lang="ru-RU" sz="1100">
                        <a:latin typeface="Calibri"/>
                        <a:ea typeface="Times New Roman"/>
                        <a:cs typeface="Times New Roman"/>
                      </a:endParaRPr>
                    </a:p>
                  </a:txBody>
                  <a:tcPr marL="44450" marR="44450" marT="0" marB="0" anchor="ctr"/>
                </a:tc>
              </a:tr>
              <a:tr h="334306">
                <a:tc>
                  <a:txBody>
                    <a:bodyPr/>
                    <a:lstStyle/>
                    <a:p>
                      <a:pPr algn="ctr">
                        <a:lnSpc>
                          <a:spcPct val="150000"/>
                        </a:lnSpc>
                        <a:spcAft>
                          <a:spcPts val="0"/>
                        </a:spcAft>
                      </a:pPr>
                      <a:r>
                        <a:rPr lang="es-ES" sz="1200"/>
                        <a:t>С</a:t>
                      </a:r>
                      <a:endParaRPr lang="ru-RU" sz="1100">
                        <a:latin typeface="Calibri"/>
                        <a:ea typeface="Times New Roman"/>
                        <a:cs typeface="Times New Roman"/>
                      </a:endParaRPr>
                    </a:p>
                  </a:txBody>
                  <a:tcPr marL="44450" marR="44450" marT="0" marB="0" anchor="ctr"/>
                </a:tc>
                <a:tc>
                  <a:txBody>
                    <a:bodyPr/>
                    <a:lstStyle/>
                    <a:p>
                      <a:pPr algn="r">
                        <a:lnSpc>
                          <a:spcPct val="150000"/>
                        </a:lnSpc>
                        <a:spcAft>
                          <a:spcPts val="0"/>
                        </a:spcAft>
                      </a:pPr>
                      <a:r>
                        <a:rPr lang="es-ES" sz="1200" dirty="0"/>
                        <a:t>-0,027006895</a:t>
                      </a:r>
                      <a:endParaRPr lang="ru-RU" sz="1100" dirty="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a:t>0,005082032</a:t>
                      </a:r>
                      <a:endParaRPr lang="ru-RU" sz="110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a:t>-5,314192631</a:t>
                      </a:r>
                      <a:endParaRPr lang="ru-RU" sz="110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a:t>2,14689E-05</a:t>
                      </a:r>
                      <a:endParaRPr lang="ru-RU" sz="1100">
                        <a:latin typeface="Calibri"/>
                        <a:ea typeface="Times New Roman"/>
                        <a:cs typeface="Times New Roman"/>
                      </a:endParaRPr>
                    </a:p>
                  </a:txBody>
                  <a:tcPr marL="44450" marR="44450" marT="0" marB="0" anchor="b"/>
                </a:tc>
              </a:tr>
              <a:tr h="349888">
                <a:tc>
                  <a:txBody>
                    <a:bodyPr/>
                    <a:lstStyle/>
                    <a:p>
                      <a:pPr algn="ctr">
                        <a:lnSpc>
                          <a:spcPct val="150000"/>
                        </a:lnSpc>
                        <a:spcAft>
                          <a:spcPts val="0"/>
                        </a:spcAft>
                      </a:pPr>
                      <a:r>
                        <a:rPr lang="es-ES" sz="1200" dirty="0" smtClean="0"/>
                        <a:t>β</a:t>
                      </a:r>
                      <a:endParaRPr lang="ru-RU" sz="1100" dirty="0">
                        <a:latin typeface="Calibri"/>
                        <a:ea typeface="Times New Roman"/>
                        <a:cs typeface="Times New Roman"/>
                      </a:endParaRPr>
                    </a:p>
                  </a:txBody>
                  <a:tcPr marL="44450" marR="44450" marT="0" marB="0" anchor="ctr"/>
                </a:tc>
                <a:tc>
                  <a:txBody>
                    <a:bodyPr/>
                    <a:lstStyle/>
                    <a:p>
                      <a:pPr algn="r">
                        <a:lnSpc>
                          <a:spcPct val="150000"/>
                        </a:lnSpc>
                        <a:spcAft>
                          <a:spcPts val="0"/>
                        </a:spcAft>
                      </a:pPr>
                      <a:r>
                        <a:rPr lang="es-ES" sz="1200" dirty="0"/>
                        <a:t>-0,12521821</a:t>
                      </a:r>
                      <a:endParaRPr lang="ru-RU" sz="1100" dirty="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dirty="0"/>
                        <a:t>0,014074266</a:t>
                      </a:r>
                      <a:endParaRPr lang="ru-RU" sz="1100" dirty="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a:t>-8,896962148</a:t>
                      </a:r>
                      <a:endParaRPr lang="ru-RU" sz="1100">
                        <a:latin typeface="Calibri"/>
                        <a:ea typeface="Times New Roman"/>
                        <a:cs typeface="Times New Roman"/>
                      </a:endParaRPr>
                    </a:p>
                  </a:txBody>
                  <a:tcPr marL="44450" marR="44450" marT="0" marB="0" anchor="b"/>
                </a:tc>
                <a:tc>
                  <a:txBody>
                    <a:bodyPr/>
                    <a:lstStyle/>
                    <a:p>
                      <a:pPr algn="r">
                        <a:lnSpc>
                          <a:spcPct val="150000"/>
                        </a:lnSpc>
                        <a:spcAft>
                          <a:spcPts val="0"/>
                        </a:spcAft>
                      </a:pPr>
                      <a:r>
                        <a:rPr lang="es-ES" sz="1200" dirty="0"/>
                        <a:t>6,60945E-09</a:t>
                      </a:r>
                      <a:endParaRPr lang="ru-RU" sz="1100" dirty="0">
                        <a:latin typeface="Calibri"/>
                        <a:ea typeface="Times New Roman"/>
                        <a:cs typeface="Times New Roman"/>
                      </a:endParaRPr>
                    </a:p>
                  </a:txBody>
                  <a:tcPr marL="44450" marR="44450" marT="0" marB="0" anchor="b"/>
                </a:tc>
              </a:tr>
            </a:tbl>
          </a:graphicData>
        </a:graphic>
      </p:graphicFrame>
      <p:sp>
        <p:nvSpPr>
          <p:cNvPr id="8" name="Rectangle 1"/>
          <p:cNvSpPr>
            <a:spLocks noChangeArrowheads="1"/>
          </p:cNvSpPr>
          <p:nvPr/>
        </p:nvSpPr>
        <p:spPr bwMode="auto">
          <a:xfrm>
            <a:off x="2667000" y="6046107"/>
            <a:ext cx="284077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 3</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Оцінка параметрів моделі</a:t>
            </a:r>
            <a:endParaRPr kumimoji="0" lang="uk-UA"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Заголовок 1"/>
          <p:cNvSpPr txBox="1">
            <a:spLocks/>
          </p:cNvSpPr>
          <p:nvPr/>
        </p:nvSpPr>
        <p:spPr>
          <a:xfrm>
            <a:off x="460058" y="767334"/>
            <a:ext cx="8229600" cy="1143000"/>
          </a:xfrm>
          <a:prstGeom prst="rect">
            <a:avLst/>
          </a:prstGeom>
        </p:spPr>
        <p:txBody>
          <a:bodyPr vert="horz" lIns="0" rIns="0" bIns="0" anchor="b">
            <a:noAutofit/>
          </a:bodyPr>
          <a:lstStyle/>
          <a:p>
            <a:pPr lvl="0" algn="r">
              <a:spcBef>
                <a:spcPct val="0"/>
              </a:spcBef>
              <a:defRPr/>
            </a:pPr>
            <a:r>
              <a:rPr kumimoji="0" lang="ru-RU" sz="4000" b="0" i="0" u="none" strike="noStrike" kern="1200" cap="none" spc="0" normalizeH="0" baseline="0" noProof="0" dirty="0" err="1" smtClean="0">
                <a:ln>
                  <a:noFill/>
                </a:ln>
                <a:solidFill>
                  <a:schemeClr val="tx2"/>
                </a:solidFill>
                <a:effectLst>
                  <a:outerShdw blurRad="38100" dist="38100" dir="2700000" algn="tl">
                    <a:srgbClr val="000000">
                      <a:alpha val="43137"/>
                    </a:srgbClr>
                  </a:outerShdw>
                </a:effectLst>
                <a:uLnTx/>
                <a:uFillTx/>
                <a:latin typeface="+mj-lt"/>
                <a:ea typeface="+mj-ea"/>
                <a:cs typeface="+mj-cs"/>
              </a:rPr>
              <a:t>Реалізація</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ru-RU" sz="4000" b="0" i="0" u="none" strike="noStrike" kern="1200" cap="none" spc="0" normalizeH="0" baseline="0" noProof="0" dirty="0" err="1" smtClean="0">
                <a:ln>
                  <a:noFill/>
                </a:ln>
                <a:solidFill>
                  <a:schemeClr val="tx2"/>
                </a:solidFill>
                <a:effectLst>
                  <a:outerShdw blurRad="38100" dist="38100" dir="2700000" algn="tl">
                    <a:srgbClr val="000000">
                      <a:alpha val="43137"/>
                    </a:srgbClr>
                  </a:outerShdw>
                </a:effectLst>
                <a:uLnTx/>
                <a:uFillTx/>
                <a:latin typeface="+mj-lt"/>
                <a:ea typeface="+mj-ea"/>
                <a:cs typeface="+mj-cs"/>
              </a:rPr>
              <a:t>моделі</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t>
            </a:r>
            <a: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
            </a:r>
            <a:br>
              <a:rPr kumimoji="0" lang="ru-RU" sz="4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br>
            <a:r>
              <a:rPr lang="ru-RU" sz="4000" dirty="0" err="1">
                <a:solidFill>
                  <a:schemeClr val="tx2"/>
                </a:solidFill>
                <a:effectLst>
                  <a:outerShdw blurRad="38100" dist="38100" dir="2700000" algn="tl">
                    <a:srgbClr val="000000">
                      <a:alpha val="43137"/>
                    </a:srgbClr>
                  </a:outerShdw>
                </a:effectLst>
                <a:latin typeface="+mj-lt"/>
                <a:ea typeface="+mj-ea"/>
                <a:cs typeface="+mj-cs"/>
              </a:rPr>
              <a:t>безумовної</a:t>
            </a:r>
            <a:r>
              <a:rPr lang="ru-RU" sz="4000" dirty="0">
                <a:solidFill>
                  <a:schemeClr val="tx2"/>
                </a:solidFill>
                <a:effectLst>
                  <a:outerShdw blurRad="38100" dist="38100" dir="2700000" algn="tl">
                    <a:srgbClr val="000000">
                      <a:alpha val="43137"/>
                    </a:srgbClr>
                  </a:outerShdw>
                </a:effectLst>
                <a:latin typeface="+mj-lt"/>
                <a:ea typeface="+mj-ea"/>
                <a:cs typeface="+mj-cs"/>
              </a:rPr>
              <a:t> </a:t>
            </a:r>
            <a:r>
              <a:rPr lang="el-GR" sz="4000" dirty="0">
                <a:solidFill>
                  <a:schemeClr val="tx2"/>
                </a:solidFill>
                <a:effectLst>
                  <a:outerShdw blurRad="38100" dist="38100" dir="2700000" algn="tl">
                    <a:srgbClr val="000000">
                      <a:alpha val="43137"/>
                    </a:srgbClr>
                  </a:outerShdw>
                </a:effectLst>
                <a:latin typeface="+mj-lt"/>
                <a:ea typeface="+mj-ea"/>
                <a:cs typeface="+mj-cs"/>
              </a:rPr>
              <a:t>β- </a:t>
            </a:r>
            <a:r>
              <a:rPr lang="ru-RU" sz="4000" dirty="0" err="1">
                <a:solidFill>
                  <a:schemeClr val="tx2"/>
                </a:solidFill>
                <a:effectLst>
                  <a:outerShdw blurRad="38100" dist="38100" dir="2700000" algn="tl">
                    <a:srgbClr val="000000">
                      <a:alpha val="43137"/>
                    </a:srgbClr>
                  </a:outerShdw>
                </a:effectLst>
                <a:latin typeface="+mj-lt"/>
                <a:ea typeface="+mj-ea"/>
                <a:cs typeface="+mj-cs"/>
              </a:rPr>
              <a:t>конвергенції</a:t>
            </a:r>
            <a:endParaRPr kumimoji="0" lang="ru-RU" sz="4000" b="0" i="0" u="none" strike="noStrike" kern="1200" cap="none"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p14="http://schemas.microsoft.com/office/powerpoint/2010/main" val="2556483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1011</TotalTime>
  <Words>594</Words>
  <Application>Microsoft Office PowerPoint</Application>
  <PresentationFormat>Экран (4:3)</PresentationFormat>
  <Paragraphs>117</Paragraphs>
  <Slides>11</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Cambria Math</vt:lpstr>
      <vt:lpstr>Constantia</vt:lpstr>
      <vt:lpstr>Times New Roman</vt:lpstr>
      <vt:lpstr>Wingdings 2</vt:lpstr>
      <vt:lpstr>Поток</vt:lpstr>
      <vt:lpstr>ГРАВІТАЦІЙНА МОДЕЛЬ АНАЛІЗУ РІВНЯ ЖИТТЯ НАСЕЛЕННЯ В МІЖДЕРЖАВНОМУ РОЗРІЗІ</vt:lpstr>
      <vt:lpstr>Актуальність та мета   </vt:lpstr>
      <vt:lpstr>Актуальність та мета  </vt:lpstr>
      <vt:lpstr>Поняття рівня життя населення</vt:lpstr>
      <vt:lpstr>Дослідження сучасних підходів  до аналізу рівня життя населення </vt:lpstr>
      <vt:lpstr>Гравітаційні моделі</vt:lpstr>
      <vt:lpstr>Модель Баумоля: модель безумовної β- конвергенції</vt:lpstr>
      <vt:lpstr>Презентация PowerPoint</vt:lpstr>
      <vt:lpstr>Презентация PowerPoint</vt:lpstr>
      <vt:lpstr>Висновок :</vt:lpstr>
      <vt:lpstr>Презентация PowerPoint</vt:lpstr>
    </vt:vector>
  </TitlesOfParts>
  <Company>RePack by SPecialiST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Priymak</dc:creator>
  <cp:lastModifiedBy>RePack by Diakov</cp:lastModifiedBy>
  <cp:revision>52</cp:revision>
  <dcterms:created xsi:type="dcterms:W3CDTF">2016-06-14T21:16:26Z</dcterms:created>
  <dcterms:modified xsi:type="dcterms:W3CDTF">2017-05-12T08:30:52Z</dcterms:modified>
</cp:coreProperties>
</file>