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567DFD-B43C-46EF-8571-451BB629D3B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uk-UA"/>
        </a:p>
      </dgm:t>
    </dgm:pt>
    <dgm:pt modelId="{F02365F7-8253-4018-A6C6-FBE28D2810A1}">
      <dgm:prSet phldrT="[Текст]"/>
      <dgm:spPr/>
      <dgm:t>
        <a:bodyPr/>
        <a:lstStyle/>
        <a:p>
          <a:r>
            <a:rPr lang="uk-UA" dirty="0" smtClean="0"/>
            <a:t>відбір об’єктів, що підлягають </a:t>
          </a:r>
          <a:r>
            <a:rPr lang="uk-UA" dirty="0" err="1" smtClean="0"/>
            <a:t>кластеризації</a:t>
          </a:r>
          <a:r>
            <a:rPr lang="uk-UA" dirty="0" smtClean="0"/>
            <a:t> та показників, які характеризують ці об’єкти</a:t>
          </a:r>
          <a:endParaRPr lang="uk-UA" dirty="0"/>
        </a:p>
      </dgm:t>
    </dgm:pt>
    <dgm:pt modelId="{3D8F506C-37DD-4277-BE8D-B16DEF09F6BE}" type="parTrans" cxnId="{04F545C9-1550-4FB1-B54C-B86BC2B6401A}">
      <dgm:prSet/>
      <dgm:spPr/>
      <dgm:t>
        <a:bodyPr/>
        <a:lstStyle/>
        <a:p>
          <a:endParaRPr lang="uk-UA"/>
        </a:p>
      </dgm:t>
    </dgm:pt>
    <dgm:pt modelId="{7DDB24C7-B96C-4FC5-B85C-72E1ACC97D52}" type="sibTrans" cxnId="{04F545C9-1550-4FB1-B54C-B86BC2B6401A}">
      <dgm:prSet/>
      <dgm:spPr/>
      <dgm:t>
        <a:bodyPr/>
        <a:lstStyle/>
        <a:p>
          <a:endParaRPr lang="uk-UA"/>
        </a:p>
      </dgm:t>
    </dgm:pt>
    <dgm:pt modelId="{BA1283EF-C227-4F28-B5B3-DAA6888A1272}">
      <dgm:prSet phldrT="[Текст]"/>
      <dgm:spPr/>
      <dgm:t>
        <a:bodyPr/>
        <a:lstStyle/>
        <a:p>
          <a:r>
            <a:rPr lang="uk-UA" dirty="0" smtClean="0"/>
            <a:t>розрахунок міри подібності між вибраними об’єктами</a:t>
          </a:r>
          <a:endParaRPr lang="uk-UA" dirty="0"/>
        </a:p>
      </dgm:t>
    </dgm:pt>
    <dgm:pt modelId="{519662A6-718F-47A7-9C01-A3B6F6634538}" type="parTrans" cxnId="{40805D4C-0B1D-4143-AD45-C02B7F7C35B8}">
      <dgm:prSet/>
      <dgm:spPr/>
      <dgm:t>
        <a:bodyPr/>
        <a:lstStyle/>
        <a:p>
          <a:endParaRPr lang="uk-UA"/>
        </a:p>
      </dgm:t>
    </dgm:pt>
    <dgm:pt modelId="{C4B1DD4B-F82B-4CD8-923D-9BB9C989587E}" type="sibTrans" cxnId="{40805D4C-0B1D-4143-AD45-C02B7F7C35B8}">
      <dgm:prSet/>
      <dgm:spPr/>
      <dgm:t>
        <a:bodyPr/>
        <a:lstStyle/>
        <a:p>
          <a:endParaRPr lang="uk-UA"/>
        </a:p>
      </dgm:t>
    </dgm:pt>
    <dgm:pt modelId="{C682DFF2-863A-4296-BD47-09C436424B2A}">
      <dgm:prSet phldrT="[Текст]"/>
      <dgm:spPr/>
      <dgm:t>
        <a:bodyPr/>
        <a:lstStyle/>
        <a:p>
          <a:r>
            <a:rPr lang="uk-UA" dirty="0" smtClean="0"/>
            <a:t>застосування методу </a:t>
          </a:r>
          <a:r>
            <a:rPr lang="uk-UA" dirty="0" err="1" smtClean="0"/>
            <a:t>кластерного</a:t>
          </a:r>
          <a:r>
            <a:rPr lang="uk-UA" dirty="0" smtClean="0"/>
            <a:t> аналізу для утворення груп однорідних об’єктів</a:t>
          </a:r>
          <a:endParaRPr lang="uk-UA" dirty="0"/>
        </a:p>
      </dgm:t>
    </dgm:pt>
    <dgm:pt modelId="{9808393A-4DE9-4D1C-B4C9-BBCDB1ABF79E}" type="parTrans" cxnId="{B41CEE3A-76A5-4C63-A654-3127FF0AED1A}">
      <dgm:prSet/>
      <dgm:spPr/>
      <dgm:t>
        <a:bodyPr/>
        <a:lstStyle/>
        <a:p>
          <a:endParaRPr lang="uk-UA"/>
        </a:p>
      </dgm:t>
    </dgm:pt>
    <dgm:pt modelId="{7EF77691-018B-474B-8C8E-702CC5F56A34}" type="sibTrans" cxnId="{B41CEE3A-76A5-4C63-A654-3127FF0AED1A}">
      <dgm:prSet/>
      <dgm:spPr/>
      <dgm:t>
        <a:bodyPr/>
        <a:lstStyle/>
        <a:p>
          <a:endParaRPr lang="uk-UA"/>
        </a:p>
      </dgm:t>
    </dgm:pt>
    <dgm:pt modelId="{560FADF7-7642-461B-9470-593848DF2DF8}">
      <dgm:prSet/>
      <dgm:spPr/>
      <dgm:t>
        <a:bodyPr/>
        <a:lstStyle/>
        <a:p>
          <a:r>
            <a:rPr lang="uk-UA" dirty="0" smtClean="0"/>
            <a:t>інтерпретація отриманих результатів</a:t>
          </a:r>
          <a:endParaRPr lang="uk-UA" dirty="0"/>
        </a:p>
      </dgm:t>
    </dgm:pt>
    <dgm:pt modelId="{A838B839-D306-490D-9FE7-F3101B77D217}" type="parTrans" cxnId="{C62EC008-9426-496B-97FA-1918A4B0C5D7}">
      <dgm:prSet/>
      <dgm:spPr/>
      <dgm:t>
        <a:bodyPr/>
        <a:lstStyle/>
        <a:p>
          <a:endParaRPr lang="uk-UA"/>
        </a:p>
      </dgm:t>
    </dgm:pt>
    <dgm:pt modelId="{CFE94F87-2A6F-466F-AC3B-F548BA08E205}" type="sibTrans" cxnId="{C62EC008-9426-496B-97FA-1918A4B0C5D7}">
      <dgm:prSet/>
      <dgm:spPr/>
      <dgm:t>
        <a:bodyPr/>
        <a:lstStyle/>
        <a:p>
          <a:endParaRPr lang="uk-UA"/>
        </a:p>
      </dgm:t>
    </dgm:pt>
    <dgm:pt modelId="{C1383EF5-7F2C-4296-B152-C8B10684CA4F}" type="pres">
      <dgm:prSet presAssocID="{4E567DFD-B43C-46EF-8571-451BB629D3B5}" presName="Name0" presStyleCnt="0">
        <dgm:presLayoutVars>
          <dgm:chMax val="7"/>
          <dgm:chPref val="7"/>
          <dgm:dir/>
        </dgm:presLayoutVars>
      </dgm:prSet>
      <dgm:spPr/>
    </dgm:pt>
    <dgm:pt modelId="{92BBB8D9-AE11-4582-8FF2-95113168DC20}" type="pres">
      <dgm:prSet presAssocID="{4E567DFD-B43C-46EF-8571-451BB629D3B5}" presName="Name1" presStyleCnt="0"/>
      <dgm:spPr/>
    </dgm:pt>
    <dgm:pt modelId="{84197050-B434-4BC9-AD2C-A1AC6F2B6984}" type="pres">
      <dgm:prSet presAssocID="{4E567DFD-B43C-46EF-8571-451BB629D3B5}" presName="cycle" presStyleCnt="0"/>
      <dgm:spPr/>
    </dgm:pt>
    <dgm:pt modelId="{BFD7EF93-2FEC-43A7-BF65-81ADBBE74EE7}" type="pres">
      <dgm:prSet presAssocID="{4E567DFD-B43C-46EF-8571-451BB629D3B5}" presName="srcNode" presStyleLbl="node1" presStyleIdx="0" presStyleCnt="4"/>
      <dgm:spPr/>
    </dgm:pt>
    <dgm:pt modelId="{C872AC29-46AC-4131-BCA6-DEF1381963F4}" type="pres">
      <dgm:prSet presAssocID="{4E567DFD-B43C-46EF-8571-451BB629D3B5}" presName="conn" presStyleLbl="parChTrans1D2" presStyleIdx="0" presStyleCnt="1"/>
      <dgm:spPr/>
    </dgm:pt>
    <dgm:pt modelId="{74BEC7AC-4063-461B-A968-BB603E6E40D4}" type="pres">
      <dgm:prSet presAssocID="{4E567DFD-B43C-46EF-8571-451BB629D3B5}" presName="extraNode" presStyleLbl="node1" presStyleIdx="0" presStyleCnt="4"/>
      <dgm:spPr/>
    </dgm:pt>
    <dgm:pt modelId="{87604778-54FD-4423-8FDE-8EB755BDCA54}" type="pres">
      <dgm:prSet presAssocID="{4E567DFD-B43C-46EF-8571-451BB629D3B5}" presName="dstNode" presStyleLbl="node1" presStyleIdx="0" presStyleCnt="4"/>
      <dgm:spPr/>
    </dgm:pt>
    <dgm:pt modelId="{DA64AF89-438F-4B72-B31E-10896A563D79}" type="pres">
      <dgm:prSet presAssocID="{F02365F7-8253-4018-A6C6-FBE28D2810A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C210A36-3E77-4FFE-89CD-B4A3EB0C3167}" type="pres">
      <dgm:prSet presAssocID="{F02365F7-8253-4018-A6C6-FBE28D2810A1}" presName="accent_1" presStyleCnt="0"/>
      <dgm:spPr/>
    </dgm:pt>
    <dgm:pt modelId="{60330CF7-32EE-4B65-9FC4-7C898DDAED66}" type="pres">
      <dgm:prSet presAssocID="{F02365F7-8253-4018-A6C6-FBE28D2810A1}" presName="accentRepeatNode" presStyleLbl="solidFgAcc1" presStyleIdx="0" presStyleCnt="4"/>
      <dgm:spPr/>
    </dgm:pt>
    <dgm:pt modelId="{7B225697-6A6A-4C7D-ABEC-3108A85FBFB8}" type="pres">
      <dgm:prSet presAssocID="{BA1283EF-C227-4F28-B5B3-DAA6888A1272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95837EF-28D1-48F4-903A-E403B4CE9267}" type="pres">
      <dgm:prSet presAssocID="{BA1283EF-C227-4F28-B5B3-DAA6888A1272}" presName="accent_2" presStyleCnt="0"/>
      <dgm:spPr/>
    </dgm:pt>
    <dgm:pt modelId="{4BD0F62A-F59C-4EDC-B223-ECD690B0572B}" type="pres">
      <dgm:prSet presAssocID="{BA1283EF-C227-4F28-B5B3-DAA6888A1272}" presName="accentRepeatNode" presStyleLbl="solidFgAcc1" presStyleIdx="1" presStyleCnt="4"/>
      <dgm:spPr/>
    </dgm:pt>
    <dgm:pt modelId="{5BC952CA-B1A1-4C81-8FF4-4E2E1817524D}" type="pres">
      <dgm:prSet presAssocID="{C682DFF2-863A-4296-BD47-09C436424B2A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0F82438-CABB-4166-A479-4B3E9926E525}" type="pres">
      <dgm:prSet presAssocID="{C682DFF2-863A-4296-BD47-09C436424B2A}" presName="accent_3" presStyleCnt="0"/>
      <dgm:spPr/>
    </dgm:pt>
    <dgm:pt modelId="{04FE43D7-474C-4440-9C33-D826218F91BC}" type="pres">
      <dgm:prSet presAssocID="{C682DFF2-863A-4296-BD47-09C436424B2A}" presName="accentRepeatNode" presStyleLbl="solidFgAcc1" presStyleIdx="2" presStyleCnt="4"/>
      <dgm:spPr/>
    </dgm:pt>
    <dgm:pt modelId="{EF976502-D60D-4F17-B8AB-815B0BF53771}" type="pres">
      <dgm:prSet presAssocID="{560FADF7-7642-461B-9470-593848DF2DF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4973369-618A-4581-B3C0-B809D45A9A5D}" type="pres">
      <dgm:prSet presAssocID="{560FADF7-7642-461B-9470-593848DF2DF8}" presName="accent_4" presStyleCnt="0"/>
      <dgm:spPr/>
    </dgm:pt>
    <dgm:pt modelId="{7E5E0DB2-0832-4D2C-A6D9-787064E3035B}" type="pres">
      <dgm:prSet presAssocID="{560FADF7-7642-461B-9470-593848DF2DF8}" presName="accentRepeatNode" presStyleLbl="solidFgAcc1" presStyleIdx="3" presStyleCnt="4"/>
      <dgm:spPr/>
    </dgm:pt>
  </dgm:ptLst>
  <dgm:cxnLst>
    <dgm:cxn modelId="{F2624B12-B267-4BD1-A8AF-3B80E3D2D2B6}" type="presOf" srcId="{560FADF7-7642-461B-9470-593848DF2DF8}" destId="{EF976502-D60D-4F17-B8AB-815B0BF53771}" srcOrd="0" destOrd="0" presId="urn:microsoft.com/office/officeart/2008/layout/VerticalCurvedList"/>
    <dgm:cxn modelId="{8A0AFFF3-95D8-49F3-823E-F42DED572FDF}" type="presOf" srcId="{C682DFF2-863A-4296-BD47-09C436424B2A}" destId="{5BC952CA-B1A1-4C81-8FF4-4E2E1817524D}" srcOrd="0" destOrd="0" presId="urn:microsoft.com/office/officeart/2008/layout/VerticalCurvedList"/>
    <dgm:cxn modelId="{9C2A4A21-A6A0-404E-85A8-F4E9897E04EA}" type="presOf" srcId="{BA1283EF-C227-4F28-B5B3-DAA6888A1272}" destId="{7B225697-6A6A-4C7D-ABEC-3108A85FBFB8}" srcOrd="0" destOrd="0" presId="urn:microsoft.com/office/officeart/2008/layout/VerticalCurvedList"/>
    <dgm:cxn modelId="{B41CEE3A-76A5-4C63-A654-3127FF0AED1A}" srcId="{4E567DFD-B43C-46EF-8571-451BB629D3B5}" destId="{C682DFF2-863A-4296-BD47-09C436424B2A}" srcOrd="2" destOrd="0" parTransId="{9808393A-4DE9-4D1C-B4C9-BBCDB1ABF79E}" sibTransId="{7EF77691-018B-474B-8C8E-702CC5F56A34}"/>
    <dgm:cxn modelId="{40805D4C-0B1D-4143-AD45-C02B7F7C35B8}" srcId="{4E567DFD-B43C-46EF-8571-451BB629D3B5}" destId="{BA1283EF-C227-4F28-B5B3-DAA6888A1272}" srcOrd="1" destOrd="0" parTransId="{519662A6-718F-47A7-9C01-A3B6F6634538}" sibTransId="{C4B1DD4B-F82B-4CD8-923D-9BB9C989587E}"/>
    <dgm:cxn modelId="{5728898E-59CF-49AA-A4F4-992DCD0D22D4}" type="presOf" srcId="{F02365F7-8253-4018-A6C6-FBE28D2810A1}" destId="{DA64AF89-438F-4B72-B31E-10896A563D79}" srcOrd="0" destOrd="0" presId="urn:microsoft.com/office/officeart/2008/layout/VerticalCurvedList"/>
    <dgm:cxn modelId="{C31EF132-F736-4C26-A3A4-8170DCF228F6}" type="presOf" srcId="{4E567DFD-B43C-46EF-8571-451BB629D3B5}" destId="{C1383EF5-7F2C-4296-B152-C8B10684CA4F}" srcOrd="0" destOrd="0" presId="urn:microsoft.com/office/officeart/2008/layout/VerticalCurvedList"/>
    <dgm:cxn modelId="{9C529A2D-AE6A-4395-B88A-25BE8B88D82D}" type="presOf" srcId="{7DDB24C7-B96C-4FC5-B85C-72E1ACC97D52}" destId="{C872AC29-46AC-4131-BCA6-DEF1381963F4}" srcOrd="0" destOrd="0" presId="urn:microsoft.com/office/officeart/2008/layout/VerticalCurvedList"/>
    <dgm:cxn modelId="{04F545C9-1550-4FB1-B54C-B86BC2B6401A}" srcId="{4E567DFD-B43C-46EF-8571-451BB629D3B5}" destId="{F02365F7-8253-4018-A6C6-FBE28D2810A1}" srcOrd="0" destOrd="0" parTransId="{3D8F506C-37DD-4277-BE8D-B16DEF09F6BE}" sibTransId="{7DDB24C7-B96C-4FC5-B85C-72E1ACC97D52}"/>
    <dgm:cxn modelId="{C62EC008-9426-496B-97FA-1918A4B0C5D7}" srcId="{4E567DFD-B43C-46EF-8571-451BB629D3B5}" destId="{560FADF7-7642-461B-9470-593848DF2DF8}" srcOrd="3" destOrd="0" parTransId="{A838B839-D306-490D-9FE7-F3101B77D217}" sibTransId="{CFE94F87-2A6F-466F-AC3B-F548BA08E205}"/>
    <dgm:cxn modelId="{43C09F2B-691F-4AB1-81B1-9DE5A8671BCB}" type="presParOf" srcId="{C1383EF5-7F2C-4296-B152-C8B10684CA4F}" destId="{92BBB8D9-AE11-4582-8FF2-95113168DC20}" srcOrd="0" destOrd="0" presId="urn:microsoft.com/office/officeart/2008/layout/VerticalCurvedList"/>
    <dgm:cxn modelId="{EE49A312-67E3-412C-A971-4B4F9F029FB2}" type="presParOf" srcId="{92BBB8D9-AE11-4582-8FF2-95113168DC20}" destId="{84197050-B434-4BC9-AD2C-A1AC6F2B6984}" srcOrd="0" destOrd="0" presId="urn:microsoft.com/office/officeart/2008/layout/VerticalCurvedList"/>
    <dgm:cxn modelId="{C0665724-B9B5-43A4-BFFC-C17981D8B6CB}" type="presParOf" srcId="{84197050-B434-4BC9-AD2C-A1AC6F2B6984}" destId="{BFD7EF93-2FEC-43A7-BF65-81ADBBE74EE7}" srcOrd="0" destOrd="0" presId="urn:microsoft.com/office/officeart/2008/layout/VerticalCurvedList"/>
    <dgm:cxn modelId="{D6B4AFE9-A192-41BF-95DF-83632F0B2370}" type="presParOf" srcId="{84197050-B434-4BC9-AD2C-A1AC6F2B6984}" destId="{C872AC29-46AC-4131-BCA6-DEF1381963F4}" srcOrd="1" destOrd="0" presId="urn:microsoft.com/office/officeart/2008/layout/VerticalCurvedList"/>
    <dgm:cxn modelId="{BFF970F4-0FB9-44FF-B63F-2B787B9E7703}" type="presParOf" srcId="{84197050-B434-4BC9-AD2C-A1AC6F2B6984}" destId="{74BEC7AC-4063-461B-A968-BB603E6E40D4}" srcOrd="2" destOrd="0" presId="urn:microsoft.com/office/officeart/2008/layout/VerticalCurvedList"/>
    <dgm:cxn modelId="{19D4861E-3CBE-4F5C-85CF-7BD59041F3AF}" type="presParOf" srcId="{84197050-B434-4BC9-AD2C-A1AC6F2B6984}" destId="{87604778-54FD-4423-8FDE-8EB755BDCA54}" srcOrd="3" destOrd="0" presId="urn:microsoft.com/office/officeart/2008/layout/VerticalCurvedList"/>
    <dgm:cxn modelId="{5866BB57-02ED-480A-B3F2-D7DB84555B6F}" type="presParOf" srcId="{92BBB8D9-AE11-4582-8FF2-95113168DC20}" destId="{DA64AF89-438F-4B72-B31E-10896A563D79}" srcOrd="1" destOrd="0" presId="urn:microsoft.com/office/officeart/2008/layout/VerticalCurvedList"/>
    <dgm:cxn modelId="{D9065569-0311-4A59-89E2-085E3F3C1D17}" type="presParOf" srcId="{92BBB8D9-AE11-4582-8FF2-95113168DC20}" destId="{DC210A36-3E77-4FFE-89CD-B4A3EB0C3167}" srcOrd="2" destOrd="0" presId="urn:microsoft.com/office/officeart/2008/layout/VerticalCurvedList"/>
    <dgm:cxn modelId="{CC05B839-10A5-41EA-A618-0432BF944A1B}" type="presParOf" srcId="{DC210A36-3E77-4FFE-89CD-B4A3EB0C3167}" destId="{60330CF7-32EE-4B65-9FC4-7C898DDAED66}" srcOrd="0" destOrd="0" presId="urn:microsoft.com/office/officeart/2008/layout/VerticalCurvedList"/>
    <dgm:cxn modelId="{2E478425-34F1-41E9-A0B7-03CF953D00EF}" type="presParOf" srcId="{92BBB8D9-AE11-4582-8FF2-95113168DC20}" destId="{7B225697-6A6A-4C7D-ABEC-3108A85FBFB8}" srcOrd="3" destOrd="0" presId="urn:microsoft.com/office/officeart/2008/layout/VerticalCurvedList"/>
    <dgm:cxn modelId="{3F362D74-96D7-4EBF-9095-AA7513412C18}" type="presParOf" srcId="{92BBB8D9-AE11-4582-8FF2-95113168DC20}" destId="{995837EF-28D1-48F4-903A-E403B4CE9267}" srcOrd="4" destOrd="0" presId="urn:microsoft.com/office/officeart/2008/layout/VerticalCurvedList"/>
    <dgm:cxn modelId="{28BC1FB1-753D-4CB8-9D7D-C7E62D45FA4D}" type="presParOf" srcId="{995837EF-28D1-48F4-903A-E403B4CE9267}" destId="{4BD0F62A-F59C-4EDC-B223-ECD690B0572B}" srcOrd="0" destOrd="0" presId="urn:microsoft.com/office/officeart/2008/layout/VerticalCurvedList"/>
    <dgm:cxn modelId="{C2971879-6C28-40D7-B0DA-562649C5C040}" type="presParOf" srcId="{92BBB8D9-AE11-4582-8FF2-95113168DC20}" destId="{5BC952CA-B1A1-4C81-8FF4-4E2E1817524D}" srcOrd="5" destOrd="0" presId="urn:microsoft.com/office/officeart/2008/layout/VerticalCurvedList"/>
    <dgm:cxn modelId="{B2B96282-96F6-4B04-A639-ECFA1AC6D0F9}" type="presParOf" srcId="{92BBB8D9-AE11-4582-8FF2-95113168DC20}" destId="{20F82438-CABB-4166-A479-4B3E9926E525}" srcOrd="6" destOrd="0" presId="urn:microsoft.com/office/officeart/2008/layout/VerticalCurvedList"/>
    <dgm:cxn modelId="{9A5ED92A-9C83-42A2-BCA8-FA75A58538CE}" type="presParOf" srcId="{20F82438-CABB-4166-A479-4B3E9926E525}" destId="{04FE43D7-474C-4440-9C33-D826218F91BC}" srcOrd="0" destOrd="0" presId="urn:microsoft.com/office/officeart/2008/layout/VerticalCurvedList"/>
    <dgm:cxn modelId="{052C8A9C-6513-41DA-92D4-33BB34252302}" type="presParOf" srcId="{92BBB8D9-AE11-4582-8FF2-95113168DC20}" destId="{EF976502-D60D-4F17-B8AB-815B0BF53771}" srcOrd="7" destOrd="0" presId="urn:microsoft.com/office/officeart/2008/layout/VerticalCurvedList"/>
    <dgm:cxn modelId="{ABE1999D-C940-4AEE-8417-0EBE122291AB}" type="presParOf" srcId="{92BBB8D9-AE11-4582-8FF2-95113168DC20}" destId="{84973369-618A-4581-B3C0-B809D45A9A5D}" srcOrd="8" destOrd="0" presId="urn:microsoft.com/office/officeart/2008/layout/VerticalCurvedList"/>
    <dgm:cxn modelId="{1699A43B-8B86-4491-9B67-64B591CA975A}" type="presParOf" srcId="{84973369-618A-4581-B3C0-B809D45A9A5D}" destId="{7E5E0DB2-0832-4D2C-A6D9-787064E3035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4C2832-5389-4967-BF0F-F48FAA7DAE8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uk-UA"/>
        </a:p>
      </dgm:t>
    </dgm:pt>
    <dgm:pt modelId="{C105D05B-7CA1-447F-B7D9-ABAA0015ABDD}">
      <dgm:prSet phldrT="[Текст]"/>
      <dgm:spPr/>
      <dgm:t>
        <a:bodyPr/>
        <a:lstStyle/>
        <a:p>
          <a:r>
            <a:rPr lang="uk-UA" dirty="0" smtClean="0"/>
            <a:t>валовий внутрішній продукт на душу населення в поточних цінах</a:t>
          </a:r>
          <a:r>
            <a:rPr lang="ru-RU" dirty="0" smtClean="0"/>
            <a:t> (</a:t>
          </a:r>
          <a:r>
            <a:rPr lang="uk-UA" dirty="0" smtClean="0"/>
            <a:t>дол. США</a:t>
          </a:r>
          <a:r>
            <a:rPr lang="ru-RU" dirty="0" smtClean="0"/>
            <a:t>)</a:t>
          </a:r>
          <a:endParaRPr lang="uk-UA" dirty="0"/>
        </a:p>
      </dgm:t>
    </dgm:pt>
    <dgm:pt modelId="{F1B90770-C4F8-428B-9720-5C69CE994F9E}" type="parTrans" cxnId="{238E49CF-591D-4372-9465-92D8F0C3E211}">
      <dgm:prSet/>
      <dgm:spPr/>
      <dgm:t>
        <a:bodyPr/>
        <a:lstStyle/>
        <a:p>
          <a:endParaRPr lang="uk-UA"/>
        </a:p>
      </dgm:t>
    </dgm:pt>
    <dgm:pt modelId="{2BEBBFD9-DF38-4C9B-8E50-EFAE892E0174}" type="sibTrans" cxnId="{238E49CF-591D-4372-9465-92D8F0C3E211}">
      <dgm:prSet/>
      <dgm:spPr/>
      <dgm:t>
        <a:bodyPr/>
        <a:lstStyle/>
        <a:p>
          <a:endParaRPr lang="uk-UA"/>
        </a:p>
      </dgm:t>
    </dgm:pt>
    <dgm:pt modelId="{CC41AF85-9EB2-4BEA-88E0-CC15FAAD81F3}">
      <dgm:prSet phldrT="[Текст]"/>
      <dgm:spPr/>
      <dgm:t>
        <a:bodyPr/>
        <a:lstStyle/>
        <a:p>
          <a:r>
            <a:rPr lang="uk-UA" dirty="0" smtClean="0"/>
            <a:t>сальдо рахунку поточних операцій </a:t>
          </a:r>
          <a:r>
            <a:rPr lang="ru-RU" dirty="0" smtClean="0"/>
            <a:t>(</a:t>
          </a:r>
          <a:r>
            <a:rPr lang="uk-UA" dirty="0" smtClean="0"/>
            <a:t>% до ВВП</a:t>
          </a:r>
          <a:r>
            <a:rPr lang="ru-RU" dirty="0" smtClean="0"/>
            <a:t>)</a:t>
          </a:r>
          <a:endParaRPr lang="uk-UA" dirty="0"/>
        </a:p>
      </dgm:t>
    </dgm:pt>
    <dgm:pt modelId="{4DBC2109-807A-40C1-82E3-B13A7CED1AF9}" type="parTrans" cxnId="{D9B5CDB6-A8D5-4631-AF24-0B305D7FD996}">
      <dgm:prSet/>
      <dgm:spPr/>
      <dgm:t>
        <a:bodyPr/>
        <a:lstStyle/>
        <a:p>
          <a:endParaRPr lang="uk-UA"/>
        </a:p>
      </dgm:t>
    </dgm:pt>
    <dgm:pt modelId="{4D404032-0FE1-4B57-A340-212CD405BA26}" type="sibTrans" cxnId="{D9B5CDB6-A8D5-4631-AF24-0B305D7FD996}">
      <dgm:prSet/>
      <dgm:spPr/>
      <dgm:t>
        <a:bodyPr/>
        <a:lstStyle/>
        <a:p>
          <a:endParaRPr lang="uk-UA"/>
        </a:p>
      </dgm:t>
    </dgm:pt>
    <dgm:pt modelId="{65A40950-7C65-4202-8197-A3D300DA19D9}">
      <dgm:prSet phldrT="[Текст]"/>
      <dgm:spPr/>
      <dgm:t>
        <a:bodyPr/>
        <a:lstStyle/>
        <a:p>
          <a:r>
            <a:rPr lang="uk-UA" dirty="0" smtClean="0"/>
            <a:t>розмір державного боргу </a:t>
          </a:r>
          <a:r>
            <a:rPr lang="ru-RU" dirty="0" smtClean="0"/>
            <a:t>(</a:t>
          </a:r>
          <a:r>
            <a:rPr lang="uk-UA" dirty="0" smtClean="0"/>
            <a:t>% до ВВП</a:t>
          </a:r>
          <a:r>
            <a:rPr lang="ru-RU" dirty="0" smtClean="0"/>
            <a:t>)</a:t>
          </a:r>
          <a:endParaRPr lang="uk-UA" dirty="0"/>
        </a:p>
      </dgm:t>
    </dgm:pt>
    <dgm:pt modelId="{9A57A379-9DFE-4F0B-BE91-9CE941BFDFAF}" type="parTrans" cxnId="{F3A23404-6671-4E09-AF83-5DBFA5B33AE9}">
      <dgm:prSet/>
      <dgm:spPr/>
      <dgm:t>
        <a:bodyPr/>
        <a:lstStyle/>
        <a:p>
          <a:endParaRPr lang="uk-UA"/>
        </a:p>
      </dgm:t>
    </dgm:pt>
    <dgm:pt modelId="{5F149E18-2ABF-4105-8E90-4E4D7DA07B7D}" type="sibTrans" cxnId="{F3A23404-6671-4E09-AF83-5DBFA5B33AE9}">
      <dgm:prSet/>
      <dgm:spPr/>
      <dgm:t>
        <a:bodyPr/>
        <a:lstStyle/>
        <a:p>
          <a:endParaRPr lang="uk-UA"/>
        </a:p>
      </dgm:t>
    </dgm:pt>
    <dgm:pt modelId="{2AD17438-68E7-4476-A000-5E2C6AA8CE44}">
      <dgm:prSet/>
      <dgm:spPr/>
      <dgm:t>
        <a:bodyPr/>
        <a:lstStyle/>
        <a:p>
          <a:r>
            <a:rPr lang="uk-UA" dirty="0" smtClean="0"/>
            <a:t>валові національні збереження </a:t>
          </a:r>
          <a:r>
            <a:rPr lang="ru-RU" dirty="0" smtClean="0"/>
            <a:t>(</a:t>
          </a:r>
          <a:r>
            <a:rPr lang="uk-UA" dirty="0" smtClean="0"/>
            <a:t>% до ВВП</a:t>
          </a:r>
          <a:r>
            <a:rPr lang="ru-RU" dirty="0" smtClean="0"/>
            <a:t>)</a:t>
          </a:r>
          <a:endParaRPr lang="uk-UA" dirty="0"/>
        </a:p>
      </dgm:t>
    </dgm:pt>
    <dgm:pt modelId="{9BFD3BA0-95D8-462D-960D-8EF18EC7A696}" type="parTrans" cxnId="{5278294D-3CCE-424D-AE8C-255096E98E23}">
      <dgm:prSet/>
      <dgm:spPr/>
      <dgm:t>
        <a:bodyPr/>
        <a:lstStyle/>
        <a:p>
          <a:endParaRPr lang="uk-UA"/>
        </a:p>
      </dgm:t>
    </dgm:pt>
    <dgm:pt modelId="{DD32817D-9C47-44B1-814A-AEF578BF17B2}" type="sibTrans" cxnId="{5278294D-3CCE-424D-AE8C-255096E98E23}">
      <dgm:prSet/>
      <dgm:spPr/>
      <dgm:t>
        <a:bodyPr/>
        <a:lstStyle/>
        <a:p>
          <a:endParaRPr lang="uk-UA"/>
        </a:p>
      </dgm:t>
    </dgm:pt>
    <dgm:pt modelId="{663547C6-D053-4FF4-B484-F7BA24324B5C}">
      <dgm:prSet/>
      <dgm:spPr/>
      <dgm:t>
        <a:bodyPr/>
        <a:lstStyle/>
        <a:p>
          <a:r>
            <a:rPr lang="uk-UA" dirty="0" smtClean="0"/>
            <a:t>інфляція </a:t>
          </a:r>
          <a:r>
            <a:rPr lang="ru-RU" dirty="0" smtClean="0"/>
            <a:t>(</a:t>
          </a:r>
          <a:r>
            <a:rPr lang="uk-UA" dirty="0" smtClean="0"/>
            <a:t>процентна зміна</a:t>
          </a:r>
          <a:r>
            <a:rPr lang="ru-RU" dirty="0" smtClean="0"/>
            <a:t>)</a:t>
          </a:r>
          <a:r>
            <a:rPr lang="uk-UA" dirty="0" smtClean="0"/>
            <a:t>.</a:t>
          </a:r>
          <a:endParaRPr lang="uk-UA" dirty="0"/>
        </a:p>
      </dgm:t>
    </dgm:pt>
    <dgm:pt modelId="{B7B0A867-866F-4A2D-8818-203E0FF340C0}" type="parTrans" cxnId="{611FF06C-186E-460D-897A-217277568355}">
      <dgm:prSet/>
      <dgm:spPr/>
      <dgm:t>
        <a:bodyPr/>
        <a:lstStyle/>
        <a:p>
          <a:endParaRPr lang="uk-UA"/>
        </a:p>
      </dgm:t>
    </dgm:pt>
    <dgm:pt modelId="{5B27C9DF-E109-46D3-85D1-7528FB8F7C59}" type="sibTrans" cxnId="{611FF06C-186E-460D-897A-217277568355}">
      <dgm:prSet/>
      <dgm:spPr/>
      <dgm:t>
        <a:bodyPr/>
        <a:lstStyle/>
        <a:p>
          <a:endParaRPr lang="uk-UA"/>
        </a:p>
      </dgm:t>
    </dgm:pt>
    <dgm:pt modelId="{7B28BFE3-107B-436A-93E9-3D09A4E40FF8}" type="pres">
      <dgm:prSet presAssocID="{F34C2832-5389-4967-BF0F-F48FAA7DAE8E}" presName="Name0" presStyleCnt="0">
        <dgm:presLayoutVars>
          <dgm:chMax val="7"/>
          <dgm:chPref val="7"/>
          <dgm:dir/>
        </dgm:presLayoutVars>
      </dgm:prSet>
      <dgm:spPr/>
    </dgm:pt>
    <dgm:pt modelId="{FF504BD8-41A2-4DF2-96FF-2290E7E7ECCA}" type="pres">
      <dgm:prSet presAssocID="{F34C2832-5389-4967-BF0F-F48FAA7DAE8E}" presName="Name1" presStyleCnt="0"/>
      <dgm:spPr/>
    </dgm:pt>
    <dgm:pt modelId="{07532FF3-DC3C-4E2B-A282-BDD5B178C3AE}" type="pres">
      <dgm:prSet presAssocID="{F34C2832-5389-4967-BF0F-F48FAA7DAE8E}" presName="cycle" presStyleCnt="0"/>
      <dgm:spPr/>
    </dgm:pt>
    <dgm:pt modelId="{6CDDA094-3765-4FA5-8FBF-2B87E4B7A49C}" type="pres">
      <dgm:prSet presAssocID="{F34C2832-5389-4967-BF0F-F48FAA7DAE8E}" presName="srcNode" presStyleLbl="node1" presStyleIdx="0" presStyleCnt="5"/>
      <dgm:spPr/>
    </dgm:pt>
    <dgm:pt modelId="{474CDD0B-DA4C-4B87-A8F4-36052324CBA9}" type="pres">
      <dgm:prSet presAssocID="{F34C2832-5389-4967-BF0F-F48FAA7DAE8E}" presName="conn" presStyleLbl="parChTrans1D2" presStyleIdx="0" presStyleCnt="1"/>
      <dgm:spPr/>
    </dgm:pt>
    <dgm:pt modelId="{7FCDA655-3D01-4FD1-8276-B8FC5D201C32}" type="pres">
      <dgm:prSet presAssocID="{F34C2832-5389-4967-BF0F-F48FAA7DAE8E}" presName="extraNode" presStyleLbl="node1" presStyleIdx="0" presStyleCnt="5"/>
      <dgm:spPr/>
    </dgm:pt>
    <dgm:pt modelId="{85855DED-6706-4B7B-8057-E3C894519F5F}" type="pres">
      <dgm:prSet presAssocID="{F34C2832-5389-4967-BF0F-F48FAA7DAE8E}" presName="dstNode" presStyleLbl="node1" presStyleIdx="0" presStyleCnt="5"/>
      <dgm:spPr/>
    </dgm:pt>
    <dgm:pt modelId="{62EB57BE-56EB-4BC6-ABB8-CC556F0CE8BD}" type="pres">
      <dgm:prSet presAssocID="{C105D05B-7CA1-447F-B7D9-ABAA0015ABDD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F045133-0323-4064-81C9-5B9EB8BDAC1B}" type="pres">
      <dgm:prSet presAssocID="{C105D05B-7CA1-447F-B7D9-ABAA0015ABDD}" presName="accent_1" presStyleCnt="0"/>
      <dgm:spPr/>
    </dgm:pt>
    <dgm:pt modelId="{303A07C7-0798-45A0-A98A-9C047E30CB46}" type="pres">
      <dgm:prSet presAssocID="{C105D05B-7CA1-447F-B7D9-ABAA0015ABDD}" presName="accentRepeatNode" presStyleLbl="solidFgAcc1" presStyleIdx="0" presStyleCnt="5"/>
      <dgm:spPr/>
    </dgm:pt>
    <dgm:pt modelId="{5F1907F5-5039-4B65-B820-0AF1D95F0D1C}" type="pres">
      <dgm:prSet presAssocID="{CC41AF85-9EB2-4BEA-88E0-CC15FAAD81F3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153024D-69B8-446A-8858-BCE8F83E2958}" type="pres">
      <dgm:prSet presAssocID="{CC41AF85-9EB2-4BEA-88E0-CC15FAAD81F3}" presName="accent_2" presStyleCnt="0"/>
      <dgm:spPr/>
    </dgm:pt>
    <dgm:pt modelId="{2E23AC25-B2BA-43E9-BD41-E6100A517B22}" type="pres">
      <dgm:prSet presAssocID="{CC41AF85-9EB2-4BEA-88E0-CC15FAAD81F3}" presName="accentRepeatNode" presStyleLbl="solidFgAcc1" presStyleIdx="1" presStyleCnt="5"/>
      <dgm:spPr/>
    </dgm:pt>
    <dgm:pt modelId="{87B514D5-32FA-45CC-9FE4-EABA30F9925A}" type="pres">
      <dgm:prSet presAssocID="{65A40950-7C65-4202-8197-A3D300DA19D9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E5ED20A-C707-44D2-A80D-07A65061626E}" type="pres">
      <dgm:prSet presAssocID="{65A40950-7C65-4202-8197-A3D300DA19D9}" presName="accent_3" presStyleCnt="0"/>
      <dgm:spPr/>
    </dgm:pt>
    <dgm:pt modelId="{F9EA8CF7-BA33-4A97-886F-5C142B0F50C2}" type="pres">
      <dgm:prSet presAssocID="{65A40950-7C65-4202-8197-A3D300DA19D9}" presName="accentRepeatNode" presStyleLbl="solidFgAcc1" presStyleIdx="2" presStyleCnt="5"/>
      <dgm:spPr/>
    </dgm:pt>
    <dgm:pt modelId="{824C6B95-4356-4FD7-8C2E-E09FBE659BF7}" type="pres">
      <dgm:prSet presAssocID="{2AD17438-68E7-4476-A000-5E2C6AA8CE44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27EF7F3-2C1E-4B2C-BC88-FF005CD1552A}" type="pres">
      <dgm:prSet presAssocID="{2AD17438-68E7-4476-A000-5E2C6AA8CE44}" presName="accent_4" presStyleCnt="0"/>
      <dgm:spPr/>
    </dgm:pt>
    <dgm:pt modelId="{D26E0C2E-539A-4B5B-8AFF-6F1E042A296C}" type="pres">
      <dgm:prSet presAssocID="{2AD17438-68E7-4476-A000-5E2C6AA8CE44}" presName="accentRepeatNode" presStyleLbl="solidFgAcc1" presStyleIdx="3" presStyleCnt="5"/>
      <dgm:spPr/>
    </dgm:pt>
    <dgm:pt modelId="{454ADD5B-F6AC-44A6-BA3C-9B37F3F48002}" type="pres">
      <dgm:prSet presAssocID="{663547C6-D053-4FF4-B484-F7BA24324B5C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38EBD03-0772-41DC-8BAA-014FA3111BE3}" type="pres">
      <dgm:prSet presAssocID="{663547C6-D053-4FF4-B484-F7BA24324B5C}" presName="accent_5" presStyleCnt="0"/>
      <dgm:spPr/>
    </dgm:pt>
    <dgm:pt modelId="{04B2F76A-54E9-4CCE-B7C1-E7BA15E5FFD3}" type="pres">
      <dgm:prSet presAssocID="{663547C6-D053-4FF4-B484-F7BA24324B5C}" presName="accentRepeatNode" presStyleLbl="solidFgAcc1" presStyleIdx="4" presStyleCnt="5"/>
      <dgm:spPr/>
    </dgm:pt>
  </dgm:ptLst>
  <dgm:cxnLst>
    <dgm:cxn modelId="{5278294D-3CCE-424D-AE8C-255096E98E23}" srcId="{F34C2832-5389-4967-BF0F-F48FAA7DAE8E}" destId="{2AD17438-68E7-4476-A000-5E2C6AA8CE44}" srcOrd="3" destOrd="0" parTransId="{9BFD3BA0-95D8-462D-960D-8EF18EC7A696}" sibTransId="{DD32817D-9C47-44B1-814A-AEF578BF17B2}"/>
    <dgm:cxn modelId="{238E49CF-591D-4372-9465-92D8F0C3E211}" srcId="{F34C2832-5389-4967-BF0F-F48FAA7DAE8E}" destId="{C105D05B-7CA1-447F-B7D9-ABAA0015ABDD}" srcOrd="0" destOrd="0" parTransId="{F1B90770-C4F8-428B-9720-5C69CE994F9E}" sibTransId="{2BEBBFD9-DF38-4C9B-8E50-EFAE892E0174}"/>
    <dgm:cxn modelId="{2A2BD40E-BF42-4C57-9D19-4623881D1FB9}" type="presOf" srcId="{CC41AF85-9EB2-4BEA-88E0-CC15FAAD81F3}" destId="{5F1907F5-5039-4B65-B820-0AF1D95F0D1C}" srcOrd="0" destOrd="0" presId="urn:microsoft.com/office/officeart/2008/layout/VerticalCurvedList"/>
    <dgm:cxn modelId="{5FF2B002-5433-437F-9703-076F19DEE480}" type="presOf" srcId="{2AD17438-68E7-4476-A000-5E2C6AA8CE44}" destId="{824C6B95-4356-4FD7-8C2E-E09FBE659BF7}" srcOrd="0" destOrd="0" presId="urn:microsoft.com/office/officeart/2008/layout/VerticalCurvedList"/>
    <dgm:cxn modelId="{F3A23404-6671-4E09-AF83-5DBFA5B33AE9}" srcId="{F34C2832-5389-4967-BF0F-F48FAA7DAE8E}" destId="{65A40950-7C65-4202-8197-A3D300DA19D9}" srcOrd="2" destOrd="0" parTransId="{9A57A379-9DFE-4F0B-BE91-9CE941BFDFAF}" sibTransId="{5F149E18-2ABF-4105-8E90-4E4D7DA07B7D}"/>
    <dgm:cxn modelId="{611FF06C-186E-460D-897A-217277568355}" srcId="{F34C2832-5389-4967-BF0F-F48FAA7DAE8E}" destId="{663547C6-D053-4FF4-B484-F7BA24324B5C}" srcOrd="4" destOrd="0" parTransId="{B7B0A867-866F-4A2D-8818-203E0FF340C0}" sibTransId="{5B27C9DF-E109-46D3-85D1-7528FB8F7C59}"/>
    <dgm:cxn modelId="{66259CB3-136A-485E-85E8-010C1B917571}" type="presOf" srcId="{F34C2832-5389-4967-BF0F-F48FAA7DAE8E}" destId="{7B28BFE3-107B-436A-93E9-3D09A4E40FF8}" srcOrd="0" destOrd="0" presId="urn:microsoft.com/office/officeart/2008/layout/VerticalCurvedList"/>
    <dgm:cxn modelId="{9D76B9D5-7BD5-46B1-8A7D-85029653263A}" type="presOf" srcId="{2BEBBFD9-DF38-4C9B-8E50-EFAE892E0174}" destId="{474CDD0B-DA4C-4B87-A8F4-36052324CBA9}" srcOrd="0" destOrd="0" presId="urn:microsoft.com/office/officeart/2008/layout/VerticalCurvedList"/>
    <dgm:cxn modelId="{D9B5CDB6-A8D5-4631-AF24-0B305D7FD996}" srcId="{F34C2832-5389-4967-BF0F-F48FAA7DAE8E}" destId="{CC41AF85-9EB2-4BEA-88E0-CC15FAAD81F3}" srcOrd="1" destOrd="0" parTransId="{4DBC2109-807A-40C1-82E3-B13A7CED1AF9}" sibTransId="{4D404032-0FE1-4B57-A340-212CD405BA26}"/>
    <dgm:cxn modelId="{54390C2E-E781-43F1-8746-7BE4A962B060}" type="presOf" srcId="{65A40950-7C65-4202-8197-A3D300DA19D9}" destId="{87B514D5-32FA-45CC-9FE4-EABA30F9925A}" srcOrd="0" destOrd="0" presId="urn:microsoft.com/office/officeart/2008/layout/VerticalCurvedList"/>
    <dgm:cxn modelId="{D1B43E62-ADD2-4E75-978A-45A761BECF02}" type="presOf" srcId="{C105D05B-7CA1-447F-B7D9-ABAA0015ABDD}" destId="{62EB57BE-56EB-4BC6-ABB8-CC556F0CE8BD}" srcOrd="0" destOrd="0" presId="urn:microsoft.com/office/officeart/2008/layout/VerticalCurvedList"/>
    <dgm:cxn modelId="{C7711278-17BE-4212-A893-FF74C9C37F80}" type="presOf" srcId="{663547C6-D053-4FF4-B484-F7BA24324B5C}" destId="{454ADD5B-F6AC-44A6-BA3C-9B37F3F48002}" srcOrd="0" destOrd="0" presId="urn:microsoft.com/office/officeart/2008/layout/VerticalCurvedList"/>
    <dgm:cxn modelId="{493BEB35-D31F-4733-A4F0-2C016D75CE0B}" type="presParOf" srcId="{7B28BFE3-107B-436A-93E9-3D09A4E40FF8}" destId="{FF504BD8-41A2-4DF2-96FF-2290E7E7ECCA}" srcOrd="0" destOrd="0" presId="urn:microsoft.com/office/officeart/2008/layout/VerticalCurvedList"/>
    <dgm:cxn modelId="{C573AB0F-FBC2-40CC-A101-DE38FE63248C}" type="presParOf" srcId="{FF504BD8-41A2-4DF2-96FF-2290E7E7ECCA}" destId="{07532FF3-DC3C-4E2B-A282-BDD5B178C3AE}" srcOrd="0" destOrd="0" presId="urn:microsoft.com/office/officeart/2008/layout/VerticalCurvedList"/>
    <dgm:cxn modelId="{292D33F2-E139-49B4-A3B3-FE7AC9E16D89}" type="presParOf" srcId="{07532FF3-DC3C-4E2B-A282-BDD5B178C3AE}" destId="{6CDDA094-3765-4FA5-8FBF-2B87E4B7A49C}" srcOrd="0" destOrd="0" presId="urn:microsoft.com/office/officeart/2008/layout/VerticalCurvedList"/>
    <dgm:cxn modelId="{54106850-DB64-46C6-92BB-D6A015860F03}" type="presParOf" srcId="{07532FF3-DC3C-4E2B-A282-BDD5B178C3AE}" destId="{474CDD0B-DA4C-4B87-A8F4-36052324CBA9}" srcOrd="1" destOrd="0" presId="urn:microsoft.com/office/officeart/2008/layout/VerticalCurvedList"/>
    <dgm:cxn modelId="{AC04E0DE-9239-4F71-A575-F011B759F511}" type="presParOf" srcId="{07532FF3-DC3C-4E2B-A282-BDD5B178C3AE}" destId="{7FCDA655-3D01-4FD1-8276-B8FC5D201C32}" srcOrd="2" destOrd="0" presId="urn:microsoft.com/office/officeart/2008/layout/VerticalCurvedList"/>
    <dgm:cxn modelId="{526E0E65-6D6C-4146-8969-C70DC71D36E7}" type="presParOf" srcId="{07532FF3-DC3C-4E2B-A282-BDD5B178C3AE}" destId="{85855DED-6706-4B7B-8057-E3C894519F5F}" srcOrd="3" destOrd="0" presId="urn:microsoft.com/office/officeart/2008/layout/VerticalCurvedList"/>
    <dgm:cxn modelId="{41827CB1-144C-4DAB-AF88-A7A08883FC64}" type="presParOf" srcId="{FF504BD8-41A2-4DF2-96FF-2290E7E7ECCA}" destId="{62EB57BE-56EB-4BC6-ABB8-CC556F0CE8BD}" srcOrd="1" destOrd="0" presId="urn:microsoft.com/office/officeart/2008/layout/VerticalCurvedList"/>
    <dgm:cxn modelId="{8D45B277-9A0D-4D72-A405-7E5A28C8B55B}" type="presParOf" srcId="{FF504BD8-41A2-4DF2-96FF-2290E7E7ECCA}" destId="{AF045133-0323-4064-81C9-5B9EB8BDAC1B}" srcOrd="2" destOrd="0" presId="urn:microsoft.com/office/officeart/2008/layout/VerticalCurvedList"/>
    <dgm:cxn modelId="{ACBC1AEB-E169-4F07-BD69-EE6F52D36369}" type="presParOf" srcId="{AF045133-0323-4064-81C9-5B9EB8BDAC1B}" destId="{303A07C7-0798-45A0-A98A-9C047E30CB46}" srcOrd="0" destOrd="0" presId="urn:microsoft.com/office/officeart/2008/layout/VerticalCurvedList"/>
    <dgm:cxn modelId="{48C77508-3DB0-459F-A222-C47D3BBE6ACE}" type="presParOf" srcId="{FF504BD8-41A2-4DF2-96FF-2290E7E7ECCA}" destId="{5F1907F5-5039-4B65-B820-0AF1D95F0D1C}" srcOrd="3" destOrd="0" presId="urn:microsoft.com/office/officeart/2008/layout/VerticalCurvedList"/>
    <dgm:cxn modelId="{BB77ECB3-E3B7-4245-9620-F913D6532749}" type="presParOf" srcId="{FF504BD8-41A2-4DF2-96FF-2290E7E7ECCA}" destId="{D153024D-69B8-446A-8858-BCE8F83E2958}" srcOrd="4" destOrd="0" presId="urn:microsoft.com/office/officeart/2008/layout/VerticalCurvedList"/>
    <dgm:cxn modelId="{3B635A14-158B-42EC-9E63-A7C279FCFC97}" type="presParOf" srcId="{D153024D-69B8-446A-8858-BCE8F83E2958}" destId="{2E23AC25-B2BA-43E9-BD41-E6100A517B22}" srcOrd="0" destOrd="0" presId="urn:microsoft.com/office/officeart/2008/layout/VerticalCurvedList"/>
    <dgm:cxn modelId="{7BB0CDC1-4604-467B-A242-9593012C35BD}" type="presParOf" srcId="{FF504BD8-41A2-4DF2-96FF-2290E7E7ECCA}" destId="{87B514D5-32FA-45CC-9FE4-EABA30F9925A}" srcOrd="5" destOrd="0" presId="urn:microsoft.com/office/officeart/2008/layout/VerticalCurvedList"/>
    <dgm:cxn modelId="{F4899A62-3CB3-423A-915B-7B8116770616}" type="presParOf" srcId="{FF504BD8-41A2-4DF2-96FF-2290E7E7ECCA}" destId="{AE5ED20A-C707-44D2-A80D-07A65061626E}" srcOrd="6" destOrd="0" presId="urn:microsoft.com/office/officeart/2008/layout/VerticalCurvedList"/>
    <dgm:cxn modelId="{91B71E91-4179-4532-9302-0BF85CADB8E5}" type="presParOf" srcId="{AE5ED20A-C707-44D2-A80D-07A65061626E}" destId="{F9EA8CF7-BA33-4A97-886F-5C142B0F50C2}" srcOrd="0" destOrd="0" presId="urn:microsoft.com/office/officeart/2008/layout/VerticalCurvedList"/>
    <dgm:cxn modelId="{6484956B-1F8F-4F92-87EB-47AB78CB2A22}" type="presParOf" srcId="{FF504BD8-41A2-4DF2-96FF-2290E7E7ECCA}" destId="{824C6B95-4356-4FD7-8C2E-E09FBE659BF7}" srcOrd="7" destOrd="0" presId="urn:microsoft.com/office/officeart/2008/layout/VerticalCurvedList"/>
    <dgm:cxn modelId="{A128FA5C-5D77-453D-BCAB-722240632CE1}" type="presParOf" srcId="{FF504BD8-41A2-4DF2-96FF-2290E7E7ECCA}" destId="{427EF7F3-2C1E-4B2C-BC88-FF005CD1552A}" srcOrd="8" destOrd="0" presId="urn:microsoft.com/office/officeart/2008/layout/VerticalCurvedList"/>
    <dgm:cxn modelId="{39D40CF1-07AC-4946-B93C-928A0D07D04F}" type="presParOf" srcId="{427EF7F3-2C1E-4B2C-BC88-FF005CD1552A}" destId="{D26E0C2E-539A-4B5B-8AFF-6F1E042A296C}" srcOrd="0" destOrd="0" presId="urn:microsoft.com/office/officeart/2008/layout/VerticalCurvedList"/>
    <dgm:cxn modelId="{9648D3E5-EBD6-42C5-AB36-69B34AC83139}" type="presParOf" srcId="{FF504BD8-41A2-4DF2-96FF-2290E7E7ECCA}" destId="{454ADD5B-F6AC-44A6-BA3C-9B37F3F48002}" srcOrd="9" destOrd="0" presId="urn:microsoft.com/office/officeart/2008/layout/VerticalCurvedList"/>
    <dgm:cxn modelId="{888966C8-C404-49EB-969B-6C4B084B68CD}" type="presParOf" srcId="{FF504BD8-41A2-4DF2-96FF-2290E7E7ECCA}" destId="{438EBD03-0772-41DC-8BAA-014FA3111BE3}" srcOrd="10" destOrd="0" presId="urn:microsoft.com/office/officeart/2008/layout/VerticalCurvedList"/>
    <dgm:cxn modelId="{C2AEB21A-AC97-42DF-B1A6-FFF4B433D6B3}" type="presParOf" srcId="{438EBD03-0772-41DC-8BAA-014FA3111BE3}" destId="{04B2F76A-54E9-4CCE-B7C1-E7BA15E5FFD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72AC29-46AC-4131-BCA6-DEF1381963F4}">
      <dsp:nvSpPr>
        <dsp:cNvPr id="0" name=""/>
        <dsp:cNvSpPr/>
      </dsp:nvSpPr>
      <dsp:spPr>
        <a:xfrm>
          <a:off x="-5047449" y="-773293"/>
          <a:ext cx="6011082" cy="6011082"/>
        </a:xfrm>
        <a:prstGeom prst="blockArc">
          <a:avLst>
            <a:gd name="adj1" fmla="val 18900000"/>
            <a:gd name="adj2" fmla="val 2700000"/>
            <a:gd name="adj3" fmla="val 359"/>
          </a:avLst>
        </a:prstGeom>
        <a:noFill/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64AF89-438F-4B72-B31E-10896A563D79}">
      <dsp:nvSpPr>
        <dsp:cNvPr id="0" name=""/>
        <dsp:cNvSpPr/>
      </dsp:nvSpPr>
      <dsp:spPr>
        <a:xfrm>
          <a:off x="504586" y="343230"/>
          <a:ext cx="6749101" cy="68681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5162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відбір об’єктів, що підлягають </a:t>
          </a:r>
          <a:r>
            <a:rPr lang="uk-UA" sz="2100" kern="1200" dirty="0" err="1" smtClean="0"/>
            <a:t>кластеризації</a:t>
          </a:r>
          <a:r>
            <a:rPr lang="uk-UA" sz="2100" kern="1200" dirty="0" smtClean="0"/>
            <a:t> та показників, які характеризують ці об’єкти</a:t>
          </a:r>
          <a:endParaRPr lang="uk-UA" sz="2100" kern="1200" dirty="0"/>
        </a:p>
      </dsp:txBody>
      <dsp:txXfrm>
        <a:off x="504586" y="343230"/>
        <a:ext cx="6749101" cy="686818"/>
      </dsp:txXfrm>
    </dsp:sp>
    <dsp:sp modelId="{60330CF7-32EE-4B65-9FC4-7C898DDAED66}">
      <dsp:nvSpPr>
        <dsp:cNvPr id="0" name=""/>
        <dsp:cNvSpPr/>
      </dsp:nvSpPr>
      <dsp:spPr>
        <a:xfrm>
          <a:off x="75324" y="257378"/>
          <a:ext cx="858522" cy="8585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225697-6A6A-4C7D-ABEC-3108A85FBFB8}">
      <dsp:nvSpPr>
        <dsp:cNvPr id="0" name=""/>
        <dsp:cNvSpPr/>
      </dsp:nvSpPr>
      <dsp:spPr>
        <a:xfrm>
          <a:off x="898354" y="1373636"/>
          <a:ext cx="6355333" cy="686818"/>
        </a:xfrm>
        <a:prstGeom prst="rect">
          <a:avLst/>
        </a:prstGeom>
        <a:solidFill>
          <a:schemeClr val="accent1">
            <a:shade val="80000"/>
            <a:hueOff val="5105"/>
            <a:satOff val="-3957"/>
            <a:lumOff val="958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5162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розрахунок міри подібності між вибраними об’єктами</a:t>
          </a:r>
          <a:endParaRPr lang="uk-UA" sz="2100" kern="1200" dirty="0"/>
        </a:p>
      </dsp:txBody>
      <dsp:txXfrm>
        <a:off x="898354" y="1373636"/>
        <a:ext cx="6355333" cy="686818"/>
      </dsp:txXfrm>
    </dsp:sp>
    <dsp:sp modelId="{4BD0F62A-F59C-4EDC-B223-ECD690B0572B}">
      <dsp:nvSpPr>
        <dsp:cNvPr id="0" name=""/>
        <dsp:cNvSpPr/>
      </dsp:nvSpPr>
      <dsp:spPr>
        <a:xfrm>
          <a:off x="469093" y="1287783"/>
          <a:ext cx="858522" cy="8585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5105"/>
              <a:satOff val="-3957"/>
              <a:lumOff val="95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952CA-B1A1-4C81-8FF4-4E2E1817524D}">
      <dsp:nvSpPr>
        <dsp:cNvPr id="0" name=""/>
        <dsp:cNvSpPr/>
      </dsp:nvSpPr>
      <dsp:spPr>
        <a:xfrm>
          <a:off x="898354" y="2404041"/>
          <a:ext cx="6355333" cy="686818"/>
        </a:xfrm>
        <a:prstGeom prst="rect">
          <a:avLst/>
        </a:prstGeom>
        <a:solidFill>
          <a:schemeClr val="accent1">
            <a:shade val="80000"/>
            <a:hueOff val="10209"/>
            <a:satOff val="-7913"/>
            <a:lumOff val="19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5162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застосування методу </a:t>
          </a:r>
          <a:r>
            <a:rPr lang="uk-UA" sz="2100" kern="1200" dirty="0" err="1" smtClean="0"/>
            <a:t>кластерного</a:t>
          </a:r>
          <a:r>
            <a:rPr lang="uk-UA" sz="2100" kern="1200" dirty="0" smtClean="0"/>
            <a:t> аналізу для утворення груп однорідних об’єктів</a:t>
          </a:r>
          <a:endParaRPr lang="uk-UA" sz="2100" kern="1200" dirty="0"/>
        </a:p>
      </dsp:txBody>
      <dsp:txXfrm>
        <a:off x="898354" y="2404041"/>
        <a:ext cx="6355333" cy="686818"/>
      </dsp:txXfrm>
    </dsp:sp>
    <dsp:sp modelId="{04FE43D7-474C-4440-9C33-D826218F91BC}">
      <dsp:nvSpPr>
        <dsp:cNvPr id="0" name=""/>
        <dsp:cNvSpPr/>
      </dsp:nvSpPr>
      <dsp:spPr>
        <a:xfrm>
          <a:off x="469093" y="2318189"/>
          <a:ext cx="858522" cy="8585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10209"/>
              <a:satOff val="-7913"/>
              <a:lumOff val="191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976502-D60D-4F17-B8AB-815B0BF53771}">
      <dsp:nvSpPr>
        <dsp:cNvPr id="0" name=""/>
        <dsp:cNvSpPr/>
      </dsp:nvSpPr>
      <dsp:spPr>
        <a:xfrm>
          <a:off x="504586" y="3434447"/>
          <a:ext cx="6749101" cy="686818"/>
        </a:xfrm>
        <a:prstGeom prst="rect">
          <a:avLst/>
        </a:prstGeom>
        <a:solidFill>
          <a:schemeClr val="accent1">
            <a:shade val="80000"/>
            <a:hueOff val="15314"/>
            <a:satOff val="-11870"/>
            <a:lumOff val="2876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5162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інтерпретація отриманих результатів</a:t>
          </a:r>
          <a:endParaRPr lang="uk-UA" sz="2100" kern="1200" dirty="0"/>
        </a:p>
      </dsp:txBody>
      <dsp:txXfrm>
        <a:off x="504586" y="3434447"/>
        <a:ext cx="6749101" cy="686818"/>
      </dsp:txXfrm>
    </dsp:sp>
    <dsp:sp modelId="{7E5E0DB2-0832-4D2C-A6D9-787064E3035B}">
      <dsp:nvSpPr>
        <dsp:cNvPr id="0" name=""/>
        <dsp:cNvSpPr/>
      </dsp:nvSpPr>
      <dsp:spPr>
        <a:xfrm>
          <a:off x="75324" y="3348595"/>
          <a:ext cx="858522" cy="8585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15314"/>
              <a:satOff val="-11870"/>
              <a:lumOff val="287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CDD0B-DA4C-4B87-A8F4-36052324CBA9}">
      <dsp:nvSpPr>
        <dsp:cNvPr id="0" name=""/>
        <dsp:cNvSpPr/>
      </dsp:nvSpPr>
      <dsp:spPr>
        <a:xfrm>
          <a:off x="-5128244" y="-785576"/>
          <a:ext cx="6107061" cy="6107061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EB57BE-56EB-4BC6-ABB8-CC556F0CE8BD}">
      <dsp:nvSpPr>
        <dsp:cNvPr id="0" name=""/>
        <dsp:cNvSpPr/>
      </dsp:nvSpPr>
      <dsp:spPr>
        <a:xfrm>
          <a:off x="428145" y="283403"/>
          <a:ext cx="6824414" cy="56717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019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валовий внутрішній продукт на душу населення в поточних цінах</a:t>
          </a:r>
          <a:r>
            <a:rPr lang="ru-RU" sz="1800" kern="1200" dirty="0" smtClean="0"/>
            <a:t> (</a:t>
          </a:r>
          <a:r>
            <a:rPr lang="uk-UA" sz="1800" kern="1200" dirty="0" smtClean="0"/>
            <a:t>дол. США</a:t>
          </a:r>
          <a:r>
            <a:rPr lang="ru-RU" sz="1800" kern="1200" dirty="0" smtClean="0"/>
            <a:t>)</a:t>
          </a:r>
          <a:endParaRPr lang="uk-UA" sz="1800" kern="1200" dirty="0"/>
        </a:p>
      </dsp:txBody>
      <dsp:txXfrm>
        <a:off x="428145" y="283403"/>
        <a:ext cx="6824414" cy="567170"/>
      </dsp:txXfrm>
    </dsp:sp>
    <dsp:sp modelId="{303A07C7-0798-45A0-A98A-9C047E30CB46}">
      <dsp:nvSpPr>
        <dsp:cNvPr id="0" name=""/>
        <dsp:cNvSpPr/>
      </dsp:nvSpPr>
      <dsp:spPr>
        <a:xfrm>
          <a:off x="73664" y="212507"/>
          <a:ext cx="708962" cy="7089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1907F5-5039-4B65-B820-0AF1D95F0D1C}">
      <dsp:nvSpPr>
        <dsp:cNvPr id="0" name=""/>
        <dsp:cNvSpPr/>
      </dsp:nvSpPr>
      <dsp:spPr>
        <a:xfrm>
          <a:off x="834562" y="1133886"/>
          <a:ext cx="6417997" cy="567170"/>
        </a:xfrm>
        <a:prstGeom prst="rect">
          <a:avLst/>
        </a:prstGeom>
        <a:solidFill>
          <a:schemeClr val="accent1">
            <a:shade val="80000"/>
            <a:hueOff val="3829"/>
            <a:satOff val="-2968"/>
            <a:lumOff val="71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019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сальдо рахунку поточних операцій </a:t>
          </a:r>
          <a:r>
            <a:rPr lang="ru-RU" sz="1800" kern="1200" dirty="0" smtClean="0"/>
            <a:t>(</a:t>
          </a:r>
          <a:r>
            <a:rPr lang="uk-UA" sz="1800" kern="1200" dirty="0" smtClean="0"/>
            <a:t>% до ВВП</a:t>
          </a:r>
          <a:r>
            <a:rPr lang="ru-RU" sz="1800" kern="1200" dirty="0" smtClean="0"/>
            <a:t>)</a:t>
          </a:r>
          <a:endParaRPr lang="uk-UA" sz="1800" kern="1200" dirty="0"/>
        </a:p>
      </dsp:txBody>
      <dsp:txXfrm>
        <a:off x="834562" y="1133886"/>
        <a:ext cx="6417997" cy="567170"/>
      </dsp:txXfrm>
    </dsp:sp>
    <dsp:sp modelId="{2E23AC25-B2BA-43E9-BD41-E6100A517B22}">
      <dsp:nvSpPr>
        <dsp:cNvPr id="0" name=""/>
        <dsp:cNvSpPr/>
      </dsp:nvSpPr>
      <dsp:spPr>
        <a:xfrm>
          <a:off x="480081" y="1062990"/>
          <a:ext cx="708962" cy="7089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3829"/>
              <a:satOff val="-2968"/>
              <a:lumOff val="71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B514D5-32FA-45CC-9FE4-EABA30F9925A}">
      <dsp:nvSpPr>
        <dsp:cNvPr id="0" name=""/>
        <dsp:cNvSpPr/>
      </dsp:nvSpPr>
      <dsp:spPr>
        <a:xfrm>
          <a:off x="959300" y="1984369"/>
          <a:ext cx="6293259" cy="567170"/>
        </a:xfrm>
        <a:prstGeom prst="rect">
          <a:avLst/>
        </a:prstGeom>
        <a:solidFill>
          <a:schemeClr val="accent1">
            <a:shade val="80000"/>
            <a:hueOff val="7657"/>
            <a:satOff val="-5935"/>
            <a:lumOff val="1438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019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розмір державного боргу </a:t>
          </a:r>
          <a:r>
            <a:rPr lang="ru-RU" sz="1800" kern="1200" dirty="0" smtClean="0"/>
            <a:t>(</a:t>
          </a:r>
          <a:r>
            <a:rPr lang="uk-UA" sz="1800" kern="1200" dirty="0" smtClean="0"/>
            <a:t>% до ВВП</a:t>
          </a:r>
          <a:r>
            <a:rPr lang="ru-RU" sz="1800" kern="1200" dirty="0" smtClean="0"/>
            <a:t>)</a:t>
          </a:r>
          <a:endParaRPr lang="uk-UA" sz="1800" kern="1200" dirty="0"/>
        </a:p>
      </dsp:txBody>
      <dsp:txXfrm>
        <a:off x="959300" y="1984369"/>
        <a:ext cx="6293259" cy="567170"/>
      </dsp:txXfrm>
    </dsp:sp>
    <dsp:sp modelId="{F9EA8CF7-BA33-4A97-886F-5C142B0F50C2}">
      <dsp:nvSpPr>
        <dsp:cNvPr id="0" name=""/>
        <dsp:cNvSpPr/>
      </dsp:nvSpPr>
      <dsp:spPr>
        <a:xfrm>
          <a:off x="604819" y="1913473"/>
          <a:ext cx="708962" cy="7089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7657"/>
              <a:satOff val="-5935"/>
              <a:lumOff val="143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4C6B95-4356-4FD7-8C2E-E09FBE659BF7}">
      <dsp:nvSpPr>
        <dsp:cNvPr id="0" name=""/>
        <dsp:cNvSpPr/>
      </dsp:nvSpPr>
      <dsp:spPr>
        <a:xfrm>
          <a:off x="834562" y="2834852"/>
          <a:ext cx="6417997" cy="567170"/>
        </a:xfrm>
        <a:prstGeom prst="rect">
          <a:avLst/>
        </a:prstGeom>
        <a:solidFill>
          <a:schemeClr val="accent1">
            <a:shade val="80000"/>
            <a:hueOff val="11486"/>
            <a:satOff val="-8903"/>
            <a:lumOff val="2157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019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валові національні збереження </a:t>
          </a:r>
          <a:r>
            <a:rPr lang="ru-RU" sz="1800" kern="1200" dirty="0" smtClean="0"/>
            <a:t>(</a:t>
          </a:r>
          <a:r>
            <a:rPr lang="uk-UA" sz="1800" kern="1200" dirty="0" smtClean="0"/>
            <a:t>% до ВВП</a:t>
          </a:r>
          <a:r>
            <a:rPr lang="ru-RU" sz="1800" kern="1200" dirty="0" smtClean="0"/>
            <a:t>)</a:t>
          </a:r>
          <a:endParaRPr lang="uk-UA" sz="1800" kern="1200" dirty="0"/>
        </a:p>
      </dsp:txBody>
      <dsp:txXfrm>
        <a:off x="834562" y="2834852"/>
        <a:ext cx="6417997" cy="567170"/>
      </dsp:txXfrm>
    </dsp:sp>
    <dsp:sp modelId="{D26E0C2E-539A-4B5B-8AFF-6F1E042A296C}">
      <dsp:nvSpPr>
        <dsp:cNvPr id="0" name=""/>
        <dsp:cNvSpPr/>
      </dsp:nvSpPr>
      <dsp:spPr>
        <a:xfrm>
          <a:off x="480081" y="2763956"/>
          <a:ext cx="708962" cy="7089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11486"/>
              <a:satOff val="-8903"/>
              <a:lumOff val="215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4ADD5B-F6AC-44A6-BA3C-9B37F3F48002}">
      <dsp:nvSpPr>
        <dsp:cNvPr id="0" name=""/>
        <dsp:cNvSpPr/>
      </dsp:nvSpPr>
      <dsp:spPr>
        <a:xfrm>
          <a:off x="428145" y="3685335"/>
          <a:ext cx="6824414" cy="567170"/>
        </a:xfrm>
        <a:prstGeom prst="rect">
          <a:avLst/>
        </a:prstGeom>
        <a:solidFill>
          <a:schemeClr val="accent1">
            <a:shade val="80000"/>
            <a:hueOff val="15314"/>
            <a:satOff val="-11870"/>
            <a:lumOff val="2876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019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інфляція </a:t>
          </a:r>
          <a:r>
            <a:rPr lang="ru-RU" sz="1800" kern="1200" dirty="0" smtClean="0"/>
            <a:t>(</a:t>
          </a:r>
          <a:r>
            <a:rPr lang="uk-UA" sz="1800" kern="1200" dirty="0" smtClean="0"/>
            <a:t>процентна зміна</a:t>
          </a:r>
          <a:r>
            <a:rPr lang="ru-RU" sz="1800" kern="1200" dirty="0" smtClean="0"/>
            <a:t>)</a:t>
          </a:r>
          <a:r>
            <a:rPr lang="uk-UA" sz="1800" kern="1200" dirty="0" smtClean="0"/>
            <a:t>.</a:t>
          </a:r>
          <a:endParaRPr lang="uk-UA" sz="1800" kern="1200" dirty="0"/>
        </a:p>
      </dsp:txBody>
      <dsp:txXfrm>
        <a:off x="428145" y="3685335"/>
        <a:ext cx="6824414" cy="567170"/>
      </dsp:txXfrm>
    </dsp:sp>
    <dsp:sp modelId="{04B2F76A-54E9-4CCE-B7C1-E7BA15E5FFD3}">
      <dsp:nvSpPr>
        <dsp:cNvPr id="0" name=""/>
        <dsp:cNvSpPr/>
      </dsp:nvSpPr>
      <dsp:spPr>
        <a:xfrm>
          <a:off x="73664" y="3614439"/>
          <a:ext cx="708962" cy="7089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15314"/>
              <a:satOff val="-11870"/>
              <a:lumOff val="287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3600" cap="all" dirty="0" err="1"/>
              <a:t>Кластерний</a:t>
            </a:r>
            <a:r>
              <a:rPr lang="uk-UA" sz="3600" cap="all" dirty="0"/>
              <a:t> аналіз макроекономічного становища країн у контексті європейської </a:t>
            </a:r>
            <a:r>
              <a:rPr lang="uk-UA" sz="3600" cap="all" dirty="0" smtClean="0"/>
              <a:t>інтеграції</a:t>
            </a:r>
            <a:endParaRPr lang="uk-UA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uk-UA" cap="all" dirty="0" err="1"/>
              <a:t>Л</a:t>
            </a:r>
            <a:r>
              <a:rPr lang="uk-UA" dirty="0" err="1"/>
              <a:t>иповецький</a:t>
            </a:r>
            <a:r>
              <a:rPr lang="uk-UA" dirty="0"/>
              <a:t> Б.Г.,</a:t>
            </a:r>
          </a:p>
          <a:p>
            <a:pPr algn="r"/>
            <a:r>
              <a:rPr lang="uk-UA" dirty="0" smtClean="0"/>
              <a:t>студент </a:t>
            </a:r>
            <a:r>
              <a:rPr lang="uk-UA" dirty="0"/>
              <a:t>1 року ОКР магістр</a:t>
            </a:r>
            <a:br>
              <a:rPr lang="uk-UA" dirty="0"/>
            </a:br>
            <a:r>
              <a:rPr lang="uk-UA" dirty="0"/>
              <a:t>факультету економічної інформатики</a:t>
            </a:r>
          </a:p>
          <a:p>
            <a:pPr algn="r"/>
            <a:r>
              <a:rPr lang="uk-UA" dirty="0"/>
              <a:t>ХНЕУ ім. Семена </a:t>
            </a:r>
            <a:r>
              <a:rPr lang="uk-UA" dirty="0" err="1" smtClean="0"/>
              <a:t>Кузнеця</a:t>
            </a:r>
            <a:endParaRPr lang="uk-UA" dirty="0"/>
          </a:p>
        </p:txBody>
      </p:sp>
      <p:pic>
        <p:nvPicPr>
          <p:cNvPr id="2050" name="Picture 2" descr="D:\Users\Admin\Desktop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1759887" cy="173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893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720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75856" y="1412776"/>
            <a:ext cx="2376264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Мета</a:t>
            </a:r>
            <a:endParaRPr lang="uk-UA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139952" y="2348880"/>
            <a:ext cx="648072" cy="432048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3284984"/>
            <a:ext cx="6840760" cy="18722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Ідентифікація </a:t>
            </a:r>
            <a:r>
              <a:rPr lang="uk-UA" dirty="0"/>
              <a:t>положення України та країн-кандидатів для вступу в ЄС, серед країн членів ЄС, на основі аналізу основних макроекономічних </a:t>
            </a:r>
            <a:r>
              <a:rPr lang="uk-UA" dirty="0" smtClean="0"/>
              <a:t>показників.</a:t>
            </a:r>
          </a:p>
          <a:p>
            <a:pPr algn="ctr"/>
            <a:r>
              <a:rPr lang="uk-UA" dirty="0"/>
              <a:t>Основним методом дослідження в рамках мети роботи було визначено </a:t>
            </a:r>
            <a:r>
              <a:rPr lang="uk-UA" dirty="0" err="1"/>
              <a:t>кластерний</a:t>
            </a:r>
            <a:r>
              <a:rPr lang="uk-UA" dirty="0"/>
              <a:t> аналіз</a:t>
            </a:r>
            <a:endParaRPr lang="uk-UA" dirty="0" smtClean="0"/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285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Етапи</a:t>
            </a:r>
            <a:r>
              <a:rPr lang="ru-RU" dirty="0" smtClean="0"/>
              <a:t> кластерного </a:t>
            </a:r>
            <a:r>
              <a:rPr lang="uk-UA" dirty="0" smtClean="0"/>
              <a:t>аналізу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3433153"/>
              </p:ext>
            </p:extLst>
          </p:nvPr>
        </p:nvGraphicFramePr>
        <p:xfrm>
          <a:off x="899592" y="1772816"/>
          <a:ext cx="731520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85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64807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Фактори макроекономічного розвитку</a:t>
            </a:r>
            <a:endParaRPr lang="uk-UA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125542"/>
              </p:ext>
            </p:extLst>
          </p:nvPr>
        </p:nvGraphicFramePr>
        <p:xfrm>
          <a:off x="914400" y="1772816"/>
          <a:ext cx="7315200" cy="4535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23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69822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Алгоритм k-</a:t>
            </a:r>
            <a:r>
              <a:rPr lang="en-US" dirty="0"/>
              <a:t>means </a:t>
            </a:r>
            <a:endParaRPr lang="uk-U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14400" y="1772816"/>
                <a:ext cx="7315200" cy="4536545"/>
              </a:xfrm>
            </p:spPr>
            <p:txBody>
              <a:bodyPr/>
              <a:lstStyle/>
              <a:p>
                <a:r>
                  <a:rPr lang="uk-UA" dirty="0" smtClean="0"/>
                  <a:t>Вихідні дані стандартизуються;</a:t>
                </a:r>
              </a:p>
              <a:p>
                <a:r>
                  <a:rPr lang="uk-UA" dirty="0" smtClean="0"/>
                  <a:t>Розраховується відстань між об'єктами;</a:t>
                </a:r>
              </a:p>
              <a:p>
                <a:pPr algn="just"/>
                <a:r>
                  <a:rPr lang="uk-UA" dirty="0"/>
                  <a:t>П</a:t>
                </a:r>
                <a:r>
                  <a:rPr lang="uk-UA" dirty="0" smtClean="0"/>
                  <a:t>ростір даних розбивається на задану кількість кластерів таким чином, що мінімізуються </a:t>
                </a:r>
                <a:r>
                  <a:rPr lang="uk-UA" dirty="0"/>
                  <a:t>відстані між об'єктами одного і того ж класу та максимізуються </a:t>
                </a:r>
                <a:r>
                  <a:rPr lang="uk-UA" dirty="0" smtClean="0"/>
                  <a:t>відстані </a:t>
                </a:r>
                <a:r>
                  <a:rPr lang="uk-UA" dirty="0"/>
                  <a:t>між об'єктами різних </a:t>
                </a:r>
                <a:r>
                  <a:rPr lang="uk-UA" dirty="0" smtClean="0"/>
                  <a:t>класів:</a:t>
                </a:r>
              </a:p>
              <a:p>
                <a:pPr marL="4572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uk-UA" i="1"/>
                          </m:ctrlPr>
                        </m:naryPr>
                        <m:sub>
                          <m:r>
                            <a:rPr lang="uk-UA" i="1"/>
                            <m:t>𝑗</m:t>
                          </m:r>
                          <m:r>
                            <a:rPr lang="uk-UA" i="1"/>
                            <m:t>=1</m:t>
                          </m:r>
                        </m:sub>
                        <m:sup>
                          <m:r>
                            <a:rPr lang="uk-UA" i="1"/>
                            <m:t>𝑘</m:t>
                          </m:r>
                        </m:sup>
                        <m:e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uk-UA" i="1"/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uk-UA" i="1"/>
                                  </m:ctrlPr>
                                </m:sSubPr>
                                <m:e>
                                  <m:r>
                                    <a:rPr lang="uk-UA" i="1"/>
                                    <m:t>𝑥</m:t>
                                  </m:r>
                                </m:e>
                                <m:sub>
                                  <m:r>
                                    <a:rPr lang="uk-UA" i="1"/>
                                    <m:t>𝑖</m:t>
                                  </m:r>
                                </m:sub>
                              </m:sSub>
                              <m:r>
                                <a:rPr lang="uk-UA" i="1"/>
                                <m:t>∈</m:t>
                              </m:r>
                              <m:sSub>
                                <m:sSubPr>
                                  <m:ctrlPr>
                                    <a:rPr lang="uk-UA" i="1"/>
                                  </m:ctrlPr>
                                </m:sSubPr>
                                <m:e>
                                  <m:r>
                                    <a:rPr lang="uk-UA" i="1"/>
                                    <m:t>𝐶</m:t>
                                  </m:r>
                                </m:e>
                                <m:sub>
                                  <m:r>
                                    <a:rPr lang="uk-UA" i="1"/>
                                    <m:t>𝑗</m:t>
                                  </m:r>
                                </m:sub>
                              </m:sSub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uk-UA" i="1"/>
                                  </m:ctrlPr>
                                </m:sSupPr>
                                <m:e>
                                  <m:r>
                                    <a:rPr lang="uk-UA" i="1"/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uk-UA" i="1"/>
                                      </m:ctrlPr>
                                    </m:sSubPr>
                                    <m:e>
                                      <m:r>
                                        <a:rPr lang="uk-UA" i="1"/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uk-UA" i="1"/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uk-UA" i="1"/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uk-UA" i="1"/>
                                      </m:ctrlPr>
                                    </m:sSubPr>
                                    <m:e>
                                      <m:r>
                                        <a:rPr lang="uk-UA" i="1"/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uk-UA" i="1"/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uk-UA" i="1"/>
                                    <m:t>)</m:t>
                                  </m:r>
                                </m:e>
                                <m:sup>
                                  <m:r>
                                    <a:rPr lang="uk-UA" i="1"/>
                                    <m:t>2</m:t>
                                  </m:r>
                                </m:sup>
                              </m:sSup>
                              <m:r>
                                <a:rPr lang="uk-UA" i="1"/>
                                <m:t>→</m:t>
                              </m:r>
                              <m:r>
                                <a:rPr lang="uk-UA" i="1"/>
                                <m:t>𝑚𝑖𝑛</m:t>
                              </m:r>
                            </m:e>
                          </m:nary>
                        </m:e>
                      </m:nary>
                      <m:r>
                        <a:rPr lang="uk-UA" i="1"/>
                        <m:t>,</m:t>
                      </m:r>
                    </m:oMath>
                  </m:oMathPara>
                </a14:m>
                <a:endParaRPr lang="uk-UA" dirty="0" smtClean="0"/>
              </a:p>
              <a:p>
                <a:pPr marL="45720" indent="0">
                  <a:buNone/>
                </a:pPr>
                <a:r>
                  <a:rPr lang="uk-UA" dirty="0" smtClean="0"/>
                  <a:t>	</a:t>
                </a:r>
                <a14:m>
                  <m:oMath xmlns:m="http://schemas.openxmlformats.org/officeDocument/2006/math">
                    <m:r>
                      <a:rPr lang="uk-UA" i="1"/>
                      <m:t>𝑘</m:t>
                    </m:r>
                  </m:oMath>
                </a14:m>
                <a:r>
                  <a:rPr lang="uk-UA" dirty="0"/>
                  <a:t> - число кластерів</a:t>
                </a:r>
                <a:r>
                  <a:rPr lang="uk-UA" dirty="0" smtClean="0"/>
                  <a:t>;</a:t>
                </a:r>
              </a:p>
              <a:p>
                <a:pPr marL="45720" indent="0">
                  <a:buNone/>
                </a:pPr>
                <a:r>
                  <a:rPr lang="uk-UA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/>
                        </m:ctrlPr>
                      </m:sSubPr>
                      <m:e>
                        <m:r>
                          <a:rPr lang="uk-UA" i="1"/>
                          <m:t>𝑥</m:t>
                        </m:r>
                      </m:e>
                      <m:sub>
                        <m:r>
                          <a:rPr lang="uk-UA" i="1"/>
                          <m:t>𝑖</m:t>
                        </m:r>
                      </m:sub>
                    </m:sSub>
                  </m:oMath>
                </a14:m>
                <a:r>
                  <a:rPr lang="uk-UA" dirty="0" smtClean="0"/>
                  <a:t> - показник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/>
                      </a:rPr>
                      <m:t>𝑖</m:t>
                    </m:r>
                  </m:oMath>
                </a14:m>
                <a:r>
                  <a:rPr lang="uk-UA" dirty="0" smtClean="0"/>
                  <a:t>-ї змінної </a:t>
                </a:r>
                <a:r>
                  <a:rPr lang="uk-UA" dirty="0"/>
                  <a:t>в наборі </a:t>
                </a:r>
                <a:r>
                  <a:rPr lang="uk-UA" dirty="0" smtClean="0"/>
                  <a:t>даних;</a:t>
                </a:r>
                <a:endParaRPr lang="uk-UA" dirty="0"/>
              </a:p>
              <a:p>
                <a:pPr marL="45720" indent="0">
                  <a:buNone/>
                </a:pPr>
                <a:r>
                  <a:rPr lang="uk-UA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/>
                        </m:ctrlPr>
                      </m:sSubPr>
                      <m:e>
                        <m:r>
                          <a:rPr lang="uk-UA" i="1"/>
                          <m:t>𝜇</m:t>
                        </m:r>
                      </m:e>
                      <m:sub>
                        <m:r>
                          <a:rPr lang="uk-UA" i="1"/>
                          <m:t>𝑗</m:t>
                        </m:r>
                      </m:sub>
                    </m:sSub>
                  </m:oMath>
                </a14:m>
                <a:r>
                  <a:rPr lang="uk-UA" dirty="0"/>
                  <a:t> - центр </a:t>
                </a:r>
                <a14:m>
                  <m:oMath xmlns:m="http://schemas.openxmlformats.org/officeDocument/2006/math">
                    <m:r>
                      <a:rPr lang="uk-UA" i="1"/>
                      <m:t>𝑗</m:t>
                    </m:r>
                  </m:oMath>
                </a14:m>
                <a:r>
                  <a:rPr lang="uk-UA" dirty="0"/>
                  <a:t>-го кластеру</a:t>
                </a:r>
                <a:r>
                  <a:rPr lang="ru-RU" dirty="0"/>
                  <a:t>.</a:t>
                </a:r>
                <a:endParaRPr lang="uk-UA" dirty="0"/>
              </a:p>
              <a:p>
                <a:pPr marL="45720" indent="0">
                  <a:buNone/>
                </a:pPr>
                <a:endParaRPr lang="uk-UA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4400" y="1772816"/>
                <a:ext cx="7315200" cy="4536545"/>
              </a:xfrm>
              <a:blipFill rotWithShape="1">
                <a:blip r:embed="rId2"/>
                <a:stretch>
                  <a:fillRect t="-538" r="-8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576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315200" cy="637964"/>
          </a:xfrm>
        </p:spPr>
        <p:txBody>
          <a:bodyPr>
            <a:noAutofit/>
          </a:bodyPr>
          <a:lstStyle/>
          <a:p>
            <a:pPr algn="ctr"/>
            <a:r>
              <a:rPr lang="uk-UA" sz="3600" dirty="0"/>
              <a:t>Gap-статистика</a:t>
            </a:r>
            <a:endParaRPr lang="uk-UA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/>
                <a:r>
                  <a:rPr lang="uk-UA" dirty="0"/>
                  <a:t>Д</a:t>
                </a:r>
                <a:r>
                  <a:rPr lang="uk-UA" dirty="0" smtClean="0"/>
                  <a:t>ля кожної змінної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/>
                        </m:ctrlPr>
                      </m:sSubPr>
                      <m:e>
                        <m:r>
                          <a:rPr lang="uk-UA" i="1"/>
                          <m:t>𝑥</m:t>
                        </m:r>
                      </m:e>
                      <m:sub>
                        <m:r>
                          <a:rPr lang="uk-UA" i="1"/>
                          <m:t>𝑖</m:t>
                        </m:r>
                      </m:sub>
                    </m:sSub>
                  </m:oMath>
                </a14:m>
                <a:r>
                  <a:rPr lang="uk-UA" dirty="0"/>
                  <a:t> в наборі даних </a:t>
                </a:r>
                <a:r>
                  <a:rPr lang="uk-UA" dirty="0" smtClean="0"/>
                  <a:t>розраховується </a:t>
                </a:r>
                <a:r>
                  <a:rPr lang="uk-UA" dirty="0"/>
                  <a:t>діапазон </a:t>
                </a:r>
                <a14:m>
                  <m:oMath xmlns:m="http://schemas.openxmlformats.org/officeDocument/2006/math">
                    <m:r>
                      <a:rPr lang="uk-UA" i="1"/>
                      <m:t>[</m:t>
                    </m:r>
                    <m:r>
                      <m:rPr>
                        <m:sty m:val="p"/>
                      </m:rPr>
                      <a:rPr lang="uk-UA"/>
                      <m:t>min</m:t>
                    </m:r>
                    <m:r>
                      <a:rPr lang="uk-UA" i="1"/>
                      <m:t>(</m:t>
                    </m:r>
                    <m:sSub>
                      <m:sSubPr>
                        <m:ctrlPr>
                          <a:rPr lang="uk-UA" i="1"/>
                        </m:ctrlPr>
                      </m:sSubPr>
                      <m:e>
                        <m:r>
                          <a:rPr lang="uk-UA" i="1"/>
                          <m:t>𝑥</m:t>
                        </m:r>
                      </m:e>
                      <m:sub>
                        <m:r>
                          <a:rPr lang="uk-UA" i="1"/>
                          <m:t>𝑖</m:t>
                        </m:r>
                      </m:sub>
                    </m:sSub>
                    <m:r>
                      <a:rPr lang="uk-UA" i="1"/>
                      <m:t>), </m:t>
                    </m:r>
                    <m:r>
                      <m:rPr>
                        <m:sty m:val="p"/>
                      </m:rPr>
                      <a:rPr lang="uk-UA"/>
                      <m:t>max</m:t>
                    </m:r>
                    <m:r>
                      <a:rPr lang="uk-UA" i="1"/>
                      <m:t>(</m:t>
                    </m:r>
                    <m:sSub>
                      <m:sSubPr>
                        <m:ctrlPr>
                          <a:rPr lang="uk-UA" i="1"/>
                        </m:ctrlPr>
                      </m:sSubPr>
                      <m:e>
                        <m:r>
                          <a:rPr lang="uk-UA" i="1"/>
                          <m:t>𝑥</m:t>
                        </m:r>
                      </m:e>
                      <m:sub>
                        <m:r>
                          <a:rPr lang="uk-UA" i="1"/>
                          <m:t>𝑗</m:t>
                        </m:r>
                      </m:sub>
                    </m:sSub>
                    <m:r>
                      <a:rPr lang="uk-UA" i="1"/>
                      <m:t>)]</m:t>
                    </m:r>
                  </m:oMath>
                </a14:m>
                <a:r>
                  <a:rPr lang="uk-UA" dirty="0"/>
                  <a:t> та генеруються значення для n точок в інтервалі від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k-UA"/>
                      <m:t>min</m:t>
                    </m:r>
                  </m:oMath>
                </a14:m>
                <a:r>
                  <a:rPr lang="uk-UA" dirty="0"/>
                  <a:t> до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k-UA"/>
                      <m:t>max</m:t>
                    </m:r>
                  </m:oMath>
                </a14:m>
                <a:r>
                  <a:rPr lang="uk-UA" dirty="0" smtClean="0"/>
                  <a:t>;</a:t>
                </a:r>
              </a:p>
              <a:p>
                <a:r>
                  <a:rPr lang="uk-UA" dirty="0" smtClean="0"/>
                  <a:t>Розраховується </a:t>
                </a:r>
                <a:r>
                  <a:rPr lang="uk-UA" dirty="0"/>
                  <a:t>показник:</a:t>
                </a:r>
              </a:p>
              <a:p>
                <a:pPr marL="4572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i="1"/>
                          </m:ctrlPr>
                        </m:sSubPr>
                        <m:e>
                          <m:r>
                            <a:rPr lang="uk-UA" i="1"/>
                            <m:t>𝐺𝑎𝑝</m:t>
                          </m:r>
                        </m:e>
                        <m:sub>
                          <m:r>
                            <a:rPr lang="uk-UA" i="1"/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uk-UA" i="1"/>
                          </m:ctrlPr>
                        </m:dPr>
                        <m:e>
                          <m:r>
                            <a:rPr lang="uk-UA" i="1"/>
                            <m:t>𝑘</m:t>
                          </m:r>
                        </m:e>
                      </m:d>
                      <m:r>
                        <a:rPr lang="uk-UA" i="1"/>
                        <m:t>=</m:t>
                      </m:r>
                      <m:sSubSup>
                        <m:sSubSupPr>
                          <m:ctrlPr>
                            <a:rPr lang="uk-UA" i="1"/>
                          </m:ctrlPr>
                        </m:sSubSupPr>
                        <m:e>
                          <m:r>
                            <a:rPr lang="uk-UA" i="1"/>
                            <m:t>𝐸</m:t>
                          </m:r>
                        </m:e>
                        <m:sub>
                          <m:r>
                            <a:rPr lang="uk-UA" i="1"/>
                            <m:t>𝑛</m:t>
                          </m:r>
                        </m:sub>
                        <m:sup>
                          <m:r>
                            <a:rPr lang="uk-UA" i="1"/>
                            <m:t>∗</m:t>
                          </m:r>
                        </m:sup>
                      </m:sSubSup>
                      <m:d>
                        <m:dPr>
                          <m:begChr m:val="{"/>
                          <m:endChr m:val="}"/>
                          <m:ctrlPr>
                            <a:rPr lang="uk-UA" i="1"/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uk-UA"/>
                            <m:t>log</m:t>
                          </m:r>
                          <m:r>
                            <a:rPr lang="uk-UA" i="1"/>
                            <m:t>(</m:t>
                          </m:r>
                          <m:sSub>
                            <m:sSubPr>
                              <m:ctrlPr>
                                <a:rPr lang="uk-UA" i="1"/>
                              </m:ctrlPr>
                            </m:sSubPr>
                            <m:e>
                              <m:r>
                                <a:rPr lang="uk-UA" i="1"/>
                                <m:t>𝑊</m:t>
                              </m:r>
                            </m:e>
                            <m:sub>
                              <m:r>
                                <a:rPr lang="uk-UA" i="1"/>
                                <m:t>𝑘</m:t>
                              </m:r>
                            </m:sub>
                          </m:sSub>
                          <m:r>
                            <a:rPr lang="uk-UA" i="1"/>
                            <m:t>)</m:t>
                          </m:r>
                        </m:e>
                      </m:d>
                      <m:r>
                        <a:rPr lang="uk-UA" i="1"/>
                        <m:t>−</m:t>
                      </m:r>
                      <m:r>
                        <m:rPr>
                          <m:sty m:val="p"/>
                        </m:rPr>
                        <a:rPr lang="uk-UA"/>
                        <m:t>log</m:t>
                      </m:r>
                      <m:d>
                        <m:dPr>
                          <m:ctrlPr>
                            <a:rPr lang="uk-UA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uk-UA" i="1"/>
                              </m:ctrlPr>
                            </m:sSubPr>
                            <m:e>
                              <m:r>
                                <a:rPr lang="uk-UA" i="1"/>
                                <m:t>𝑊</m:t>
                              </m:r>
                            </m:e>
                            <m:sub>
                              <m:r>
                                <a:rPr lang="uk-UA" i="1"/>
                                <m:t>𝑘</m:t>
                              </m:r>
                            </m:sub>
                          </m:sSub>
                        </m:e>
                      </m:d>
                      <m:r>
                        <a:rPr lang="uk-UA" b="0" i="1" smtClean="0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uk-UA" dirty="0"/>
              </a:p>
              <a:p>
                <a:pPr marL="45720" indent="0">
                  <a:buNone/>
                </a:pPr>
                <a:r>
                  <a:rPr lang="uk-UA" dirty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uk-UA" i="1"/>
                        </m:ctrlPr>
                      </m:sSubSupPr>
                      <m:e>
                        <m:r>
                          <a:rPr lang="uk-UA" i="1"/>
                          <m:t>𝐸</m:t>
                        </m:r>
                      </m:e>
                      <m:sub>
                        <m:r>
                          <a:rPr lang="uk-UA" i="1"/>
                          <m:t>𝑛</m:t>
                        </m:r>
                      </m:sub>
                      <m:sup>
                        <m:r>
                          <a:rPr lang="uk-UA" i="1"/>
                          <m:t>∗</m:t>
                        </m:r>
                      </m:sup>
                    </m:sSubSup>
                    <m:r>
                      <a:rPr lang="uk-UA" i="1"/>
                      <m:t>−</m:t>
                    </m:r>
                  </m:oMath>
                </a14:m>
                <a:r>
                  <a:rPr lang="uk-UA" dirty="0"/>
                  <a:t>математичне очікування по вибірці розміром n із еталонного розподілу.</a:t>
                </a:r>
              </a:p>
              <a:p>
                <a:pPr marL="45720" indent="0">
                  <a:buNone/>
                </a:pPr>
                <a:r>
                  <a:rPr lang="uk-UA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/>
                        </m:ctrlPr>
                      </m:sSubPr>
                      <m:e>
                        <m:r>
                          <a:rPr lang="uk-UA" i="1"/>
                          <m:t>𝑊</m:t>
                        </m:r>
                      </m:e>
                      <m:sub>
                        <m:r>
                          <a:rPr lang="uk-UA" i="1"/>
                          <m:t>𝑘</m:t>
                        </m:r>
                      </m:sub>
                    </m:sSub>
                    <m:r>
                      <a:rPr lang="uk-UA" i="1"/>
                      <m:t>−</m:t>
                    </m:r>
                  </m:oMath>
                </a14:m>
                <a:r>
                  <a:rPr lang="uk-UA" dirty="0" err="1"/>
                  <a:t>внутрішньогрупова</a:t>
                </a:r>
                <a:r>
                  <a:rPr lang="uk-UA" dirty="0"/>
                  <a:t> дисперсія для k-</a:t>
                </a:r>
                <a:r>
                  <a:rPr lang="uk-UA" dirty="0" err="1"/>
                  <a:t>го</a:t>
                </a:r>
                <a:r>
                  <a:rPr lang="uk-UA" dirty="0"/>
                  <a:t> кластеру.</a:t>
                </a:r>
              </a:p>
              <a:p>
                <a:endParaRPr lang="uk-UA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7" t="-688" r="-8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827584" y="1556792"/>
            <a:ext cx="7416824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порівнює суму внутрішньокласових дисперсій для різних значень k та їх очікуванні значення при </a:t>
            </a:r>
            <a:r>
              <a:rPr lang="uk-UA" dirty="0" smtClean="0"/>
              <a:t>рівномірному </a:t>
            </a:r>
            <a:r>
              <a:rPr lang="uk-UA" dirty="0"/>
              <a:t>розподілені даних</a:t>
            </a:r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7186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14400" y="1916833"/>
                <a:ext cx="7315200" cy="4392528"/>
              </a:xfrm>
            </p:spPr>
            <p:txBody>
              <a:bodyPr/>
              <a:lstStyle/>
              <a:p>
                <a:pPr algn="just"/>
                <a:r>
                  <a:rPr lang="uk-UA" dirty="0" smtClean="0">
                    <a:solidFill>
                      <a:schemeClr val="tx1"/>
                    </a:solidFill>
                  </a:rPr>
                  <a:t>Математичне очікування визначається шляхом створення </a:t>
                </a:r>
                <a14:m>
                  <m:oMath xmlns:m="http://schemas.openxmlformats.org/officeDocument/2006/math">
                    <m:r>
                      <a:rPr lang="uk-UA" i="1">
                        <a:solidFill>
                          <a:schemeClr val="tx1"/>
                        </a:solidFill>
                      </a:rPr>
                      <m:t>𝐵</m:t>
                    </m:r>
                  </m:oMath>
                </a14:m>
                <a:r>
                  <a:rPr lang="uk-UA" dirty="0">
                    <a:solidFill>
                      <a:schemeClr val="tx1"/>
                    </a:solidFill>
                  </a:rPr>
                  <a:t> копій еталонних наборів даних та обчислення середнього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k-UA">
                        <a:solidFill>
                          <a:schemeClr val="tx1"/>
                        </a:solidFill>
                      </a:rPr>
                      <m:t>log</m:t>
                    </m:r>
                    <m:r>
                      <a:rPr lang="uk-UA" i="1">
                        <a:solidFill>
                          <a:schemeClr val="tx1"/>
                        </a:solidFill>
                      </a:rPr>
                      <m:t>(</m:t>
                    </m:r>
                    <m:sSubSup>
                      <m:sSubSupPr>
                        <m:ctrlPr>
                          <a:rPr lang="uk-UA" i="1">
                            <a:solidFill>
                              <a:schemeClr val="tx1"/>
                            </a:solidFill>
                          </a:rPr>
                        </m:ctrlPr>
                      </m:sSubSupPr>
                      <m:e>
                        <m:r>
                          <a:rPr lang="uk-UA" i="1">
                            <a:solidFill>
                              <a:schemeClr val="tx1"/>
                            </a:solidFill>
                          </a:rPr>
                          <m:t>𝑊</m:t>
                        </m:r>
                      </m:e>
                      <m:sub>
                        <m:r>
                          <a:rPr lang="uk-UA" i="1">
                            <a:solidFill>
                              <a:schemeClr val="tx1"/>
                            </a:solidFill>
                          </a:rPr>
                          <m:t>𝑘</m:t>
                        </m:r>
                      </m:sub>
                      <m:sup>
                        <m:r>
                          <a:rPr lang="uk-UA" i="1">
                            <a:solidFill>
                              <a:schemeClr val="tx1"/>
                            </a:solidFill>
                          </a:rPr>
                          <m:t>∗</m:t>
                        </m:r>
                      </m:sup>
                    </m:sSubSup>
                    <m:r>
                      <a:rPr lang="uk-UA" i="1">
                        <a:solidFill>
                          <a:schemeClr val="tx1"/>
                        </a:solidFill>
                      </a:rPr>
                      <m:t>)</m:t>
                    </m:r>
                  </m:oMath>
                </a14:m>
                <a:r>
                  <a:rPr lang="ru-RU" dirty="0">
                    <a:solidFill>
                      <a:schemeClr val="tx1"/>
                    </a:solidFill>
                  </a:rPr>
                  <a:t>.В такому </a:t>
                </a:r>
                <a:r>
                  <a:rPr lang="uk-UA" dirty="0">
                    <a:solidFill>
                      <a:schemeClr val="tx1"/>
                    </a:solidFill>
                  </a:rPr>
                  <a:t>випадку оцінка 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gap-статистики </a:t>
                </a:r>
                <a:r>
                  <a:rPr lang="uk-UA" dirty="0">
                    <a:solidFill>
                      <a:schemeClr val="tx1"/>
                    </a:solidFill>
                  </a:rPr>
                  <a:t>розраховується за формулою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pPr marL="4572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𝐺𝑎𝑝</m:t>
                      </m:r>
                      <m:d>
                        <m:dPr>
                          <m:ctrlPr>
                            <a:rPr lang="uk-UA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uk-UA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𝐵</m:t>
                          </m:r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uk-UA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/>
                            </a:rPr>
                            <m:t>𝑏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𝐵</m:t>
                          </m:r>
                        </m:sup>
                        <m:e>
                          <m:func>
                            <m:funcPr>
                              <m:ctrlPr>
                                <a:rPr lang="uk-UA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uk-UA">
                                  <a:latin typeface="Cambria Math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uk-UA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uk-UA" i="1">
                                          <a:latin typeface="Cambria Math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uk-UA" i="1">
                                          <a:latin typeface="Cambria Math"/>
                                        </a:rPr>
                                        <m:t>𝑊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/>
                                        </a:rPr>
                                        <m:t>𝑘𝑏</m:t>
                                      </m:r>
                                    </m:sub>
                                    <m:sup>
                                      <m:r>
                                        <a:rPr lang="uk-UA" i="1">
                                          <a:latin typeface="Cambria Math"/>
                                        </a:rPr>
                                        <m:t>∗</m:t>
                                      </m:r>
                                    </m:sup>
                                  </m:sSubSup>
                                </m:e>
                              </m:d>
                            </m:e>
                          </m:func>
                          <m:r>
                            <a:rPr lang="uk-UA" i="1">
                              <a:latin typeface="Cambria Math"/>
                            </a:rPr>
                            <m:t>−</m:t>
                          </m:r>
                        </m:e>
                      </m:nary>
                      <m:func>
                        <m:funcPr>
                          <m:ctrlPr>
                            <a:rPr lang="uk-UA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uk-UA">
                              <a:latin typeface="Cambria Math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uk-UA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uk-UA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i="1">
                                      <a:latin typeface="Cambria Math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uk-UA" i="1">
                                      <a:latin typeface="Cambria Math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uk-UA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uk-UA" dirty="0"/>
              </a:p>
              <a:p>
                <a:r>
                  <a:rPr lang="uk-UA" dirty="0"/>
                  <a:t>Оптимальна кількість кластерів досягається у випадку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/>
                        </m:ctrlPr>
                      </m:sSubPr>
                      <m:e>
                        <m:r>
                          <a:rPr lang="uk-UA" i="1"/>
                          <m:t>𝐺𝑎𝑝</m:t>
                        </m:r>
                      </m:e>
                      <m:sub>
                        <m:r>
                          <a:rPr lang="uk-UA" i="1"/>
                          <m:t>𝑛</m:t>
                        </m:r>
                      </m:sub>
                    </m:sSub>
                    <m:d>
                      <m:dPr>
                        <m:ctrlPr>
                          <a:rPr lang="uk-UA" i="1"/>
                        </m:ctrlPr>
                      </m:dPr>
                      <m:e>
                        <m:r>
                          <a:rPr lang="uk-UA" i="1"/>
                          <m:t>𝑘</m:t>
                        </m:r>
                      </m:e>
                    </m:d>
                    <m:r>
                      <a:rPr lang="uk-UA" i="1"/>
                      <m:t>&gt;</m:t>
                    </m:r>
                    <m:sSub>
                      <m:sSubPr>
                        <m:ctrlPr>
                          <a:rPr lang="uk-UA" i="1"/>
                        </m:ctrlPr>
                      </m:sSubPr>
                      <m:e>
                        <m:r>
                          <a:rPr lang="uk-UA" i="1"/>
                          <m:t>𝐺𝑎𝑝</m:t>
                        </m:r>
                      </m:e>
                      <m:sub>
                        <m:r>
                          <a:rPr lang="uk-UA" i="1"/>
                          <m:t>𝑛</m:t>
                        </m:r>
                      </m:sub>
                    </m:sSub>
                    <m:d>
                      <m:dPr>
                        <m:ctrlPr>
                          <a:rPr lang="uk-UA" i="1"/>
                        </m:ctrlPr>
                      </m:dPr>
                      <m:e>
                        <m:r>
                          <a:rPr lang="uk-UA" i="1"/>
                          <m:t>𝑘</m:t>
                        </m:r>
                        <m:r>
                          <a:rPr lang="uk-UA" i="1"/>
                          <m:t>+1</m:t>
                        </m:r>
                      </m:e>
                    </m:d>
                    <m:r>
                      <a:rPr lang="uk-UA" i="1"/>
                      <m:t>−</m:t>
                    </m:r>
                    <m:sSub>
                      <m:sSubPr>
                        <m:ctrlPr>
                          <a:rPr lang="uk-UA" i="1"/>
                        </m:ctrlPr>
                      </m:sSubPr>
                      <m:e>
                        <m:r>
                          <a:rPr lang="uk-UA" i="1"/>
                          <m:t>𝑠</m:t>
                        </m:r>
                      </m:e>
                      <m:sub>
                        <m:r>
                          <a:rPr lang="uk-UA" i="1"/>
                          <m:t>𝑘</m:t>
                        </m:r>
                        <m:r>
                          <a:rPr lang="uk-UA" i="1"/>
                          <m:t>−1</m:t>
                        </m:r>
                      </m:sub>
                    </m:sSub>
                  </m:oMath>
                </a14:m>
                <a:r>
                  <a:rPr lang="ru-RU" dirty="0" smtClean="0"/>
                  <a:t>.</a:t>
                </a:r>
              </a:p>
              <a:p>
                <a:pPr marL="4572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i="1"/>
                          </m:ctrlPr>
                        </m:sSubPr>
                        <m:e>
                          <m:r>
                            <a:rPr lang="uk-UA" i="1"/>
                            <m:t>𝑠</m:t>
                          </m:r>
                        </m:e>
                        <m:sub>
                          <m:r>
                            <a:rPr lang="uk-UA" i="1"/>
                            <m:t>𝑘</m:t>
                          </m:r>
                        </m:sub>
                      </m:sSub>
                      <m:r>
                        <a:rPr lang="uk-UA" i="1"/>
                        <m:t>=</m:t>
                      </m:r>
                      <m:sSub>
                        <m:sSubPr>
                          <m:ctrlPr>
                            <a:rPr lang="uk-UA" i="1"/>
                          </m:ctrlPr>
                        </m:sSubPr>
                        <m:e>
                          <m:r>
                            <a:rPr lang="uk-UA" i="1"/>
                            <m:t>𝑠𝑑</m:t>
                          </m:r>
                        </m:e>
                        <m:sub>
                          <m:r>
                            <a:rPr lang="uk-UA" i="1"/>
                            <m:t>𝑘</m:t>
                          </m:r>
                        </m:sub>
                      </m:sSub>
                      <m:r>
                        <a:rPr lang="uk-UA" i="1"/>
                        <m:t>∗</m:t>
                      </m:r>
                      <m:rad>
                        <m:radPr>
                          <m:degHide m:val="on"/>
                          <m:ctrlPr>
                            <a:rPr lang="uk-UA" i="1"/>
                          </m:ctrlPr>
                        </m:radPr>
                        <m:deg/>
                        <m:e>
                          <m:r>
                            <a:rPr lang="uk-UA" i="1"/>
                            <m:t>1+1/</m:t>
                          </m:r>
                          <m:r>
                            <a:rPr lang="uk-UA" i="1"/>
                            <m:t>𝐵</m:t>
                          </m:r>
                        </m:e>
                      </m:rad>
                      <m:r>
                        <a:rPr lang="en-US" i="1"/>
                        <m:t>,</m:t>
                      </m:r>
                    </m:oMath>
                  </m:oMathPara>
                </a14:m>
                <a:endParaRPr lang="uk-UA" dirty="0" smtClean="0"/>
              </a:p>
              <a:p>
                <a:pPr marL="45720" indent="0">
                  <a:buNone/>
                </a:pPr>
                <a:r>
                  <a:rPr lang="uk-UA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/>
                          </a:rPr>
                          <m:t>𝑠𝑑</m:t>
                        </m:r>
                      </m:e>
                      <m:sub>
                        <m:r>
                          <a:rPr lang="uk-UA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uk-UA" dirty="0" smtClean="0"/>
                  <a:t> - стандартне </a:t>
                </a:r>
                <a:r>
                  <a:rPr lang="uk-UA" dirty="0"/>
                  <a:t>відхилення </a:t>
                </a:r>
                <a:r>
                  <a:rPr lang="uk-UA" dirty="0" smtClean="0"/>
                  <a:t>від </a:t>
                </a:r>
                <a:r>
                  <a:rPr lang="uk-UA" dirty="0"/>
                  <a:t>величини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k-UA"/>
                      <m:t>log</m:t>
                    </m:r>
                    <m:r>
                      <a:rPr lang="uk-UA" i="1"/>
                      <m:t>(</m:t>
                    </m:r>
                    <m:sSubSup>
                      <m:sSubSupPr>
                        <m:ctrlPr>
                          <a:rPr lang="uk-UA" i="1"/>
                        </m:ctrlPr>
                      </m:sSubSupPr>
                      <m:e>
                        <m:r>
                          <a:rPr lang="en-US" i="1"/>
                          <m:t>𝑊</m:t>
                        </m:r>
                      </m:e>
                      <m:sub>
                        <m:r>
                          <a:rPr lang="uk-UA" i="1"/>
                          <m:t>𝑘</m:t>
                        </m:r>
                      </m:sub>
                      <m:sup>
                        <m:r>
                          <a:rPr lang="uk-UA" i="1"/>
                          <m:t>∗</m:t>
                        </m:r>
                      </m:sup>
                    </m:sSubSup>
                    <m:r>
                      <a:rPr lang="uk-UA" i="1"/>
                      <m:t>)</m:t>
                    </m:r>
                  </m:oMath>
                </a14:m>
                <a:endParaRPr lang="uk-UA" dirty="0"/>
              </a:p>
              <a:p>
                <a:endParaRPr lang="uk-UA" dirty="0" smtClean="0">
                  <a:solidFill>
                    <a:schemeClr val="tx1"/>
                  </a:solidFill>
                </a:endParaRPr>
              </a:p>
              <a:p>
                <a:endParaRPr lang="uk-UA" dirty="0" smtClean="0">
                  <a:solidFill>
                    <a:schemeClr val="tx1"/>
                  </a:solidFill>
                </a:endParaRPr>
              </a:p>
              <a:p>
                <a:pPr marL="45720" indent="0">
                  <a:buNone/>
                </a:pPr>
                <a:endParaRPr lang="uk-UA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4400" y="1916833"/>
                <a:ext cx="7315200" cy="4392528"/>
              </a:xfrm>
              <a:blipFill rotWithShape="1">
                <a:blip r:embed="rId2"/>
                <a:stretch>
                  <a:fillRect t="-555" r="-8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 txBox="1">
            <a:spLocks/>
          </p:cNvSpPr>
          <p:nvPr/>
        </p:nvSpPr>
        <p:spPr>
          <a:xfrm>
            <a:off x="971600" y="548680"/>
            <a:ext cx="7315200" cy="6379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3600" smtClean="0"/>
              <a:t>Gap-статистика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97998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315200" cy="576064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Результати </a:t>
            </a:r>
            <a:r>
              <a:rPr lang="uk-UA" dirty="0" err="1" smtClean="0">
                <a:solidFill>
                  <a:schemeClr val="tx1"/>
                </a:solidFill>
              </a:rPr>
              <a:t>кластерного</a:t>
            </a:r>
            <a:r>
              <a:rPr lang="uk-UA" dirty="0" smtClean="0">
                <a:solidFill>
                  <a:schemeClr val="tx1"/>
                </a:solidFill>
              </a:rPr>
              <a:t> аналізу</a:t>
            </a: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618139"/>
              </p:ext>
            </p:extLst>
          </p:nvPr>
        </p:nvGraphicFramePr>
        <p:xfrm>
          <a:off x="1259631" y="1916832"/>
          <a:ext cx="6984776" cy="410445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512169"/>
                <a:gridCol w="792088"/>
                <a:gridCol w="1728192"/>
                <a:gridCol w="720080"/>
                <a:gridCol w="1512168"/>
                <a:gridCol w="720079"/>
              </a:tblGrid>
              <a:tr h="538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Країна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Клас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Країна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Клас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Країна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Клас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5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Австрія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Литва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Франція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5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Бельгія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Люксембург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Хорватія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5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Болгарія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Мальта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Чехія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38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Великобританія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Нідерланди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Швеція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5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Греція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Німеччина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Албанія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5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Данія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Польща 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Македонія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5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Естонія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Португалія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Сербія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5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Ірландія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Румунія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Туреччина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5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Іспанія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Словаччина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Україна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5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Італія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Словенія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Чорногорія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5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Кіпр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Угорщина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5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Латвія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Фінляндія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315200" cy="648072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Висновки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988841"/>
            <a:ext cx="7315200" cy="4320520"/>
          </a:xfrm>
        </p:spPr>
        <p:txBody>
          <a:bodyPr/>
          <a:lstStyle/>
          <a:p>
            <a:pPr algn="just"/>
            <a:r>
              <a:rPr lang="ru-RU" dirty="0"/>
              <a:t>В результат</a:t>
            </a:r>
            <a:r>
              <a:rPr lang="uk-UA" dirty="0"/>
              <a:t>і </a:t>
            </a:r>
            <a:r>
              <a:rPr lang="uk-UA" dirty="0" err="1"/>
              <a:t>кластерного</a:t>
            </a:r>
            <a:r>
              <a:rPr lang="uk-UA" dirty="0"/>
              <a:t> аналізу в першу групу увійшли країни, які мають усереднені показники макроекономічного розвитку. В другу групу увійшли найрозвиненіші країни Європейського союзу. До третьої групи увійшли розвинені країни з високим показником державного боргу. Македонія потрапила до четвертої групи, в яку входять переважно країни, що увійшли до Європейського Союзу під час останнього розширення, тобто ця група об’єднує країни з найслабшими економіками. Всі країни-кандидати до Європейського Союзу, окрім Македонії увійшли до окремого кластеру. Це свідчить про те, що за показниками макроекономічного розвитку ці країни не готові до інтеграції в ЄС.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0038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48</TotalTime>
  <Words>585</Words>
  <Application>Microsoft Office PowerPoint</Application>
  <PresentationFormat>Экран (4:3)</PresentationFormat>
  <Paragraphs>122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Перспектива</vt:lpstr>
      <vt:lpstr>Кластерний аналіз макроекономічного становища країн у контексті європейської інтеграції</vt:lpstr>
      <vt:lpstr>Презентация PowerPoint</vt:lpstr>
      <vt:lpstr>Етапи кластерного аналізу</vt:lpstr>
      <vt:lpstr>Фактори макроекономічного розвитку</vt:lpstr>
      <vt:lpstr>Алгоритм k-means </vt:lpstr>
      <vt:lpstr>Gap-статистика</vt:lpstr>
      <vt:lpstr>Презентация PowerPoint</vt:lpstr>
      <vt:lpstr>Результати кластерного аналізу</vt:lpstr>
      <vt:lpstr>Висновки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Student</cp:lastModifiedBy>
  <cp:revision>9</cp:revision>
  <dcterms:created xsi:type="dcterms:W3CDTF">2017-05-11T21:00:43Z</dcterms:created>
  <dcterms:modified xsi:type="dcterms:W3CDTF">2017-05-11T21:59:56Z</dcterms:modified>
</cp:coreProperties>
</file>