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5" r:id="rId8"/>
    <p:sldId id="263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>
        <p:scale>
          <a:sx n="60" d="100"/>
          <a:sy n="60" d="100"/>
        </p:scale>
        <p:origin x="78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\Desktop\nada\&#1090;&#1077;&#1079;&#1080;%20&#1083;&#1086;&#10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\Desktop\nada\&#1090;&#1077;&#1079;&#1080;%20&#1083;&#1086;&#107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\Desktop\nada\&#1090;&#1077;&#1079;&#1080;%20&#1083;&#1086;&#107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26912181940425E-2"/>
          <c:y val="0.16121037166551316"/>
          <c:w val="0.91602071000814245"/>
          <c:h val="0.65250241538352127"/>
        </c:manualLayout>
      </c:layout>
      <c:lineChart>
        <c:grouping val="standard"/>
        <c:varyColors val="0"/>
        <c:ser>
          <c:idx val="0"/>
          <c:order val="0"/>
          <c:tx>
            <c:v>СЗП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poly"/>
            <c:order val="2"/>
            <c:forward val="2"/>
            <c:dispRSqr val="1"/>
            <c:dispEq val="1"/>
            <c:trendlineLbl>
              <c:layout>
                <c:manualLayout>
                  <c:x val="-1.8061752413450267E-2"/>
                  <c:y val="-0.1419350040675578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cat>
            <c:multiLvlStrRef>
              <c:f>Лист1!$A$2:$B$21</c:f>
              <c:multiLvlStrCache>
                <c:ptCount val="2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</c:lvl>
              </c:multiLvlStrCache>
            </c:multiLvl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2798</c:v>
                </c:pt>
                <c:pt idx="1">
                  <c:v>2683</c:v>
                </c:pt>
                <c:pt idx="2">
                  <c:v>2808</c:v>
                </c:pt>
                <c:pt idx="3">
                  <c:v>2836</c:v>
                </c:pt>
                <c:pt idx="4">
                  <c:v>3068</c:v>
                </c:pt>
                <c:pt idx="5">
                  <c:v>2963</c:v>
                </c:pt>
                <c:pt idx="6">
                  <c:v>3061</c:v>
                </c:pt>
                <c:pt idx="7">
                  <c:v>2990</c:v>
                </c:pt>
                <c:pt idx="8">
                  <c:v>3250</c:v>
                </c:pt>
                <c:pt idx="9">
                  <c:v>3071</c:v>
                </c:pt>
                <c:pt idx="10">
                  <c:v>3213</c:v>
                </c:pt>
                <c:pt idx="11">
                  <c:v>3244</c:v>
                </c:pt>
                <c:pt idx="12">
                  <c:v>3598</c:v>
                </c:pt>
                <c:pt idx="13">
                  <c:v>3357</c:v>
                </c:pt>
                <c:pt idx="14">
                  <c:v>3795</c:v>
                </c:pt>
                <c:pt idx="15">
                  <c:v>3890</c:v>
                </c:pt>
                <c:pt idx="16">
                  <c:v>4653</c:v>
                </c:pt>
                <c:pt idx="17">
                  <c:v>4239</c:v>
                </c:pt>
                <c:pt idx="18">
                  <c:v>4603</c:v>
                </c:pt>
                <c:pt idx="19">
                  <c:v>4742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385184"/>
        <c:axId val="140381376"/>
      </c:lineChart>
      <c:catAx>
        <c:axId val="14038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381376"/>
        <c:crosses val="autoZero"/>
        <c:auto val="1"/>
        <c:lblAlgn val="ctr"/>
        <c:lblOffset val="100"/>
        <c:noMultiLvlLbl val="0"/>
      </c:catAx>
      <c:valAx>
        <c:axId val="140381376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38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7483991695823"/>
          <c:y val="3.220048810694634E-2"/>
          <c:w val="0.49812787785428186"/>
          <c:h val="8.3079002555016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2541048647989"/>
          <c:y val="0.1479979966662604"/>
          <c:w val="0.88607458951352014"/>
          <c:h val="0.7124857732404738"/>
        </c:manualLayout>
      </c:layout>
      <c:lineChart>
        <c:grouping val="standard"/>
        <c:varyColors val="0"/>
        <c:ser>
          <c:idx val="0"/>
          <c:order val="0"/>
          <c:tx>
            <c:v>Харків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Лист1!$A$2:$B$21</c:f>
              <c:multiLvlStrCache>
                <c:ptCount val="2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</c:lvl>
              </c:multiLvlStrCache>
            </c:multiLvl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2798</c:v>
                </c:pt>
                <c:pt idx="1">
                  <c:v>2683</c:v>
                </c:pt>
                <c:pt idx="2">
                  <c:v>2808</c:v>
                </c:pt>
                <c:pt idx="3">
                  <c:v>2836</c:v>
                </c:pt>
                <c:pt idx="4">
                  <c:v>3068</c:v>
                </c:pt>
                <c:pt idx="5">
                  <c:v>2963</c:v>
                </c:pt>
                <c:pt idx="6">
                  <c:v>3061</c:v>
                </c:pt>
                <c:pt idx="7">
                  <c:v>2990</c:v>
                </c:pt>
                <c:pt idx="8">
                  <c:v>3250</c:v>
                </c:pt>
                <c:pt idx="9">
                  <c:v>3071</c:v>
                </c:pt>
                <c:pt idx="10">
                  <c:v>3213</c:v>
                </c:pt>
                <c:pt idx="11">
                  <c:v>3244</c:v>
                </c:pt>
                <c:pt idx="12">
                  <c:v>3598</c:v>
                </c:pt>
                <c:pt idx="13">
                  <c:v>3357</c:v>
                </c:pt>
                <c:pt idx="14">
                  <c:v>3795</c:v>
                </c:pt>
                <c:pt idx="15">
                  <c:v>3890</c:v>
                </c:pt>
                <c:pt idx="16">
                  <c:v>4653</c:v>
                </c:pt>
                <c:pt idx="17">
                  <c:v>4239</c:v>
                </c:pt>
                <c:pt idx="18">
                  <c:v>4603</c:v>
                </c:pt>
                <c:pt idx="19">
                  <c:v>4742</c:v>
                </c:pt>
              </c:numCache>
            </c:numRef>
          </c:val>
          <c:smooth val="0"/>
        </c:ser>
        <c:ser>
          <c:idx val="1"/>
          <c:order val="1"/>
          <c:tx>
            <c:v>Україна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Лист1!$A$2:$B$21</c:f>
              <c:multiLvlStrCache>
                <c:ptCount val="2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</c:lvl>
              </c:multiLvlStrCache>
            </c:multiLvl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3054</c:v>
                </c:pt>
                <c:pt idx="1">
                  <c:v>2923</c:v>
                </c:pt>
                <c:pt idx="2">
                  <c:v>3109</c:v>
                </c:pt>
                <c:pt idx="3">
                  <c:v>3064</c:v>
                </c:pt>
                <c:pt idx="4">
                  <c:v>3377</c:v>
                </c:pt>
                <c:pt idx="5">
                  <c:v>3212</c:v>
                </c:pt>
                <c:pt idx="6">
                  <c:v>3380</c:v>
                </c:pt>
                <c:pt idx="7">
                  <c:v>3261</c:v>
                </c:pt>
                <c:pt idx="8">
                  <c:v>3619</c:v>
                </c:pt>
                <c:pt idx="9">
                  <c:v>3398</c:v>
                </c:pt>
                <c:pt idx="10">
                  <c:v>3601</c:v>
                </c:pt>
                <c:pt idx="11">
                  <c:v>3481</c:v>
                </c:pt>
                <c:pt idx="12">
                  <c:v>4012</c:v>
                </c:pt>
                <c:pt idx="13">
                  <c:v>3863</c:v>
                </c:pt>
                <c:pt idx="14">
                  <c:v>4299</c:v>
                </c:pt>
                <c:pt idx="15">
                  <c:v>4343</c:v>
                </c:pt>
                <c:pt idx="16">
                  <c:v>5230</c:v>
                </c:pt>
                <c:pt idx="17">
                  <c:v>4920</c:v>
                </c:pt>
                <c:pt idx="18">
                  <c:v>5337</c:v>
                </c:pt>
                <c:pt idx="19">
                  <c:v>5358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26688"/>
        <c:axId val="4027232"/>
      </c:lineChart>
      <c:catAx>
        <c:axId val="402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7232"/>
        <c:crosses val="autoZero"/>
        <c:auto val="1"/>
        <c:lblAlgn val="ctr"/>
        <c:lblOffset val="100"/>
        <c:noMultiLvlLbl val="0"/>
      </c:catAx>
      <c:valAx>
        <c:axId val="4027232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85236220472441E-2"/>
          <c:y val="5.3206109652960035E-2"/>
          <c:w val="0.87753018372703417"/>
          <c:h val="0.76436789151356077"/>
        </c:manualLayout>
      </c:layout>
      <c:lineChart>
        <c:grouping val="standard"/>
        <c:varyColors val="0"/>
        <c:ser>
          <c:idx val="0"/>
          <c:order val="0"/>
          <c:tx>
            <c:strRef>
              <c:f>'даммі змінні'!$D$1</c:f>
              <c:strCache>
                <c:ptCount val="1"/>
                <c:pt idx="0">
                  <c:v>СЗП (Y)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'даммі змінні'!$A$2:$B$25</c:f>
              <c:multiLvlStrCache>
                <c:ptCount val="2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</c:lvl>
              </c:multiLvlStrCache>
            </c:multiLvlStrRef>
          </c:cat>
          <c:val>
            <c:numRef>
              <c:f>'даммі змінні'!$D$2:$D$21</c:f>
              <c:numCache>
                <c:formatCode>General</c:formatCode>
                <c:ptCount val="20"/>
                <c:pt idx="0">
                  <c:v>2798</c:v>
                </c:pt>
                <c:pt idx="1">
                  <c:v>2683</c:v>
                </c:pt>
                <c:pt idx="2">
                  <c:v>2808</c:v>
                </c:pt>
                <c:pt idx="3">
                  <c:v>2836</c:v>
                </c:pt>
                <c:pt idx="4">
                  <c:v>3068</c:v>
                </c:pt>
                <c:pt idx="5">
                  <c:v>2963</c:v>
                </c:pt>
                <c:pt idx="6">
                  <c:v>3061</c:v>
                </c:pt>
                <c:pt idx="7">
                  <c:v>2990</c:v>
                </c:pt>
                <c:pt idx="8">
                  <c:v>3250</c:v>
                </c:pt>
                <c:pt idx="9">
                  <c:v>3071</c:v>
                </c:pt>
                <c:pt idx="10">
                  <c:v>3213</c:v>
                </c:pt>
                <c:pt idx="11">
                  <c:v>3244</c:v>
                </c:pt>
                <c:pt idx="12">
                  <c:v>3598</c:v>
                </c:pt>
                <c:pt idx="13">
                  <c:v>3357</c:v>
                </c:pt>
                <c:pt idx="14">
                  <c:v>3795</c:v>
                </c:pt>
                <c:pt idx="15">
                  <c:v>3890</c:v>
                </c:pt>
                <c:pt idx="16">
                  <c:v>4653</c:v>
                </c:pt>
                <c:pt idx="17">
                  <c:v>4239</c:v>
                </c:pt>
                <c:pt idx="18">
                  <c:v>4603</c:v>
                </c:pt>
                <c:pt idx="19">
                  <c:v>4742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'даммі змінні'!$K$1</c:f>
              <c:strCache>
                <c:ptCount val="1"/>
                <c:pt idx="0">
                  <c:v>Y^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'даммі змінні'!$A$2:$B$25</c:f>
              <c:multiLvlStrCache>
                <c:ptCount val="2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</c:lvl>
              </c:multiLvlStrCache>
            </c:multiLvlStrRef>
          </c:cat>
          <c:val>
            <c:numRef>
              <c:f>'даммі змінні'!$K$2:$K$25</c:f>
              <c:numCache>
                <c:formatCode>General</c:formatCode>
                <c:ptCount val="24"/>
                <c:pt idx="0">
                  <c:v>2992.1941605839406</c:v>
                </c:pt>
                <c:pt idx="1">
                  <c:v>2679.1386861313863</c:v>
                </c:pt>
                <c:pt idx="2">
                  <c:v>2810.2832116788313</c:v>
                </c:pt>
                <c:pt idx="3">
                  <c:v>2752.4277372262768</c:v>
                </c:pt>
                <c:pt idx="4">
                  <c:v>3028.2861313868607</c:v>
                </c:pt>
                <c:pt idx="5">
                  <c:v>2766.3583941605834</c:v>
                </c:pt>
                <c:pt idx="6">
                  <c:v>2948.630656934306</c:v>
                </c:pt>
                <c:pt idx="7">
                  <c:v>2941.902919708029</c:v>
                </c:pt>
                <c:pt idx="8">
                  <c:v>3268.88905109489</c:v>
                </c:pt>
                <c:pt idx="9">
                  <c:v>3058.0890510948902</c:v>
                </c:pt>
                <c:pt idx="10">
                  <c:v>3291.4890510948899</c:v>
                </c:pt>
                <c:pt idx="11">
                  <c:v>3335.8890510948904</c:v>
                </c:pt>
                <c:pt idx="12">
                  <c:v>3714.0029197080289</c:v>
                </c:pt>
                <c:pt idx="13">
                  <c:v>3554.3306569343063</c:v>
                </c:pt>
                <c:pt idx="14">
                  <c:v>3838.858394160583</c:v>
                </c:pt>
                <c:pt idx="15">
                  <c:v>3934.3861313868611</c:v>
                </c:pt>
                <c:pt idx="16">
                  <c:v>4363.6277372262775</c:v>
                </c:pt>
                <c:pt idx="17">
                  <c:v>4255.0832116788315</c:v>
                </c:pt>
                <c:pt idx="18">
                  <c:v>4590.7386861313862</c:v>
                </c:pt>
                <c:pt idx="19">
                  <c:v>4737.3941605839418</c:v>
                </c:pt>
                <c:pt idx="20">
                  <c:v>5217.763503649634</c:v>
                </c:pt>
                <c:pt idx="21">
                  <c:v>5160.3467153284655</c:v>
                </c:pt>
                <c:pt idx="22">
                  <c:v>5547.1299270072986</c:v>
                </c:pt>
                <c:pt idx="23">
                  <c:v>5744.9131386861309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02848"/>
        <c:axId val="65903392"/>
      </c:lineChart>
      <c:catAx>
        <c:axId val="659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903392"/>
        <c:crosses val="autoZero"/>
        <c:auto val="1"/>
        <c:lblAlgn val="ctr"/>
        <c:lblOffset val="100"/>
        <c:noMultiLvlLbl val="0"/>
      </c:catAx>
      <c:valAx>
        <c:axId val="65903392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90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93955914431168"/>
          <c:y val="0.45551219865248388"/>
          <c:w val="0.15615903395070807"/>
          <c:h val="0.19546529552544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C32F3-9B79-4FBE-9953-9000AEC3D60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mc:AlternateContent xmlns:mc="http://schemas.openxmlformats.org/markup-compatibility/2006">
      <mc:Choice xmlns:a14="http://schemas.microsoft.com/office/drawing/2010/main" Requires="a14">
        <dgm:pt modelId="{228E87DA-A949-4231-836D-1675E6D7D587}">
          <dgm:prSet phldrT="[Текст]" custT="1"/>
          <dgm:spPr/>
          <dgm:t>
            <a:bodyPr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𝑀𝑒</m:t>
                        </m:r>
                      </m:sub>
                    </m:sSub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nary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𝑀𝑒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𝑀𝑒</m:t>
                            </m:r>
                          </m:sub>
                        </m:sSub>
                      </m:den>
                    </m:f>
                  </m:oMath>
                </m:oMathPara>
              </a14:m>
              <a:endParaRPr lang="uk-UA" sz="2200" dirty="0"/>
            </a:p>
          </dgm:t>
        </dgm:pt>
      </mc:Choice>
      <mc:Fallback>
        <dgm:pt modelId="{228E87DA-A949-4231-836D-1675E6D7D587}">
          <dgm:prSet phldrT="[Текст]" custT="1"/>
          <dgm:spPr/>
          <dgm:t>
            <a:bodyPr/>
            <a:lstStyle/>
            <a:p>
              <a:pPr algn="ctr"/>
              <a:r>
                <a:rPr lang="en-US" sz="2200" b="0" i="0" smtClean="0">
                  <a:latin typeface="Cambria Math" panose="02040503050406030204" pitchFamily="18" charset="0"/>
                </a:rPr>
                <a:t>𝑀𝑒=𝑥_𝑀𝑒+𝑖_𝑀𝑒  ( 1/2 ∑▒𝑓−𝑠_(𝑀𝑒−1))/𝑓_𝑀𝑒 </a:t>
              </a:r>
              <a:endParaRPr lang="uk-UA" sz="2200" dirty="0"/>
            </a:p>
          </dgm:t>
        </dgm:pt>
      </mc:Fallback>
    </mc:AlternateContent>
    <dgm:pt modelId="{A9CC6A91-9810-4F9A-9D45-3D17BE54B3F7}" type="parTrans" cxnId="{A045F3E5-B5B6-4541-AE4B-8AD466139BFB}">
      <dgm:prSet/>
      <dgm:spPr/>
      <dgm:t>
        <a:bodyPr/>
        <a:lstStyle/>
        <a:p>
          <a:pPr algn="ctr"/>
          <a:endParaRPr lang="uk-UA"/>
        </a:p>
      </dgm:t>
    </dgm:pt>
    <dgm:pt modelId="{2F5362AE-7310-40C3-B16A-FF38A7AAD58A}" type="sibTrans" cxnId="{A045F3E5-B5B6-4541-AE4B-8AD466139BFB}">
      <dgm:prSet/>
      <dgm:spPr/>
      <dgm:t>
        <a:bodyPr/>
        <a:lstStyle/>
        <a:p>
          <a:pPr algn="ctr"/>
          <a:endParaRPr lang="uk-UA"/>
        </a:p>
      </dgm:t>
    </dgm:pt>
    <mc:AlternateContent xmlns:mc="http://schemas.openxmlformats.org/markup-compatibility/2006">
      <mc:Choice xmlns:a14="http://schemas.microsoft.com/office/drawing/2010/main" Requires="a14">
        <dgm:pt modelId="{45C5740F-F48A-4438-BDFC-1541C2E46DA5}">
          <dgm:prSet phldrT="[Текст]" custT="1"/>
          <dgm:spPr/>
          <dgm:t>
            <a:bodyPr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m:oMathPara>
              </a14:m>
              <a:endParaRPr lang="uk-UA" sz="1100" dirty="0"/>
            </a:p>
          </dgm:t>
        </dgm:pt>
      </mc:Choice>
      <mc:Fallback>
        <dgm:pt modelId="{45C5740F-F48A-4438-BDFC-1541C2E46DA5}">
          <dgm:prSet phldrT="[Текст]" custT="1"/>
          <dgm:spPr/>
          <dgm:t>
            <a:bodyPr/>
            <a:lstStyle/>
            <a:p>
              <a:pPr algn="ctr"/>
              <a:r>
                <a:rPr lang="en-US" sz="2800" b="0" i="0" smtClean="0">
                  <a:latin typeface="Cambria Math" panose="02040503050406030204" pitchFamily="18" charset="0"/>
                </a:rPr>
                <a:t>𝑥 ̅=  (∑24_(𝑖=1)^𝑛▒𝑥_𝑖 )/𝑛</a:t>
              </a:r>
              <a:endParaRPr lang="uk-UA" sz="1100" dirty="0"/>
            </a:p>
          </dgm:t>
        </dgm:pt>
      </mc:Fallback>
    </mc:AlternateContent>
    <dgm:pt modelId="{CAA47961-7538-482E-8093-4841F9E4BD87}" type="parTrans" cxnId="{07B39C27-A93B-44F5-BC48-AF09614A97F0}">
      <dgm:prSet/>
      <dgm:spPr/>
      <dgm:t>
        <a:bodyPr/>
        <a:lstStyle/>
        <a:p>
          <a:pPr algn="ctr"/>
          <a:endParaRPr lang="uk-UA"/>
        </a:p>
      </dgm:t>
    </dgm:pt>
    <dgm:pt modelId="{5E24C90D-94C7-4334-909F-22A54D0C6B10}" type="sibTrans" cxnId="{07B39C27-A93B-44F5-BC48-AF09614A97F0}">
      <dgm:prSet/>
      <dgm:spPr/>
      <dgm:t>
        <a:bodyPr/>
        <a:lstStyle/>
        <a:p>
          <a:pPr algn="ctr"/>
          <a:endParaRPr lang="uk-UA"/>
        </a:p>
      </dgm:t>
    </dgm:pt>
    <dgm:pt modelId="{D5880533-B596-4177-AA57-6E1DCCBD3657}" type="pres">
      <dgm:prSet presAssocID="{121C32F3-9B79-4FBE-9953-9000AEC3D609}" presName="compositeShape" presStyleCnt="0">
        <dgm:presLayoutVars>
          <dgm:chMax val="2"/>
          <dgm:dir/>
          <dgm:resizeHandles val="exact"/>
        </dgm:presLayoutVars>
      </dgm:prSet>
      <dgm:spPr/>
    </dgm:pt>
    <dgm:pt modelId="{13F3DF4B-F10F-4D6E-BACC-BAE020823FDD}" type="pres">
      <dgm:prSet presAssocID="{121C32F3-9B79-4FBE-9953-9000AEC3D609}" presName="ribbon" presStyleLbl="node1" presStyleIdx="0" presStyleCnt="1" custLinFactNeighborX="-4923" custLinFactNeighborY="-108"/>
      <dgm:spPr/>
    </dgm:pt>
    <dgm:pt modelId="{D091E17D-ECCC-48F7-A9DF-AB1813D66F61}" type="pres">
      <dgm:prSet presAssocID="{121C32F3-9B79-4FBE-9953-9000AEC3D609}" presName="leftArrowText" presStyleLbl="node1" presStyleIdx="0" presStyleCnt="1" custScaleX="144048" custScaleY="54728" custLinFactNeighborX="-24682" custLinFactNeighborY="781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4DD996-3CE2-4E39-9FEA-0B6968B5B793}" type="pres">
      <dgm:prSet presAssocID="{121C32F3-9B79-4FBE-9953-9000AEC3D609}" presName="rightArrowText" presStyleLbl="node1" presStyleIdx="0" presStyleCnt="1" custScaleX="100000" custScaleY="55424" custLinFactNeighborX="-1029" custLinFactNeighborY="606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491F482-0A01-4267-8A54-B5B5F2127F43}" type="presOf" srcId="{45C5740F-F48A-4438-BDFC-1541C2E46DA5}" destId="{3F4DD996-3CE2-4E39-9FEA-0B6968B5B793}" srcOrd="0" destOrd="0" presId="urn:microsoft.com/office/officeart/2005/8/layout/arrow6"/>
    <dgm:cxn modelId="{A045F3E5-B5B6-4541-AE4B-8AD466139BFB}" srcId="{121C32F3-9B79-4FBE-9953-9000AEC3D609}" destId="{228E87DA-A949-4231-836D-1675E6D7D587}" srcOrd="0" destOrd="0" parTransId="{A9CC6A91-9810-4F9A-9D45-3D17BE54B3F7}" sibTransId="{2F5362AE-7310-40C3-B16A-FF38A7AAD58A}"/>
    <dgm:cxn modelId="{DEA643F3-7962-4E59-85CD-CB7BDAC7C7C6}" type="presOf" srcId="{121C32F3-9B79-4FBE-9953-9000AEC3D609}" destId="{D5880533-B596-4177-AA57-6E1DCCBD3657}" srcOrd="0" destOrd="0" presId="urn:microsoft.com/office/officeart/2005/8/layout/arrow6"/>
    <dgm:cxn modelId="{33260216-F893-4E2B-B3A5-E40D4851B714}" type="presOf" srcId="{228E87DA-A949-4231-836D-1675E6D7D587}" destId="{D091E17D-ECCC-48F7-A9DF-AB1813D66F61}" srcOrd="0" destOrd="0" presId="urn:microsoft.com/office/officeart/2005/8/layout/arrow6"/>
    <dgm:cxn modelId="{07B39C27-A93B-44F5-BC48-AF09614A97F0}" srcId="{121C32F3-9B79-4FBE-9953-9000AEC3D609}" destId="{45C5740F-F48A-4438-BDFC-1541C2E46DA5}" srcOrd="1" destOrd="0" parTransId="{CAA47961-7538-482E-8093-4841F9E4BD87}" sibTransId="{5E24C90D-94C7-4334-909F-22A54D0C6B10}"/>
    <dgm:cxn modelId="{4CCC0BE8-95D8-4E94-9D23-E19331595763}" type="presParOf" srcId="{D5880533-B596-4177-AA57-6E1DCCBD3657}" destId="{13F3DF4B-F10F-4D6E-BACC-BAE020823FDD}" srcOrd="0" destOrd="0" presId="urn:microsoft.com/office/officeart/2005/8/layout/arrow6"/>
    <dgm:cxn modelId="{B4824F2C-A3D2-4EF9-A79A-2D7808477CE5}" type="presParOf" srcId="{D5880533-B596-4177-AA57-6E1DCCBD3657}" destId="{D091E17D-ECCC-48F7-A9DF-AB1813D66F61}" srcOrd="1" destOrd="0" presId="urn:microsoft.com/office/officeart/2005/8/layout/arrow6"/>
    <dgm:cxn modelId="{E5754A63-0C30-445F-A935-6188B32DF4FD}" type="presParOf" srcId="{D5880533-B596-4177-AA57-6E1DCCBD3657}" destId="{3F4DD996-3CE2-4E39-9FEA-0B6968B5B79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C32F3-9B79-4FBE-9953-9000AEC3D60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28E87DA-A949-4231-836D-1675E6D7D587}">
      <dgm:prSet phldrT="[Текст]" custT="1"/>
      <dgm:spPr>
        <a:blipFill rotWithShape="0">
          <a:blip xmlns:r="http://schemas.openxmlformats.org/officeDocument/2006/relationships" r:embed="rId1"/>
          <a:stretch>
            <a:fillRect t="-18881"/>
          </a:stretch>
        </a:blipFill>
      </dgm:spPr>
      <dgm:t>
        <a:bodyPr/>
        <a:lstStyle/>
        <a:p>
          <a:r>
            <a:rPr lang="uk-UA">
              <a:noFill/>
            </a:rPr>
            <a:t> </a:t>
          </a:r>
        </a:p>
      </dgm:t>
    </dgm:pt>
    <dgm:pt modelId="{A9CC6A91-9810-4F9A-9D45-3D17BE54B3F7}" type="parTrans" cxnId="{A045F3E5-B5B6-4541-AE4B-8AD466139BFB}">
      <dgm:prSet/>
      <dgm:spPr/>
      <dgm:t>
        <a:bodyPr/>
        <a:lstStyle/>
        <a:p>
          <a:pPr algn="ctr"/>
          <a:endParaRPr lang="uk-UA"/>
        </a:p>
      </dgm:t>
    </dgm:pt>
    <dgm:pt modelId="{2F5362AE-7310-40C3-B16A-FF38A7AAD58A}" type="sibTrans" cxnId="{A045F3E5-B5B6-4541-AE4B-8AD466139BFB}">
      <dgm:prSet/>
      <dgm:spPr/>
      <dgm:t>
        <a:bodyPr/>
        <a:lstStyle/>
        <a:p>
          <a:pPr algn="ctr"/>
          <a:endParaRPr lang="uk-UA"/>
        </a:p>
      </dgm:t>
    </dgm:pt>
    <dgm:pt modelId="{45C5740F-F48A-4438-BDFC-1541C2E46DA5}">
      <dgm:prSet phldrT="[Текст]" custT="1"/>
      <dgm:spPr>
        <a:blipFill rotWithShape="0">
          <a:blip xmlns:r="http://schemas.openxmlformats.org/officeDocument/2006/relationships" r:embed="rId2"/>
          <a:stretch>
            <a:fillRect t="-9655"/>
          </a:stretch>
        </a:blipFill>
      </dgm:spPr>
      <dgm:t>
        <a:bodyPr/>
        <a:lstStyle/>
        <a:p>
          <a:r>
            <a:rPr lang="uk-UA">
              <a:noFill/>
            </a:rPr>
            <a:t> </a:t>
          </a:r>
        </a:p>
      </dgm:t>
    </dgm:pt>
    <dgm:pt modelId="{CAA47961-7538-482E-8093-4841F9E4BD87}" type="parTrans" cxnId="{07B39C27-A93B-44F5-BC48-AF09614A97F0}">
      <dgm:prSet/>
      <dgm:spPr/>
      <dgm:t>
        <a:bodyPr/>
        <a:lstStyle/>
        <a:p>
          <a:pPr algn="ctr"/>
          <a:endParaRPr lang="uk-UA"/>
        </a:p>
      </dgm:t>
    </dgm:pt>
    <dgm:pt modelId="{5E24C90D-94C7-4334-909F-22A54D0C6B10}" type="sibTrans" cxnId="{07B39C27-A93B-44F5-BC48-AF09614A97F0}">
      <dgm:prSet/>
      <dgm:spPr/>
      <dgm:t>
        <a:bodyPr/>
        <a:lstStyle/>
        <a:p>
          <a:pPr algn="ctr"/>
          <a:endParaRPr lang="uk-UA"/>
        </a:p>
      </dgm:t>
    </dgm:pt>
    <dgm:pt modelId="{D5880533-B596-4177-AA57-6E1DCCBD3657}" type="pres">
      <dgm:prSet presAssocID="{121C32F3-9B79-4FBE-9953-9000AEC3D609}" presName="compositeShape" presStyleCnt="0">
        <dgm:presLayoutVars>
          <dgm:chMax val="2"/>
          <dgm:dir/>
          <dgm:resizeHandles val="exact"/>
        </dgm:presLayoutVars>
      </dgm:prSet>
      <dgm:spPr/>
    </dgm:pt>
    <dgm:pt modelId="{13F3DF4B-F10F-4D6E-BACC-BAE020823FDD}" type="pres">
      <dgm:prSet presAssocID="{121C32F3-9B79-4FBE-9953-9000AEC3D609}" presName="ribbon" presStyleLbl="node1" presStyleIdx="0" presStyleCnt="1" custLinFactNeighborX="-4923" custLinFactNeighborY="-108"/>
      <dgm:spPr/>
    </dgm:pt>
    <dgm:pt modelId="{D091E17D-ECCC-48F7-A9DF-AB1813D66F61}" type="pres">
      <dgm:prSet presAssocID="{121C32F3-9B79-4FBE-9953-9000AEC3D609}" presName="leftArrowText" presStyleLbl="node1" presStyleIdx="0" presStyleCnt="1" custScaleX="144048" custScaleY="54728" custLinFactNeighborX="-24682" custLinFactNeighborY="781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4DD996-3CE2-4E39-9FEA-0B6968B5B793}" type="pres">
      <dgm:prSet presAssocID="{121C32F3-9B79-4FBE-9953-9000AEC3D609}" presName="rightArrowText" presStyleLbl="node1" presStyleIdx="0" presStyleCnt="1" custScaleX="100000" custScaleY="55424" custLinFactNeighborX="-1029" custLinFactNeighborY="606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491F482-0A01-4267-8A54-B5B5F2127F43}" type="presOf" srcId="{45C5740F-F48A-4438-BDFC-1541C2E46DA5}" destId="{3F4DD996-3CE2-4E39-9FEA-0B6968B5B793}" srcOrd="0" destOrd="0" presId="urn:microsoft.com/office/officeart/2005/8/layout/arrow6"/>
    <dgm:cxn modelId="{A045F3E5-B5B6-4541-AE4B-8AD466139BFB}" srcId="{121C32F3-9B79-4FBE-9953-9000AEC3D609}" destId="{228E87DA-A949-4231-836D-1675E6D7D587}" srcOrd="0" destOrd="0" parTransId="{A9CC6A91-9810-4F9A-9D45-3D17BE54B3F7}" sibTransId="{2F5362AE-7310-40C3-B16A-FF38A7AAD58A}"/>
    <dgm:cxn modelId="{DEA643F3-7962-4E59-85CD-CB7BDAC7C7C6}" type="presOf" srcId="{121C32F3-9B79-4FBE-9953-9000AEC3D609}" destId="{D5880533-B596-4177-AA57-6E1DCCBD3657}" srcOrd="0" destOrd="0" presId="urn:microsoft.com/office/officeart/2005/8/layout/arrow6"/>
    <dgm:cxn modelId="{33260216-F893-4E2B-B3A5-E40D4851B714}" type="presOf" srcId="{228E87DA-A949-4231-836D-1675E6D7D587}" destId="{D091E17D-ECCC-48F7-A9DF-AB1813D66F61}" srcOrd="0" destOrd="0" presId="urn:microsoft.com/office/officeart/2005/8/layout/arrow6"/>
    <dgm:cxn modelId="{07B39C27-A93B-44F5-BC48-AF09614A97F0}" srcId="{121C32F3-9B79-4FBE-9953-9000AEC3D609}" destId="{45C5740F-F48A-4438-BDFC-1541C2E46DA5}" srcOrd="1" destOrd="0" parTransId="{CAA47961-7538-482E-8093-4841F9E4BD87}" sibTransId="{5E24C90D-94C7-4334-909F-22A54D0C6B10}"/>
    <dgm:cxn modelId="{4CCC0BE8-95D8-4E94-9D23-E19331595763}" type="presParOf" srcId="{D5880533-B596-4177-AA57-6E1DCCBD3657}" destId="{13F3DF4B-F10F-4D6E-BACC-BAE020823FDD}" srcOrd="0" destOrd="0" presId="urn:microsoft.com/office/officeart/2005/8/layout/arrow6"/>
    <dgm:cxn modelId="{B4824F2C-A3D2-4EF9-A79A-2D7808477CE5}" type="presParOf" srcId="{D5880533-B596-4177-AA57-6E1DCCBD3657}" destId="{D091E17D-ECCC-48F7-A9DF-AB1813D66F61}" srcOrd="1" destOrd="0" presId="urn:microsoft.com/office/officeart/2005/8/layout/arrow6"/>
    <dgm:cxn modelId="{E5754A63-0C30-445F-A935-6188B32DF4FD}" type="presParOf" srcId="{D5880533-B596-4177-AA57-6E1DCCBD3657}" destId="{3F4DD996-3CE2-4E39-9FEA-0B6968B5B79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3DF4B-F10F-4D6E-BACC-BAE020823FDD}">
      <dsp:nvSpPr>
        <dsp:cNvPr id="0" name=""/>
        <dsp:cNvSpPr/>
      </dsp:nvSpPr>
      <dsp:spPr>
        <a:xfrm>
          <a:off x="1356195" y="0"/>
          <a:ext cx="8142312" cy="325692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1E17D-ECCC-48F7-A9DF-AB1813D66F61}">
      <dsp:nvSpPr>
        <dsp:cNvPr id="0" name=""/>
        <dsp:cNvSpPr/>
      </dsp:nvSpPr>
      <dsp:spPr>
        <a:xfrm>
          <a:off x="1479145" y="1055943"/>
          <a:ext cx="3870516" cy="87340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200" b="0" i="1" kern="1200" smtClean="0">
                    <a:latin typeface="Cambria Math" panose="02040503050406030204" pitchFamily="18" charset="0"/>
                  </a:rPr>
                  <m:t>𝑀𝑒</m:t>
                </m:r>
                <m:r>
                  <a:rPr lang="en-US" sz="22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US" sz="2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22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en-US" sz="2200" b="0" i="1" kern="1200" smtClean="0">
                        <a:latin typeface="Cambria Math" panose="02040503050406030204" pitchFamily="18" charset="0"/>
                      </a:rPr>
                      <m:t>𝑀𝑒</m:t>
                    </m:r>
                  </m:sub>
                </m:sSub>
                <m:r>
                  <a:rPr lang="en-US" sz="2200" b="0" i="1" kern="120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n-US" sz="2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2200" b="0" i="1" kern="1200" smtClean="0">
                        <a:latin typeface="Cambria Math" panose="02040503050406030204" pitchFamily="18" charset="0"/>
                      </a:rPr>
                      <m:t>𝑖</m:t>
                    </m:r>
                  </m:e>
                  <m:sub>
                    <m:r>
                      <a:rPr lang="en-US" sz="2200" b="0" i="1" kern="1200" smtClean="0">
                        <a:latin typeface="Cambria Math" panose="02040503050406030204" pitchFamily="18" charset="0"/>
                      </a:rPr>
                      <m:t>𝑀𝑒</m:t>
                    </m:r>
                  </m:sub>
                </m:sSub>
                <m:f>
                  <m:fPr>
                    <m:ctrlPr>
                      <a:rPr lang="en-US" sz="22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f>
                      <m:f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200" b="0" i="1" kern="120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  <m:r>
                      <a:rPr lang="en-US" sz="2200" b="0" i="1" kern="120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kern="1200" smtClean="0">
                            <a:latin typeface="Cambria Math" panose="02040503050406030204" pitchFamily="18" charset="0"/>
                          </a:rPr>
                          <m:t>𝑀𝑒</m:t>
                        </m:r>
                        <m:r>
                          <a:rPr lang="en-US" sz="2200" b="0" i="1" kern="120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num>
                  <m:den>
                    <m:sSub>
                      <m:sSubPr>
                        <m:ctrlPr>
                          <a:rPr lang="en-US" sz="22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120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kern="1200" smtClean="0">
                            <a:latin typeface="Cambria Math" panose="02040503050406030204" pitchFamily="18" charset="0"/>
                          </a:rPr>
                          <m:t>𝑀𝑒</m:t>
                        </m:r>
                      </m:sub>
                    </m:sSub>
                  </m:den>
                </m:f>
              </m:oMath>
            </m:oMathPara>
          </a14:m>
          <a:endParaRPr lang="uk-UA" sz="2200" kern="1200" dirty="0"/>
        </a:p>
      </dsp:txBody>
      <dsp:txXfrm>
        <a:off x="1479145" y="1055943"/>
        <a:ext cx="3870516" cy="873400"/>
      </dsp:txXfrm>
    </dsp:sp>
    <dsp:sp modelId="{3F4DD996-3CE2-4E39-9FEA-0B6968B5B793}">
      <dsp:nvSpPr>
        <dsp:cNvPr id="0" name=""/>
        <dsp:cNvSpPr/>
      </dsp:nvSpPr>
      <dsp:spPr>
        <a:xfrm>
          <a:off x="5795521" y="1543569"/>
          <a:ext cx="3175501" cy="88450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acc>
                  <m:accPr>
                    <m:chr m:val="̅"/>
                    <m:ctrlPr>
                      <a:rPr lang="en-US" sz="2800" b="0" i="1" kern="1200" smtClean="0"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en-US" sz="28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</m:acc>
                <m:r>
                  <a:rPr lang="en-US" sz="2800" b="0" i="1" kern="1200" smtClean="0">
                    <a:latin typeface="Cambria Math" panose="02040503050406030204" pitchFamily="18" charset="0"/>
                  </a:rPr>
                  <m:t>= </m:t>
                </m:r>
                <m:f>
                  <m:fPr>
                    <m:ctrlPr>
                      <a:rPr lang="en-US" sz="28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nary>
                      <m:naryPr>
                        <m:chr m:val="∑"/>
                        <m:ctrlPr>
                          <a:rPr lang="en-US" sz="2800" b="0" i="1" kern="120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kern="12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kern="120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kern="12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kern="120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num>
                  <m:den>
                    <m:r>
                      <a:rPr lang="en-US" sz="2800" b="0" i="1" kern="1200" smtClean="0">
                        <a:latin typeface="Cambria Math" panose="02040503050406030204" pitchFamily="18" charset="0"/>
                      </a:rPr>
                      <m:t>𝑛</m:t>
                    </m:r>
                  </m:den>
                </m:f>
              </m:oMath>
            </m:oMathPara>
          </a14:m>
          <a:endParaRPr lang="uk-UA" sz="1100" kern="1200" dirty="0"/>
        </a:p>
      </dsp:txBody>
      <dsp:txXfrm>
        <a:off x="5795521" y="1543569"/>
        <a:ext cx="3175501" cy="884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33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7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25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01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21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0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312CC49-BD92-4B70-B758-9D4B82E7C34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BCB3F2F-2528-4EB7-8602-CEC75129DE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3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2085" y="1023867"/>
            <a:ext cx="4439652" cy="3349641"/>
          </a:xfrm>
        </p:spPr>
        <p:txBody>
          <a:bodyPr>
            <a:noAutofit/>
          </a:bodyPr>
          <a:lstStyle/>
          <a:p>
            <a:pPr algn="ctr"/>
            <a:r>
              <a:rPr lang="uk-UA" sz="3000" dirty="0">
                <a:latin typeface="Yeseva One" panose="00000500000000000000" pitchFamily="2" charset="0"/>
              </a:rPr>
              <a:t>АНАЛІЗ ДИНАМІКИ СЕРЕДНЬОЇ ЗАРОБІТНОЇ ПЛАТИ В ХАРКІВСЬКІЙ ОБЛАСТІ</a:t>
            </a:r>
            <a:endParaRPr lang="ru-RU" sz="3000" dirty="0">
              <a:latin typeface="Yeseva On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644189"/>
            <a:ext cx="3793678" cy="150394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latin typeface="Yeseva One" panose="00000500000000000000" pitchFamily="2" charset="0"/>
              </a:rPr>
              <a:t>Виконав</a:t>
            </a:r>
            <a:r>
              <a:rPr lang="ru-RU" dirty="0" smtClean="0">
                <a:latin typeface="Yeseva One" panose="00000500000000000000" pitchFamily="2" charset="0"/>
              </a:rPr>
              <a:t>:</a:t>
            </a:r>
            <a:br>
              <a:rPr lang="ru-RU" dirty="0" smtClean="0">
                <a:latin typeface="Yeseva One" panose="00000500000000000000" pitchFamily="2" charset="0"/>
              </a:rPr>
            </a:br>
            <a:r>
              <a:rPr lang="ru-RU" dirty="0" smtClean="0">
                <a:latin typeface="Yeseva One" panose="00000500000000000000" pitchFamily="2" charset="0"/>
              </a:rPr>
              <a:t>Студент 3 курсу</a:t>
            </a:r>
            <a:r>
              <a:rPr lang="ru-RU" dirty="0">
                <a:latin typeface="Yeseva One" panose="00000500000000000000" pitchFamily="2" charset="0"/>
              </a:rPr>
              <a:t/>
            </a:r>
            <a:br>
              <a:rPr lang="ru-RU" dirty="0">
                <a:latin typeface="Yeseva One" panose="00000500000000000000" pitchFamily="2" charset="0"/>
              </a:rPr>
            </a:br>
            <a:r>
              <a:rPr lang="ru-RU" dirty="0" err="1" smtClean="0">
                <a:latin typeface="Yeseva One" panose="00000500000000000000" pitchFamily="2" charset="0"/>
              </a:rPr>
              <a:t>Групи</a:t>
            </a:r>
            <a:r>
              <a:rPr lang="ru-RU" dirty="0" smtClean="0">
                <a:latin typeface="Yeseva One" panose="00000500000000000000" pitchFamily="2" charset="0"/>
              </a:rPr>
              <a:t> 6.04.04.14.01</a:t>
            </a:r>
            <a:br>
              <a:rPr lang="ru-RU" dirty="0" smtClean="0">
                <a:latin typeface="Yeseva One" panose="00000500000000000000" pitchFamily="2" charset="0"/>
              </a:rPr>
            </a:br>
            <a:r>
              <a:rPr lang="ru-RU" dirty="0" smtClean="0">
                <a:latin typeface="Yeseva One" panose="00000500000000000000" pitchFamily="2" charset="0"/>
              </a:rPr>
              <a:t>Холод Віктор</a:t>
            </a:r>
            <a:endParaRPr lang="ru-RU" dirty="0">
              <a:latin typeface="Yeseva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01" y="2384124"/>
            <a:ext cx="76200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/>
          <a:lstStyle/>
          <a:p>
            <a:r>
              <a:rPr lang="uk-UA" sz="6600" b="1" dirty="0" smtClean="0">
                <a:latin typeface="Yeseva One" panose="00000500000000000000" pitchFamily="2" charset="0"/>
              </a:rPr>
              <a:t>Дякую за увагу.</a:t>
            </a:r>
            <a:endParaRPr lang="en-US" b="1" dirty="0">
              <a:latin typeface="Yeseva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468" y="716951"/>
            <a:ext cx="8770571" cy="1560716"/>
          </a:xfrm>
        </p:spPr>
        <p:txBody>
          <a:bodyPr>
            <a:noAutofit/>
          </a:bodyPr>
          <a:lstStyle/>
          <a:p>
            <a:r>
              <a:rPr lang="uk-UA" sz="6200" b="1" dirty="0" smtClean="0">
                <a:latin typeface="Yeseva One" panose="00000500000000000000" pitchFamily="2" charset="0"/>
              </a:rPr>
              <a:t>Актуальність роботи</a:t>
            </a:r>
            <a:endParaRPr lang="en-US" sz="6200" b="1" dirty="0">
              <a:latin typeface="Yeseva On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+mj-lt"/>
              </a:rPr>
              <a:t>Сьогодні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Україна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перебуває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останніх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позиціях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всесвітніх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соціально-економічних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рейтингів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, в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країні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чітко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спостерігається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низький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рівень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життя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середньостатистичного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українця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значне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зростанні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рівня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інфляції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занепад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української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економіки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протягом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останніх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j-lt"/>
              </a:rPr>
              <a:t>років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99" y="-12506"/>
            <a:ext cx="1832138" cy="22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dirty="0" smtClean="0">
                <a:latin typeface="Yeseva One" panose="00000500000000000000" pitchFamily="2" charset="0"/>
              </a:rPr>
              <a:t>Дефініції</a:t>
            </a:r>
            <a:endParaRPr lang="en-US" b="1" dirty="0">
              <a:latin typeface="Yeseva On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  <a:latin typeface="+mj-lt"/>
              </a:rPr>
              <a:t>Заробітна плата – один із найважливіших факторів соціально-економічного рівня розвитку регіону та країни в цілому. </a:t>
            </a:r>
            <a:endParaRPr lang="uk-UA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uk-UA" sz="2400" dirty="0" err="1">
                <a:solidFill>
                  <a:schemeClr val="tx1"/>
                </a:solidFill>
                <a:latin typeface="+mj-lt"/>
              </a:rPr>
              <a:t>Сере́дня</a:t>
            </a:r>
            <a:r>
              <a:rPr lang="uk-UA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+mj-lt"/>
              </a:rPr>
              <a:t>заробі́тна</a:t>
            </a:r>
            <a:r>
              <a:rPr lang="uk-UA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+mj-lt"/>
              </a:rPr>
              <a:t>пла́та</a:t>
            </a:r>
            <a:r>
              <a:rPr lang="uk-UA" sz="2400" dirty="0">
                <a:solidFill>
                  <a:schemeClr val="tx1"/>
                </a:solidFill>
                <a:latin typeface="+mj-lt"/>
              </a:rPr>
              <a:t> (СЗП) — економічний показник, який характеризує розмір нарахованої заробітної плати, яка припадає на одного працівника підприємства, організації; визначається діленням загальної суми нарахованої заробітної плати на середню чисельність працівників.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Картинки по запросу актуальность темы картин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23" y="0"/>
            <a:ext cx="2171178" cy="217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74681" y="708045"/>
            <a:ext cx="8770571" cy="1560716"/>
          </a:xfrm>
        </p:spPr>
        <p:txBody>
          <a:bodyPr/>
          <a:lstStyle/>
          <a:p>
            <a:r>
              <a:rPr lang="uk-UA" sz="6600" b="1" dirty="0" smtClean="0">
                <a:latin typeface="Yeseva One" panose="00000500000000000000" pitchFamily="2" charset="0"/>
              </a:rPr>
              <a:t>Розрахунок СЗП</a:t>
            </a:r>
            <a:endParaRPr lang="en-US" b="1" dirty="0">
              <a:latin typeface="Yeseva One" panose="00000500000000000000" pitchFamily="2" charset="0"/>
            </a:endParaRPr>
          </a:p>
        </p:txBody>
      </p:sp>
      <p:pic>
        <p:nvPicPr>
          <p:cNvPr id="5122" name="Picture 2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04" y="-1"/>
            <a:ext cx="2839596" cy="21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флаг 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5" y="4982981"/>
            <a:ext cx="2834760" cy="18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флаг украи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85" y="4982981"/>
            <a:ext cx="2822031" cy="18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Схема 1"/>
              <p:cNvGraphicFramePr/>
              <p:nvPr>
                <p:extLst>
                  <p:ext uri="{D42A27DB-BD31-4B8C-83A1-F6EECF244321}">
                    <p14:modId xmlns:p14="http://schemas.microsoft.com/office/powerpoint/2010/main" val="437218855"/>
                  </p:ext>
                </p:extLst>
              </p:nvPr>
            </p:nvGraphicFramePr>
            <p:xfrm>
              <a:off x="2075646" y="2133221"/>
              <a:ext cx="11656395" cy="32569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>
          <p:graphicFrame>
            <p:nvGraphicFramePr>
              <p:cNvPr id="2" name="Схема 1"/>
              <p:cNvGraphicFramePr/>
              <p:nvPr>
                <p:extLst>
                  <p:ext uri="{D42A27DB-BD31-4B8C-83A1-F6EECF244321}">
                    <p14:modId xmlns:p14="http://schemas.microsoft.com/office/powerpoint/2010/main" val="437218855"/>
                  </p:ext>
                </p:extLst>
              </p:nvPr>
            </p:nvGraphicFramePr>
            <p:xfrm>
              <a:off x="2075646" y="2133221"/>
              <a:ext cx="11656395" cy="32569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6" r:qs="rId7" r:cs="rId8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01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64954" y="442857"/>
            <a:ext cx="9949403" cy="1017477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atin typeface="Yeseva One" panose="00000500000000000000" pitchFamily="2" charset="0"/>
              </a:rPr>
              <a:t>Д</a:t>
            </a:r>
            <a:r>
              <a:rPr lang="uk-UA" sz="5400" b="1" dirty="0" smtClean="0">
                <a:latin typeface="Yeseva One" panose="00000500000000000000" pitchFamily="2" charset="0"/>
              </a:rPr>
              <a:t>инаміка зростання</a:t>
            </a:r>
            <a:br>
              <a:rPr lang="uk-UA" sz="5400" b="1" dirty="0" smtClean="0">
                <a:latin typeface="Yeseva One" panose="00000500000000000000" pitchFamily="2" charset="0"/>
              </a:rPr>
            </a:br>
            <a:r>
              <a:rPr lang="uk-UA" sz="5400" b="1" dirty="0" smtClean="0">
                <a:latin typeface="Yeseva One" panose="00000500000000000000" pitchFamily="2" charset="0"/>
              </a:rPr>
              <a:t> СЗП</a:t>
            </a:r>
            <a:endParaRPr lang="en-US" sz="3600" b="1" dirty="0">
              <a:latin typeface="Yeseva One" panose="00000500000000000000" pitchFamily="2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34391568"/>
              </p:ext>
            </p:extLst>
          </p:nvPr>
        </p:nvGraphicFramePr>
        <p:xfrm>
          <a:off x="3230244" y="2245895"/>
          <a:ext cx="8961755" cy="461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39" y="442857"/>
            <a:ext cx="2329522" cy="17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5524" y="0"/>
            <a:ext cx="11184645" cy="1594993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atin typeface="Yeseva One" panose="00000500000000000000" pitchFamily="2" charset="0"/>
              </a:rPr>
              <a:t>Зіставлення СЗП в </a:t>
            </a:r>
            <a:br>
              <a:rPr lang="uk-UA" sz="4800" b="1" dirty="0" smtClean="0">
                <a:latin typeface="Yeseva One" panose="00000500000000000000" pitchFamily="2" charset="0"/>
              </a:rPr>
            </a:br>
            <a:r>
              <a:rPr lang="uk-UA" sz="4800" b="1" dirty="0" smtClean="0">
                <a:latin typeface="Yeseva One" panose="00000500000000000000" pitchFamily="2" charset="0"/>
              </a:rPr>
              <a:t>Харківському регіоні</a:t>
            </a:r>
            <a:br>
              <a:rPr lang="uk-UA" sz="4800" b="1" dirty="0" smtClean="0">
                <a:latin typeface="Yeseva One" panose="00000500000000000000" pitchFamily="2" charset="0"/>
              </a:rPr>
            </a:br>
            <a:r>
              <a:rPr lang="uk-UA" sz="4800" b="1" dirty="0" smtClean="0">
                <a:latin typeface="Yeseva One" panose="00000500000000000000" pitchFamily="2" charset="0"/>
              </a:rPr>
              <a:t>та</a:t>
            </a:r>
            <a:r>
              <a:rPr lang="uk-UA" sz="4800" b="1" dirty="0" smtClean="0">
                <a:latin typeface="Yeseva One" panose="00000500000000000000" pitchFamily="2" charset="0"/>
              </a:rPr>
              <a:t> </a:t>
            </a:r>
            <a:r>
              <a:rPr lang="uk-UA" sz="4800" b="1" dirty="0" smtClean="0">
                <a:latin typeface="Yeseva One" panose="00000500000000000000" pitchFamily="2" charset="0"/>
              </a:rPr>
              <a:t>в Україні</a:t>
            </a:r>
            <a:endParaRPr lang="en-US" sz="3200" b="1" dirty="0">
              <a:latin typeface="Yeseva One" panose="00000500000000000000" pitchFamily="2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73645316"/>
              </p:ext>
            </p:extLst>
          </p:nvPr>
        </p:nvGraphicFramePr>
        <p:xfrm>
          <a:off x="2595524" y="2197768"/>
          <a:ext cx="9147297" cy="466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91" y="-111055"/>
            <a:ext cx="2924509" cy="23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502569" y="2970926"/>
                <a:ext cx="94488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uk-UA" sz="40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uk-UA" sz="4000" i="0">
                        <a:latin typeface="Cambria Math" panose="02040503050406030204" pitchFamily="18" charset="0"/>
                      </a:rPr>
                      <m:t>=3015,13−305,90∗</m:t>
                    </m:r>
                    <m:sSub>
                      <m:sSub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uk-UA" sz="4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4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sz="4000" i="0">
                        <a:latin typeface="Cambria Math" panose="02040503050406030204" pitchFamily="18" charset="0"/>
                      </a:rPr>
                      <m:t>−174,4</m:t>
                    </m:r>
                    <m:sSub>
                      <m:sSub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uk-UA" sz="40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sz="4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k-UA" sz="4000" dirty="0"/>
                  <a:t> </a:t>
                </a:r>
                <a14:m>
                  <m:oMath xmlns:m="http://schemas.openxmlformats.org/officeDocument/2006/math">
                    <m:r>
                      <a:rPr lang="uk-UA" sz="40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uk-UA" sz="4000" i="1" dirty="0" smtClean="0">
                    <a:latin typeface="Cambria Math" panose="02040503050406030204" pitchFamily="18" charset="0"/>
                  </a:rPr>
                  <a:t/>
                </a:r>
                <a:br>
                  <a:rPr lang="uk-UA" sz="400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4000" i="0">
                          <a:latin typeface="Cambria Math" panose="02040503050406030204" pitchFamily="18" charset="0"/>
                        </a:rPr>
                        <m:t>−247,66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uk-UA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uk-UA" sz="4000" i="0">
                          <a:latin typeface="Cambria Math" panose="02040503050406030204" pitchFamily="18" charset="0"/>
                        </a:rPr>
                        <m:t>+6,4</m:t>
                      </m:r>
                      <m:sSup>
                        <m:sSup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uk-UA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4000" i="0">
                          <a:latin typeface="Cambria Math" panose="02040503050406030204" pitchFamily="18" charset="0"/>
                        </a:rPr>
                        <m:t>− 29,32∗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69" y="2970926"/>
                <a:ext cx="9448800" cy="13234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24588" y="539780"/>
            <a:ext cx="8770571" cy="1560716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atin typeface="Yeseva One" panose="00000500000000000000" pitchFamily="2" charset="0"/>
              </a:rPr>
              <a:t>Модель СЗП з</a:t>
            </a:r>
            <a:br>
              <a:rPr lang="uk-UA" sz="4800" b="1" dirty="0" smtClean="0">
                <a:latin typeface="Yeseva One" panose="00000500000000000000" pitchFamily="2" charset="0"/>
              </a:rPr>
            </a:br>
            <a:r>
              <a:rPr lang="uk-UA" sz="4800" b="1" dirty="0" smtClean="0">
                <a:latin typeface="Yeseva One" panose="00000500000000000000" pitchFamily="2" charset="0"/>
              </a:rPr>
              <a:t>фіктивними змінними</a:t>
            </a:r>
            <a:endParaRPr lang="en-US" sz="3200" b="1" dirty="0">
              <a:latin typeface="Yeseva One" panose="000005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933700" y="4474510"/>
                <a:ext cx="8183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000" dirty="0" smtClean="0">
                    <a:latin typeface="Arial" panose="020B0604020202020204" pitchFamily="34" charset="0"/>
                    <a:ea typeface="Calibri" panose="020F0502020204030204" pitchFamily="34" charset="0"/>
                  </a:rPr>
                  <a:t>Так</a:t>
                </a:r>
                <a:r>
                  <a:rPr lang="uk-UA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в першому кварталі 2017 року СЗП складе 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5217,8</a:t>
                </a:r>
                <a:r>
                  <a:rPr lang="uk-UA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грн, у другому – 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5160,3 </a:t>
                </a:r>
                <a:r>
                  <a:rPr lang="uk-UA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грн, у третьому – 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5547,1 </a:t>
                </a:r>
                <a:r>
                  <a:rPr lang="uk-UA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грн, у четвертому – 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5744,9</a:t>
                </a:r>
                <a:r>
                  <a:rPr lang="uk-UA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грн. Коефіцієнт множинної кореляції за даною моделлю склав </a:t>
                </a:r>
                <a14:m>
                  <m:oMath xmlns:m="http://schemas.openxmlformats.org/officeDocument/2006/math"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0,98</m:t>
                    </m:r>
                  </m:oMath>
                </a14:m>
                <a:endParaRPr lang="uk-UA" sz="20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4474510"/>
                <a:ext cx="8183479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745" t="-1843" b="-69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Картинки по запросу человечки для презентации деньги 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-192506"/>
            <a:ext cx="1611833" cy="260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7207" y="417095"/>
            <a:ext cx="9949403" cy="1017477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latin typeface="Yeseva One" panose="00000500000000000000" pitchFamily="2" charset="0"/>
              </a:rPr>
              <a:t>Прогноз</a:t>
            </a:r>
            <a:endParaRPr lang="en-US" sz="6000" b="1" dirty="0">
              <a:latin typeface="Yeseva One" panose="00000500000000000000" pitchFamily="2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83364548"/>
              </p:ext>
            </p:extLst>
          </p:nvPr>
        </p:nvGraphicFramePr>
        <p:xfrm>
          <a:off x="2967790" y="2326105"/>
          <a:ext cx="9111916" cy="453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3" name="Picture 5" descr="Картинки по запросу человечки для презентации деньги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515" y="-348539"/>
            <a:ext cx="3566191" cy="26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3701" y="2438400"/>
            <a:ext cx="6005158" cy="3651504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  <a:latin typeface="+mj-lt"/>
              </a:rPr>
              <a:t>показник середньої заробітної плати в Харківській області є динамічним, що має тенденцію зростання. Побудовану за допомогою фіктивних змінних модель можна використовувати з ціллю прогнозування рівня СМЗ на наступні роки.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  <a:p>
            <a:endParaRPr lang="uk-U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/>
          <a:lstStyle/>
          <a:p>
            <a:r>
              <a:rPr lang="uk-UA" sz="6600" b="1" dirty="0" smtClean="0">
                <a:latin typeface="Yeseva One" panose="00000500000000000000" pitchFamily="2" charset="0"/>
              </a:rPr>
              <a:t>Висновок</a:t>
            </a:r>
            <a:endParaRPr lang="en-US" b="1" dirty="0">
              <a:latin typeface="Yeseva One" panose="00000500000000000000" pitchFamily="2" charset="0"/>
            </a:endParaRPr>
          </a:p>
        </p:txBody>
      </p:sp>
      <p:pic>
        <p:nvPicPr>
          <p:cNvPr id="3074" name="Picture 2" descr="Картинки по запросу спасибо за внимание для презентации челове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58" y="2693097"/>
            <a:ext cx="2765413" cy="339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738</TotalTime>
  <Words>184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Century Schoolbook</vt:lpstr>
      <vt:lpstr>Corbel</vt:lpstr>
      <vt:lpstr>Yeseva One</vt:lpstr>
      <vt:lpstr>Feathered</vt:lpstr>
      <vt:lpstr>АНАЛІЗ ДИНАМІКИ СЕРЕДНЬОЇ ЗАРОБІТНОЇ ПЛАТИ В ХАРКІВСЬКІЙ ОБЛАСТІ</vt:lpstr>
      <vt:lpstr>Актуальність роботи</vt:lpstr>
      <vt:lpstr>Дефініції</vt:lpstr>
      <vt:lpstr>Розрахунок СЗП</vt:lpstr>
      <vt:lpstr>Динаміка зростання  СЗП</vt:lpstr>
      <vt:lpstr>Зіставлення СЗП в  Харківському регіоні та в Україні</vt:lpstr>
      <vt:lpstr>Модель СЗП з фіктивними змінними</vt:lpstr>
      <vt:lpstr>Прогноз</vt:lpstr>
      <vt:lpstr>Висновок</vt:lpstr>
      <vt:lpstr>Дякую за увагу.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2345</dc:title>
  <dc:creator>Ivan Holovko</dc:creator>
  <cp:lastModifiedBy>Віктор Холод</cp:lastModifiedBy>
  <cp:revision>15</cp:revision>
  <dcterms:created xsi:type="dcterms:W3CDTF">2017-04-24T21:14:08Z</dcterms:created>
  <dcterms:modified xsi:type="dcterms:W3CDTF">2017-04-27T23:10:44Z</dcterms:modified>
</cp:coreProperties>
</file>