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89" r:id="rId4"/>
    <p:sldId id="258" r:id="rId5"/>
    <p:sldId id="259" r:id="rId6"/>
    <p:sldId id="260" r:id="rId7"/>
    <p:sldId id="262" r:id="rId8"/>
    <p:sldId id="261" r:id="rId9"/>
    <p:sldId id="264" r:id="rId10"/>
    <p:sldId id="265" r:id="rId11"/>
    <p:sldId id="266" r:id="rId12"/>
    <p:sldId id="267" r:id="rId13"/>
    <p:sldId id="288" r:id="rId14"/>
    <p:sldId id="287" r:id="rId15"/>
    <p:sldId id="283" r:id="rId16"/>
    <p:sldId id="284" r:id="rId17"/>
    <p:sldId id="281" r:id="rId18"/>
    <p:sldId id="290" r:id="rId19"/>
    <p:sldId id="291" r:id="rId20"/>
    <p:sldId id="292" r:id="rId21"/>
    <p:sldId id="293" r:id="rId22"/>
    <p:sldId id="294" r:id="rId23"/>
    <p:sldId id="295" r:id="rId24"/>
    <p:sldId id="279" r:id="rId25"/>
    <p:sldId id="296" r:id="rId26"/>
    <p:sldId id="297" r:id="rId27"/>
    <p:sldId id="28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13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6;&#1080;%20&#1076;&#1086;&#1082;&#1091;&#1084;&#1077;&#1085;&#1090;&#1099;\Desktop\&#1091;&#1085;&#1080;&#1074;&#1077;&#1088;\&#1055;&#1057;&#1045;&#1055;\danny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uk-UA"/>
              <a:t>Чисельність</a:t>
            </a:r>
            <a:r>
              <a:rPr lang="ru-RU"/>
              <a:t> населення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[dannye.xlsx]Лист1!$B$1</c:f>
              <c:strCache>
                <c:ptCount val="1"/>
                <c:pt idx="0">
                  <c:v>Численность населения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trendlineLbl>
          </c:trendline>
          <c:cat>
            <c:strRef>
              <c:f>[dannye.xlsx]Лист1!$A$2:$A$28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[dannye.xlsx]Лист1!$B$2:$B$28</c:f>
              <c:numCache>
                <c:formatCode>General</c:formatCode>
                <c:ptCount val="27"/>
                <c:pt idx="0">
                  <c:v>51838.5</c:v>
                </c:pt>
                <c:pt idx="1">
                  <c:v>51944.4</c:v>
                </c:pt>
                <c:pt idx="2">
                  <c:v>52056.6</c:v>
                </c:pt>
                <c:pt idx="3">
                  <c:v>52244.1</c:v>
                </c:pt>
                <c:pt idx="4">
                  <c:v>52114.400000000001</c:v>
                </c:pt>
                <c:pt idx="5">
                  <c:v>51728.4</c:v>
                </c:pt>
                <c:pt idx="6">
                  <c:v>51297.1</c:v>
                </c:pt>
                <c:pt idx="7">
                  <c:v>50818.400000000001</c:v>
                </c:pt>
                <c:pt idx="8">
                  <c:v>50370.8</c:v>
                </c:pt>
                <c:pt idx="9">
                  <c:v>49918.1</c:v>
                </c:pt>
                <c:pt idx="10">
                  <c:v>49429.8</c:v>
                </c:pt>
                <c:pt idx="11">
                  <c:v>48923.199999999997</c:v>
                </c:pt>
                <c:pt idx="12">
                  <c:v>48457.1</c:v>
                </c:pt>
                <c:pt idx="13">
                  <c:v>48003.5</c:v>
                </c:pt>
                <c:pt idx="14">
                  <c:v>47622.400000000001</c:v>
                </c:pt>
                <c:pt idx="15">
                  <c:v>47280.800000000003</c:v>
                </c:pt>
                <c:pt idx="16">
                  <c:v>46929.5</c:v>
                </c:pt>
                <c:pt idx="17">
                  <c:v>46646</c:v>
                </c:pt>
                <c:pt idx="18">
                  <c:v>46372.7</c:v>
                </c:pt>
                <c:pt idx="19">
                  <c:v>46143.7</c:v>
                </c:pt>
                <c:pt idx="20">
                  <c:v>45962.9</c:v>
                </c:pt>
                <c:pt idx="21">
                  <c:v>45778.5</c:v>
                </c:pt>
                <c:pt idx="22">
                  <c:v>45633.599999999999</c:v>
                </c:pt>
                <c:pt idx="23">
                  <c:v>45553</c:v>
                </c:pt>
                <c:pt idx="24">
                  <c:v>45426.2</c:v>
                </c:pt>
                <c:pt idx="25">
                  <c:v>42929.3</c:v>
                </c:pt>
                <c:pt idx="26">
                  <c:v>42760.5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7A-4DD8-9993-BD6C1E29C6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828544"/>
        <c:axId val="131433216"/>
      </c:lineChart>
      <c:catAx>
        <c:axId val="130828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1433216"/>
        <c:crosses val="autoZero"/>
        <c:auto val="1"/>
        <c:lblAlgn val="ctr"/>
        <c:lblOffset val="100"/>
        <c:noMultiLvlLbl val="0"/>
      </c:catAx>
      <c:valAx>
        <c:axId val="131433216"/>
        <c:scaling>
          <c:orientation val="minMax"/>
          <c:min val="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0828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[dannye.xlsx]Лист1!$C$1</c:f>
              <c:strCache>
                <c:ptCount val="1"/>
                <c:pt idx="0">
                  <c:v>Чисельність народжених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poly"/>
            <c:order val="4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trendlineLbl>
          </c:trendline>
          <c:cat>
            <c:strRef>
              <c:f>[dannye.xlsx]Лист1!$A$2:$A$28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[dannye.xlsx]Лист1!$C$2:$C$28</c:f>
              <c:numCache>
                <c:formatCode>General</c:formatCode>
                <c:ptCount val="27"/>
                <c:pt idx="0">
                  <c:v>657.2</c:v>
                </c:pt>
                <c:pt idx="1">
                  <c:v>630.79999999999995</c:v>
                </c:pt>
                <c:pt idx="2">
                  <c:v>596.79999999999995</c:v>
                </c:pt>
                <c:pt idx="3">
                  <c:v>557.5</c:v>
                </c:pt>
                <c:pt idx="4">
                  <c:v>521.6</c:v>
                </c:pt>
                <c:pt idx="5">
                  <c:v>492.9</c:v>
                </c:pt>
                <c:pt idx="6">
                  <c:v>467.2</c:v>
                </c:pt>
                <c:pt idx="7">
                  <c:v>442.6</c:v>
                </c:pt>
                <c:pt idx="8">
                  <c:v>419.2</c:v>
                </c:pt>
                <c:pt idx="9">
                  <c:v>389.2</c:v>
                </c:pt>
                <c:pt idx="10">
                  <c:v>385.1</c:v>
                </c:pt>
                <c:pt idx="11">
                  <c:v>376.5</c:v>
                </c:pt>
                <c:pt idx="12">
                  <c:v>390.7</c:v>
                </c:pt>
                <c:pt idx="13">
                  <c:v>408.6</c:v>
                </c:pt>
                <c:pt idx="14">
                  <c:v>427.3</c:v>
                </c:pt>
                <c:pt idx="15">
                  <c:v>426.1</c:v>
                </c:pt>
                <c:pt idx="16">
                  <c:v>460.4</c:v>
                </c:pt>
                <c:pt idx="17">
                  <c:v>472.7</c:v>
                </c:pt>
                <c:pt idx="18">
                  <c:v>510.6</c:v>
                </c:pt>
                <c:pt idx="19">
                  <c:v>512.5</c:v>
                </c:pt>
                <c:pt idx="20">
                  <c:v>497.7</c:v>
                </c:pt>
                <c:pt idx="21">
                  <c:v>502.6</c:v>
                </c:pt>
                <c:pt idx="22">
                  <c:v>520.70000000000005</c:v>
                </c:pt>
                <c:pt idx="23">
                  <c:v>503.7</c:v>
                </c:pt>
                <c:pt idx="24">
                  <c:v>465.9</c:v>
                </c:pt>
                <c:pt idx="25">
                  <c:v>411.8</c:v>
                </c:pt>
                <c:pt idx="26">
                  <c:v>299.49700000000001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A7-44F1-8830-D88BC1CA87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345024"/>
        <c:axId val="105346560"/>
      </c:lineChart>
      <c:catAx>
        <c:axId val="105345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5346560"/>
        <c:crosses val="autoZero"/>
        <c:auto val="1"/>
        <c:lblAlgn val="ctr"/>
        <c:lblOffset val="100"/>
        <c:noMultiLvlLbl val="0"/>
      </c:catAx>
      <c:valAx>
        <c:axId val="105346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5345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[dannye.xlsx]Лист1!$D$1</c:f>
              <c:strCache>
                <c:ptCount val="1"/>
                <c:pt idx="0">
                  <c:v>Чисельність померлих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4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trendlineLbl>
          </c:trendline>
          <c:cat>
            <c:strRef>
              <c:f>[dannye.xlsx]Лист1!$A$2:$A$28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[dannye.xlsx]Лист1!$D$2:$D$28</c:f>
              <c:numCache>
                <c:formatCode>General</c:formatCode>
                <c:ptCount val="27"/>
                <c:pt idx="0">
                  <c:v>629.6</c:v>
                </c:pt>
                <c:pt idx="1">
                  <c:v>669.9</c:v>
                </c:pt>
                <c:pt idx="2">
                  <c:v>697.1</c:v>
                </c:pt>
                <c:pt idx="3">
                  <c:v>741.7</c:v>
                </c:pt>
                <c:pt idx="4">
                  <c:v>764.7</c:v>
                </c:pt>
                <c:pt idx="5">
                  <c:v>792.6</c:v>
                </c:pt>
                <c:pt idx="6">
                  <c:v>776.7</c:v>
                </c:pt>
                <c:pt idx="7">
                  <c:v>754.2</c:v>
                </c:pt>
                <c:pt idx="8">
                  <c:v>719.9</c:v>
                </c:pt>
                <c:pt idx="9">
                  <c:v>739.2</c:v>
                </c:pt>
                <c:pt idx="10">
                  <c:v>758.1</c:v>
                </c:pt>
                <c:pt idx="11">
                  <c:v>746</c:v>
                </c:pt>
                <c:pt idx="12">
                  <c:v>754.9</c:v>
                </c:pt>
                <c:pt idx="13">
                  <c:v>765.4</c:v>
                </c:pt>
                <c:pt idx="14">
                  <c:v>761.3</c:v>
                </c:pt>
                <c:pt idx="15">
                  <c:v>782</c:v>
                </c:pt>
                <c:pt idx="16">
                  <c:v>758.1</c:v>
                </c:pt>
                <c:pt idx="17">
                  <c:v>762.9</c:v>
                </c:pt>
                <c:pt idx="18">
                  <c:v>754.5</c:v>
                </c:pt>
                <c:pt idx="19">
                  <c:v>706.7</c:v>
                </c:pt>
                <c:pt idx="20">
                  <c:v>698.2</c:v>
                </c:pt>
                <c:pt idx="21">
                  <c:v>664.6</c:v>
                </c:pt>
                <c:pt idx="22">
                  <c:v>663.1</c:v>
                </c:pt>
                <c:pt idx="23">
                  <c:v>662.4</c:v>
                </c:pt>
                <c:pt idx="24">
                  <c:v>632.29999999999995</c:v>
                </c:pt>
                <c:pt idx="25">
                  <c:v>594.79999999999995</c:v>
                </c:pt>
                <c:pt idx="26">
                  <c:v>431.923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436-4FEA-96B9-6C8FC5AEF2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360000"/>
        <c:axId val="121811328"/>
      </c:lineChart>
      <c:catAx>
        <c:axId val="105360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811328"/>
        <c:crosses val="autoZero"/>
        <c:auto val="1"/>
        <c:lblAlgn val="ctr"/>
        <c:lblOffset val="100"/>
        <c:noMultiLvlLbl val="0"/>
      </c:catAx>
      <c:valAx>
        <c:axId val="121811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5360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Експоненційне згладжування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[dannye.xlsx]Население!$C$1</c:f>
              <c:strCache>
                <c:ptCount val="1"/>
                <c:pt idx="0">
                  <c:v>Чисельність населення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[dannye.xlsx]Население!$B$2:$B$28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[dannye.xlsx]Население!$C$2:$C$28</c:f>
              <c:numCache>
                <c:formatCode>General</c:formatCode>
                <c:ptCount val="27"/>
                <c:pt idx="0">
                  <c:v>51838.5</c:v>
                </c:pt>
                <c:pt idx="1">
                  <c:v>51944.4</c:v>
                </c:pt>
                <c:pt idx="2">
                  <c:v>52056.6</c:v>
                </c:pt>
                <c:pt idx="3">
                  <c:v>52244.1</c:v>
                </c:pt>
                <c:pt idx="4">
                  <c:v>52114.400000000001</c:v>
                </c:pt>
                <c:pt idx="5">
                  <c:v>51728.4</c:v>
                </c:pt>
                <c:pt idx="6">
                  <c:v>51297.1</c:v>
                </c:pt>
                <c:pt idx="7">
                  <c:v>50818.400000000001</c:v>
                </c:pt>
                <c:pt idx="8">
                  <c:v>50370.8</c:v>
                </c:pt>
                <c:pt idx="9">
                  <c:v>49918.1</c:v>
                </c:pt>
                <c:pt idx="10">
                  <c:v>49429.8</c:v>
                </c:pt>
                <c:pt idx="11">
                  <c:v>48923.199999999997</c:v>
                </c:pt>
                <c:pt idx="12">
                  <c:v>48457.1</c:v>
                </c:pt>
                <c:pt idx="13">
                  <c:v>48003.5</c:v>
                </c:pt>
                <c:pt idx="14">
                  <c:v>47622.400000000001</c:v>
                </c:pt>
                <c:pt idx="15">
                  <c:v>47280.800000000003</c:v>
                </c:pt>
                <c:pt idx="16">
                  <c:v>46929.5</c:v>
                </c:pt>
                <c:pt idx="17">
                  <c:v>46646</c:v>
                </c:pt>
                <c:pt idx="18">
                  <c:v>46372.7</c:v>
                </c:pt>
                <c:pt idx="19">
                  <c:v>46143.7</c:v>
                </c:pt>
                <c:pt idx="20">
                  <c:v>45962.9</c:v>
                </c:pt>
                <c:pt idx="21">
                  <c:v>45778.5</c:v>
                </c:pt>
                <c:pt idx="22">
                  <c:v>45633.599999999999</c:v>
                </c:pt>
                <c:pt idx="23">
                  <c:v>45553</c:v>
                </c:pt>
                <c:pt idx="24">
                  <c:v>45426.2</c:v>
                </c:pt>
                <c:pt idx="25">
                  <c:v>42929.3</c:v>
                </c:pt>
                <c:pt idx="26">
                  <c:v>42760.5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2F1-4D57-88B0-E02074DB3558}"/>
            </c:ext>
          </c:extLst>
        </c:ser>
        <c:ser>
          <c:idx val="1"/>
          <c:order val="1"/>
          <c:tx>
            <c:strRef>
              <c:f>[dannye.xlsx]Население!$D$1</c:f>
              <c:strCache>
                <c:ptCount val="1"/>
                <c:pt idx="0">
                  <c:v>Результати згладжування α=0,6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[dannye.xlsx]Население!$B$2:$B$28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[dannye.xlsx]Население!$D$2:$D$28</c:f>
              <c:numCache>
                <c:formatCode>General</c:formatCode>
                <c:ptCount val="27"/>
                <c:pt idx="0">
                  <c:v>48303.092592592591</c:v>
                </c:pt>
                <c:pt idx="1">
                  <c:v>50487.877037037033</c:v>
                </c:pt>
                <c:pt idx="2">
                  <c:v>51429.110814814812</c:v>
                </c:pt>
                <c:pt idx="3">
                  <c:v>51918.104325925924</c:v>
                </c:pt>
                <c:pt idx="4">
                  <c:v>52035.881730370369</c:v>
                </c:pt>
                <c:pt idx="5">
                  <c:v>51851.392692148147</c:v>
                </c:pt>
                <c:pt idx="6">
                  <c:v>51518.817076859254</c:v>
                </c:pt>
                <c:pt idx="7">
                  <c:v>51098.566830743701</c:v>
                </c:pt>
                <c:pt idx="8">
                  <c:v>50661.906732297481</c:v>
                </c:pt>
                <c:pt idx="9">
                  <c:v>50215.622692918987</c:v>
                </c:pt>
                <c:pt idx="10">
                  <c:v>49744.129077167599</c:v>
                </c:pt>
                <c:pt idx="11">
                  <c:v>49251.571630867038</c:v>
                </c:pt>
                <c:pt idx="12">
                  <c:v>48774.88865234681</c:v>
                </c:pt>
                <c:pt idx="13">
                  <c:v>48312.055460938718</c:v>
                </c:pt>
                <c:pt idx="14">
                  <c:v>47898.26218437549</c:v>
                </c:pt>
                <c:pt idx="15">
                  <c:v>47527.784873750192</c:v>
                </c:pt>
                <c:pt idx="16">
                  <c:v>47168.81394950008</c:v>
                </c:pt>
                <c:pt idx="17">
                  <c:v>46855.125579800035</c:v>
                </c:pt>
                <c:pt idx="18">
                  <c:v>46565.670231920012</c:v>
                </c:pt>
                <c:pt idx="19">
                  <c:v>46312.488092768006</c:v>
                </c:pt>
                <c:pt idx="20">
                  <c:v>46102.735237107205</c:v>
                </c:pt>
                <c:pt idx="21">
                  <c:v>45908.194094842882</c:v>
                </c:pt>
                <c:pt idx="22">
                  <c:v>45743.437637937153</c:v>
                </c:pt>
                <c:pt idx="23">
                  <c:v>45629.175055174863</c:v>
                </c:pt>
                <c:pt idx="24">
                  <c:v>45507.390022069943</c:v>
                </c:pt>
                <c:pt idx="25">
                  <c:v>43960.536008827985</c:v>
                </c:pt>
                <c:pt idx="26">
                  <c:v>43240.514403531197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2F1-4D57-88B0-E02074DB35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964032"/>
        <c:axId val="121965952"/>
      </c:lineChart>
      <c:catAx>
        <c:axId val="12196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965952"/>
        <c:crosses val="autoZero"/>
        <c:auto val="1"/>
        <c:lblAlgn val="ctr"/>
        <c:lblOffset val="100"/>
        <c:noMultiLvlLbl val="0"/>
      </c:catAx>
      <c:valAx>
        <c:axId val="121965952"/>
        <c:scaling>
          <c:orientation val="minMax"/>
          <c:min val="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964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Модель Холта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Население!$C$1</c:f>
              <c:strCache>
                <c:ptCount val="1"/>
                <c:pt idx="0">
                  <c:v>Чисельність населення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Население!$B$2:$B$28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Население!$C$2:$C$28</c:f>
              <c:numCache>
                <c:formatCode>General</c:formatCode>
                <c:ptCount val="27"/>
                <c:pt idx="0">
                  <c:v>51838.5</c:v>
                </c:pt>
                <c:pt idx="1">
                  <c:v>51944.4</c:v>
                </c:pt>
                <c:pt idx="2">
                  <c:v>52056.6</c:v>
                </c:pt>
                <c:pt idx="3">
                  <c:v>52244.1</c:v>
                </c:pt>
                <c:pt idx="4">
                  <c:v>52114.400000000001</c:v>
                </c:pt>
                <c:pt idx="5">
                  <c:v>51728.4</c:v>
                </c:pt>
                <c:pt idx="6">
                  <c:v>51297.1</c:v>
                </c:pt>
                <c:pt idx="7">
                  <c:v>50818.400000000001</c:v>
                </c:pt>
                <c:pt idx="8">
                  <c:v>50370.8</c:v>
                </c:pt>
                <c:pt idx="9">
                  <c:v>49918.1</c:v>
                </c:pt>
                <c:pt idx="10">
                  <c:v>49429.8</c:v>
                </c:pt>
                <c:pt idx="11">
                  <c:v>48923.199999999997</c:v>
                </c:pt>
                <c:pt idx="12">
                  <c:v>48457.1</c:v>
                </c:pt>
                <c:pt idx="13">
                  <c:v>48003.5</c:v>
                </c:pt>
                <c:pt idx="14">
                  <c:v>47622.400000000001</c:v>
                </c:pt>
                <c:pt idx="15">
                  <c:v>47280.800000000003</c:v>
                </c:pt>
                <c:pt idx="16">
                  <c:v>46929.5</c:v>
                </c:pt>
                <c:pt idx="17">
                  <c:v>46646</c:v>
                </c:pt>
                <c:pt idx="18">
                  <c:v>46372.7</c:v>
                </c:pt>
                <c:pt idx="19">
                  <c:v>46143.7</c:v>
                </c:pt>
                <c:pt idx="20">
                  <c:v>45962.9</c:v>
                </c:pt>
                <c:pt idx="21">
                  <c:v>45778.5</c:v>
                </c:pt>
                <c:pt idx="22">
                  <c:v>45633.599999999999</c:v>
                </c:pt>
                <c:pt idx="23">
                  <c:v>45553</c:v>
                </c:pt>
                <c:pt idx="24">
                  <c:v>45426.2</c:v>
                </c:pt>
                <c:pt idx="25">
                  <c:v>42929.3</c:v>
                </c:pt>
                <c:pt idx="26">
                  <c:v>42760.5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A8-4714-A70C-4FD09A4FFD9B}"/>
            </c:ext>
          </c:extLst>
        </c:ser>
        <c:ser>
          <c:idx val="1"/>
          <c:order val="1"/>
          <c:tx>
            <c:strRef>
              <c:f>Население!$H$1</c:f>
              <c:strCache>
                <c:ptCount val="1"/>
                <c:pt idx="0">
                  <c:v>Прогноз на крок уперед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trendlineLbl>
          </c:trendline>
          <c:cat>
            <c:strRef>
              <c:f>Население!$B$2:$B$28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Население!$H$2:$H$29</c:f>
              <c:numCache>
                <c:formatCode>General</c:formatCode>
                <c:ptCount val="28"/>
                <c:pt idx="0">
                  <c:v>52922.567989417985</c:v>
                </c:pt>
                <c:pt idx="1">
                  <c:v>51439.793019129022</c:v>
                </c:pt>
                <c:pt idx="2">
                  <c:v>51349.063700480263</c:v>
                </c:pt>
                <c:pt idx="3">
                  <c:v>51590.486548635243</c:v>
                </c:pt>
                <c:pt idx="4">
                  <c:v>51945.638346593783</c:v>
                </c:pt>
                <c:pt idx="5">
                  <c:v>51953.411503002986</c:v>
                </c:pt>
                <c:pt idx="6">
                  <c:v>51592.163373564108</c:v>
                </c:pt>
                <c:pt idx="7">
                  <c:v>51104.058538020938</c:v>
                </c:pt>
                <c:pt idx="8">
                  <c:v>50554.919521787277</c:v>
                </c:pt>
                <c:pt idx="9">
                  <c:v>50042.823033311615</c:v>
                </c:pt>
                <c:pt idx="10">
                  <c:v>49548.310207621689</c:v>
                </c:pt>
                <c:pt idx="11">
                  <c:v>49030.325192654505</c:v>
                </c:pt>
                <c:pt idx="12">
                  <c:v>48495.738143423972</c:v>
                </c:pt>
                <c:pt idx="13">
                  <c:v>48006.667579156121</c:v>
                </c:pt>
                <c:pt idx="14">
                  <c:v>47545.213247305088</c:v>
                </c:pt>
                <c:pt idx="15">
                  <c:v>47166.567201581667</c:v>
                </c:pt>
                <c:pt idx="16">
                  <c:v>46844.973864057385</c:v>
                </c:pt>
                <c:pt idx="17">
                  <c:v>46519.901469178745</c:v>
                </c:pt>
                <c:pt idx="18">
                  <c:v>46258.350637600117</c:v>
                </c:pt>
                <c:pt idx="19">
                  <c:v>46014.844318260359</c:v>
                </c:pt>
                <c:pt idx="20">
                  <c:v>45813.868418009915</c:v>
                </c:pt>
                <c:pt idx="21">
                  <c:v>45664.800817637457</c:v>
                </c:pt>
                <c:pt idx="22">
                  <c:v>45514.755101329974</c:v>
                </c:pt>
                <c:pt idx="23">
                  <c:v>45397.348733749277</c:v>
                </c:pt>
                <c:pt idx="24">
                  <c:v>45346.743764133316</c:v>
                </c:pt>
                <c:pt idx="25">
                  <c:v>45254.252266818119</c:v>
                </c:pt>
                <c:pt idx="26">
                  <c:v>42680.245423318738</c:v>
                </c:pt>
                <c:pt idx="27" formatCode="_-* #,##0.00\ _₽_-;\-* #,##0.00\ _₽_-;_-* &quot;-&quot;??\ _₽_-;_-@_-">
                  <c:v>42049.665153022368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A8-4714-A70C-4FD09A4FFD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1997184"/>
        <c:axId val="121998720"/>
      </c:lineChart>
      <c:catAx>
        <c:axId val="12199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998720"/>
        <c:crosses val="autoZero"/>
        <c:auto val="1"/>
        <c:lblAlgn val="ctr"/>
        <c:lblOffset val="100"/>
        <c:noMultiLvlLbl val="0"/>
      </c:catAx>
      <c:valAx>
        <c:axId val="121998720"/>
        <c:scaling>
          <c:orientation val="minMax"/>
          <c:min val="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1997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baseline="0">
                <a:effectLst/>
              </a:rPr>
              <a:t>Експоненційне згладжування</a:t>
            </a:r>
            <a:endParaRPr lang="ru-RU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[dannye.xlsx]Рождаемость!$C$1</c:f>
              <c:strCache>
                <c:ptCount val="1"/>
                <c:pt idx="0">
                  <c:v>Чисельність народжених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[dannye.xlsx]Рождаемость!$B$2:$B$28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[dannye.xlsx]Рождаемость!$C$2:$C$28</c:f>
              <c:numCache>
                <c:formatCode>General</c:formatCode>
                <c:ptCount val="27"/>
                <c:pt idx="0">
                  <c:v>657.2</c:v>
                </c:pt>
                <c:pt idx="1">
                  <c:v>630.79999999999995</c:v>
                </c:pt>
                <c:pt idx="2">
                  <c:v>596.79999999999995</c:v>
                </c:pt>
                <c:pt idx="3">
                  <c:v>557.5</c:v>
                </c:pt>
                <c:pt idx="4">
                  <c:v>521.6</c:v>
                </c:pt>
                <c:pt idx="5">
                  <c:v>492.9</c:v>
                </c:pt>
                <c:pt idx="6">
                  <c:v>467.2</c:v>
                </c:pt>
                <c:pt idx="7">
                  <c:v>442.6</c:v>
                </c:pt>
                <c:pt idx="8">
                  <c:v>419.2</c:v>
                </c:pt>
                <c:pt idx="9">
                  <c:v>389.2</c:v>
                </c:pt>
                <c:pt idx="10">
                  <c:v>385.1</c:v>
                </c:pt>
                <c:pt idx="11">
                  <c:v>376.5</c:v>
                </c:pt>
                <c:pt idx="12">
                  <c:v>390.7</c:v>
                </c:pt>
                <c:pt idx="13">
                  <c:v>408.6</c:v>
                </c:pt>
                <c:pt idx="14">
                  <c:v>427.3</c:v>
                </c:pt>
                <c:pt idx="15">
                  <c:v>426.1</c:v>
                </c:pt>
                <c:pt idx="16">
                  <c:v>460.4</c:v>
                </c:pt>
                <c:pt idx="17">
                  <c:v>472.7</c:v>
                </c:pt>
                <c:pt idx="18">
                  <c:v>510.6</c:v>
                </c:pt>
                <c:pt idx="19">
                  <c:v>512.5</c:v>
                </c:pt>
                <c:pt idx="20">
                  <c:v>497.7</c:v>
                </c:pt>
                <c:pt idx="21">
                  <c:v>502.6</c:v>
                </c:pt>
                <c:pt idx="22">
                  <c:v>520.70000000000005</c:v>
                </c:pt>
                <c:pt idx="23">
                  <c:v>503.7</c:v>
                </c:pt>
                <c:pt idx="24">
                  <c:v>465.9</c:v>
                </c:pt>
                <c:pt idx="25">
                  <c:v>411.8</c:v>
                </c:pt>
                <c:pt idx="26">
                  <c:v>299.49700000000001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E3-4BFC-8C0C-56AAD735A03C}"/>
            </c:ext>
          </c:extLst>
        </c:ser>
        <c:ser>
          <c:idx val="1"/>
          <c:order val="1"/>
          <c:tx>
            <c:strRef>
              <c:f>[dannye.xlsx]Рождаемость!$D$1</c:f>
              <c:strCache>
                <c:ptCount val="1"/>
                <c:pt idx="0">
                  <c:v>Результати згладжування α=0,6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[dannye.xlsx]Рождаемость!$B$2:$B$28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[dannye.xlsx]Рождаемость!$D$2:$D$28</c:f>
              <c:numCache>
                <c:formatCode>General</c:formatCode>
                <c:ptCount val="27"/>
                <c:pt idx="0">
                  <c:v>472.12581481481493</c:v>
                </c:pt>
                <c:pt idx="1">
                  <c:v>567.33032592592599</c:v>
                </c:pt>
                <c:pt idx="2">
                  <c:v>585.01213037037041</c:v>
                </c:pt>
                <c:pt idx="3">
                  <c:v>568.50485214814819</c:v>
                </c:pt>
                <c:pt idx="4">
                  <c:v>540.36194085925922</c:v>
                </c:pt>
                <c:pt idx="5">
                  <c:v>511.88477634370366</c:v>
                </c:pt>
                <c:pt idx="6">
                  <c:v>485.07391053748148</c:v>
                </c:pt>
                <c:pt idx="7">
                  <c:v>459.58956421499261</c:v>
                </c:pt>
                <c:pt idx="8">
                  <c:v>435.35582568599705</c:v>
                </c:pt>
                <c:pt idx="9">
                  <c:v>407.66233027439881</c:v>
                </c:pt>
                <c:pt idx="10">
                  <c:v>394.12493210975953</c:v>
                </c:pt>
                <c:pt idx="11">
                  <c:v>383.54997284390379</c:v>
                </c:pt>
                <c:pt idx="12">
                  <c:v>387.83998913756147</c:v>
                </c:pt>
                <c:pt idx="13">
                  <c:v>400.29599565502463</c:v>
                </c:pt>
                <c:pt idx="14">
                  <c:v>416.49839826200986</c:v>
                </c:pt>
                <c:pt idx="15">
                  <c:v>422.25935930480398</c:v>
                </c:pt>
                <c:pt idx="16">
                  <c:v>445.14374372192157</c:v>
                </c:pt>
                <c:pt idx="17">
                  <c:v>461.67749748876861</c:v>
                </c:pt>
                <c:pt idx="18">
                  <c:v>491.0309989955075</c:v>
                </c:pt>
                <c:pt idx="19">
                  <c:v>503.91239959820302</c:v>
                </c:pt>
                <c:pt idx="20">
                  <c:v>500.18495983928119</c:v>
                </c:pt>
                <c:pt idx="21">
                  <c:v>501.63398393571248</c:v>
                </c:pt>
                <c:pt idx="22">
                  <c:v>513.07359357428504</c:v>
                </c:pt>
                <c:pt idx="23">
                  <c:v>507.44943742971401</c:v>
                </c:pt>
                <c:pt idx="24">
                  <c:v>482.51977497188557</c:v>
                </c:pt>
                <c:pt idx="25">
                  <c:v>440.08790998875423</c:v>
                </c:pt>
                <c:pt idx="26">
                  <c:v>355.73336399550169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E3-4BFC-8C0C-56AAD735A0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032896"/>
        <c:axId val="122034816"/>
      </c:lineChart>
      <c:catAx>
        <c:axId val="12203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034816"/>
        <c:crosses val="autoZero"/>
        <c:auto val="1"/>
        <c:lblAlgn val="ctr"/>
        <c:lblOffset val="100"/>
        <c:noMultiLvlLbl val="0"/>
      </c:catAx>
      <c:valAx>
        <c:axId val="122034816"/>
        <c:scaling>
          <c:orientation val="minMax"/>
          <c:min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032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Модель Холта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Рождаемость!$C$1</c:f>
              <c:strCache>
                <c:ptCount val="1"/>
                <c:pt idx="0">
                  <c:v>Чисельність народжених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Рождаемость!$B$2:$B$28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Рождаемость!$C$2:$C$28</c:f>
              <c:numCache>
                <c:formatCode>General</c:formatCode>
                <c:ptCount val="27"/>
                <c:pt idx="0">
                  <c:v>657.2</c:v>
                </c:pt>
                <c:pt idx="1">
                  <c:v>630.79999999999995</c:v>
                </c:pt>
                <c:pt idx="2">
                  <c:v>596.79999999999995</c:v>
                </c:pt>
                <c:pt idx="3">
                  <c:v>557.5</c:v>
                </c:pt>
                <c:pt idx="4">
                  <c:v>521.6</c:v>
                </c:pt>
                <c:pt idx="5">
                  <c:v>492.9</c:v>
                </c:pt>
                <c:pt idx="6">
                  <c:v>467.2</c:v>
                </c:pt>
                <c:pt idx="7">
                  <c:v>442.6</c:v>
                </c:pt>
                <c:pt idx="8">
                  <c:v>419.2</c:v>
                </c:pt>
                <c:pt idx="9">
                  <c:v>389.2</c:v>
                </c:pt>
                <c:pt idx="10">
                  <c:v>385.1</c:v>
                </c:pt>
                <c:pt idx="11">
                  <c:v>376.5</c:v>
                </c:pt>
                <c:pt idx="12">
                  <c:v>390.7</c:v>
                </c:pt>
                <c:pt idx="13">
                  <c:v>408.6</c:v>
                </c:pt>
                <c:pt idx="14">
                  <c:v>427.3</c:v>
                </c:pt>
                <c:pt idx="15">
                  <c:v>426.1</c:v>
                </c:pt>
                <c:pt idx="16">
                  <c:v>460.4</c:v>
                </c:pt>
                <c:pt idx="17">
                  <c:v>472.7</c:v>
                </c:pt>
                <c:pt idx="18">
                  <c:v>510.6</c:v>
                </c:pt>
                <c:pt idx="19">
                  <c:v>512.5</c:v>
                </c:pt>
                <c:pt idx="20">
                  <c:v>497.7</c:v>
                </c:pt>
                <c:pt idx="21">
                  <c:v>502.6</c:v>
                </c:pt>
                <c:pt idx="22">
                  <c:v>520.70000000000005</c:v>
                </c:pt>
                <c:pt idx="23">
                  <c:v>503.7</c:v>
                </c:pt>
                <c:pt idx="24">
                  <c:v>465.9</c:v>
                </c:pt>
                <c:pt idx="25">
                  <c:v>411.8</c:v>
                </c:pt>
                <c:pt idx="26">
                  <c:v>299.49700000000001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17-487D-8063-49DD09C786EB}"/>
            </c:ext>
          </c:extLst>
        </c:ser>
        <c:ser>
          <c:idx val="1"/>
          <c:order val="1"/>
          <c:tx>
            <c:strRef>
              <c:f>Рождаемость!$H$1</c:f>
              <c:strCache>
                <c:ptCount val="1"/>
                <c:pt idx="0">
                  <c:v>Прогноз на крок уперед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poly"/>
            <c:order val="4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trendlineLbl>
          </c:trendline>
          <c:cat>
            <c:strRef>
              <c:f>Рождаемость!$B$2:$B$28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Рождаемость!$H$2:$H$29</c:f>
              <c:numCache>
                <c:formatCode>General</c:formatCode>
                <c:ptCount val="28"/>
                <c:pt idx="0">
                  <c:v>530.86342592592655</c:v>
                </c:pt>
                <c:pt idx="1">
                  <c:v>657.73518518518529</c:v>
                </c:pt>
                <c:pt idx="2">
                  <c:v>655.52509259259239</c:v>
                </c:pt>
                <c:pt idx="3">
                  <c:v>613.78905185185158</c:v>
                </c:pt>
                <c:pt idx="4">
                  <c:v>560.4924712592591</c:v>
                </c:pt>
                <c:pt idx="5">
                  <c:v>511.77896203851833</c:v>
                </c:pt>
                <c:pt idx="6">
                  <c:v>474.54530930512578</c:v>
                </c:pt>
                <c:pt idx="7">
                  <c:v>444.77570452521707</c:v>
                </c:pt>
                <c:pt idx="8">
                  <c:v>418.61961448318334</c:v>
                </c:pt>
                <c:pt idx="9">
                  <c:v>394.80768899881258</c:v>
                </c:pt>
                <c:pt idx="10">
                  <c:v>364.69945854222334</c:v>
                </c:pt>
                <c:pt idx="11">
                  <c:v>360.29394240077193</c:v>
                </c:pt>
                <c:pt idx="12">
                  <c:v>356.42229299629633</c:v>
                </c:pt>
                <c:pt idx="13">
                  <c:v>375.23461279629015</c:v>
                </c:pt>
                <c:pt idx="14">
                  <c:v>401.32476968517938</c:v>
                </c:pt>
                <c:pt idx="15">
                  <c:v>427.73685633851409</c:v>
                </c:pt>
                <c:pt idx="16">
                  <c:v>431.66642814793772</c:v>
                </c:pt>
                <c:pt idx="17">
                  <c:v>466.78839975431731</c:v>
                </c:pt>
                <c:pt idx="18">
                  <c:v>485.07157813455706</c:v>
                </c:pt>
                <c:pt idx="19">
                  <c:v>525.17503505831132</c:v>
                </c:pt>
                <c:pt idx="20">
                  <c:v>531.67371802906746</c:v>
                </c:pt>
                <c:pt idx="21">
                  <c:v>512.97976229624248</c:v>
                </c:pt>
                <c:pt idx="22">
                  <c:v>510.66982819857935</c:v>
                </c:pt>
                <c:pt idx="23">
                  <c:v>527.09508261138762</c:v>
                </c:pt>
                <c:pt idx="24">
                  <c:v>511.16531366721625</c:v>
                </c:pt>
                <c:pt idx="25">
                  <c:v>466.87568459825007</c:v>
                </c:pt>
                <c:pt idx="26">
                  <c:v>401.51959448087689</c:v>
                </c:pt>
                <c:pt idx="27" formatCode="_-* #,##0.00\ _₽_-;\-* #,##0.00\ _₽_-;_-* &quot;-&quot;??\ _₽_-;_-@_-">
                  <c:v>274.12055378199176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017-487D-8063-49DD09C786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069760"/>
        <c:axId val="122071296"/>
      </c:lineChart>
      <c:catAx>
        <c:axId val="12206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071296"/>
        <c:crosses val="autoZero"/>
        <c:auto val="1"/>
        <c:lblAlgn val="ctr"/>
        <c:lblOffset val="100"/>
        <c:noMultiLvlLbl val="0"/>
      </c:catAx>
      <c:valAx>
        <c:axId val="122071296"/>
        <c:scaling>
          <c:orientation val="minMax"/>
          <c:min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069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i="0" baseline="0">
                <a:effectLst/>
              </a:rPr>
              <a:t>Експоненційне згладжування</a:t>
            </a:r>
            <a:endParaRPr lang="ru-RU">
              <a:effectLst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[dannye.xlsx]Смертность!$C$1</c:f>
              <c:strCache>
                <c:ptCount val="1"/>
                <c:pt idx="0">
                  <c:v>Чисельність померлих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val>
            <c:numRef>
              <c:f>[dannye.xlsx]Смертность!$C$2:$C$28</c:f>
              <c:numCache>
                <c:formatCode>General</c:formatCode>
                <c:ptCount val="27"/>
                <c:pt idx="0">
                  <c:v>629.6</c:v>
                </c:pt>
                <c:pt idx="1">
                  <c:v>669.9</c:v>
                </c:pt>
                <c:pt idx="2">
                  <c:v>697.1</c:v>
                </c:pt>
                <c:pt idx="3">
                  <c:v>741.7</c:v>
                </c:pt>
                <c:pt idx="4">
                  <c:v>764.7</c:v>
                </c:pt>
                <c:pt idx="5">
                  <c:v>792.6</c:v>
                </c:pt>
                <c:pt idx="6">
                  <c:v>776.7</c:v>
                </c:pt>
                <c:pt idx="7">
                  <c:v>754.2</c:v>
                </c:pt>
                <c:pt idx="8">
                  <c:v>719.9</c:v>
                </c:pt>
                <c:pt idx="9">
                  <c:v>739.2</c:v>
                </c:pt>
                <c:pt idx="10">
                  <c:v>758.1</c:v>
                </c:pt>
                <c:pt idx="11">
                  <c:v>746</c:v>
                </c:pt>
                <c:pt idx="12">
                  <c:v>754.9</c:v>
                </c:pt>
                <c:pt idx="13">
                  <c:v>765.4</c:v>
                </c:pt>
                <c:pt idx="14">
                  <c:v>761.3</c:v>
                </c:pt>
                <c:pt idx="15">
                  <c:v>782</c:v>
                </c:pt>
                <c:pt idx="16">
                  <c:v>758.1</c:v>
                </c:pt>
                <c:pt idx="17">
                  <c:v>762.9</c:v>
                </c:pt>
                <c:pt idx="18">
                  <c:v>754.5</c:v>
                </c:pt>
                <c:pt idx="19">
                  <c:v>706.7</c:v>
                </c:pt>
                <c:pt idx="20">
                  <c:v>698.2</c:v>
                </c:pt>
                <c:pt idx="21">
                  <c:v>664.6</c:v>
                </c:pt>
                <c:pt idx="22">
                  <c:v>663.1</c:v>
                </c:pt>
                <c:pt idx="23">
                  <c:v>662.4</c:v>
                </c:pt>
                <c:pt idx="24">
                  <c:v>632.29999999999995</c:v>
                </c:pt>
                <c:pt idx="25">
                  <c:v>594.79999999999995</c:v>
                </c:pt>
                <c:pt idx="26">
                  <c:v>431.923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095-4F6B-B875-14390390E3E1}"/>
            </c:ext>
          </c:extLst>
        </c:ser>
        <c:ser>
          <c:idx val="1"/>
          <c:order val="1"/>
          <c:tx>
            <c:strRef>
              <c:f>[dannye.xlsx]Смертность!$D$1</c:f>
              <c:strCache>
                <c:ptCount val="1"/>
                <c:pt idx="0">
                  <c:v>Результати згладжування α=0,6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val>
            <c:numRef>
              <c:f>[dannye.xlsx]Смертность!$D$2:$D$28</c:f>
              <c:numCache>
                <c:formatCode>General</c:formatCode>
                <c:ptCount val="27"/>
                <c:pt idx="0">
                  <c:v>710.47492592592596</c:v>
                </c:pt>
                <c:pt idx="1">
                  <c:v>472.98749259259256</c:v>
                </c:pt>
                <c:pt idx="2">
                  <c:v>607.45499703703706</c:v>
                </c:pt>
                <c:pt idx="3">
                  <c:v>688.0019988148149</c:v>
                </c:pt>
                <c:pt idx="4">
                  <c:v>734.0207995259259</c:v>
                </c:pt>
                <c:pt idx="5">
                  <c:v>769.16831981037035</c:v>
                </c:pt>
                <c:pt idx="6">
                  <c:v>773.68732792414812</c:v>
                </c:pt>
                <c:pt idx="7">
                  <c:v>761.99493116965937</c:v>
                </c:pt>
                <c:pt idx="8">
                  <c:v>736.73797246786376</c:v>
                </c:pt>
                <c:pt idx="9">
                  <c:v>738.21518898714555</c:v>
                </c:pt>
                <c:pt idx="10">
                  <c:v>750.1460755948583</c:v>
                </c:pt>
                <c:pt idx="11">
                  <c:v>747.65843023794332</c:v>
                </c:pt>
                <c:pt idx="12">
                  <c:v>752.00337209517738</c:v>
                </c:pt>
                <c:pt idx="13">
                  <c:v>760.04134883807092</c:v>
                </c:pt>
                <c:pt idx="14">
                  <c:v>760.79653953522836</c:v>
                </c:pt>
                <c:pt idx="15">
                  <c:v>773.51861581409139</c:v>
                </c:pt>
                <c:pt idx="16">
                  <c:v>764.26744632563657</c:v>
                </c:pt>
                <c:pt idx="17">
                  <c:v>763.44697853025457</c:v>
                </c:pt>
                <c:pt idx="18">
                  <c:v>758.07879141210185</c:v>
                </c:pt>
                <c:pt idx="19">
                  <c:v>727.25151656484081</c:v>
                </c:pt>
                <c:pt idx="20">
                  <c:v>709.82060662593631</c:v>
                </c:pt>
                <c:pt idx="21">
                  <c:v>682.6882426503746</c:v>
                </c:pt>
                <c:pt idx="22">
                  <c:v>670.93529706014988</c:v>
                </c:pt>
                <c:pt idx="23">
                  <c:v>665.81411882405996</c:v>
                </c:pt>
                <c:pt idx="24">
                  <c:v>645.705647529624</c:v>
                </c:pt>
                <c:pt idx="25">
                  <c:v>615.16225901184953</c:v>
                </c:pt>
                <c:pt idx="26">
                  <c:v>505.2187036047398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095-4F6B-B875-14390390E3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091776"/>
        <c:axId val="126304640"/>
      </c:lineChart>
      <c:catAx>
        <c:axId val="12209177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6304640"/>
        <c:crosses val="autoZero"/>
        <c:auto val="1"/>
        <c:lblAlgn val="ctr"/>
        <c:lblOffset val="100"/>
        <c:noMultiLvlLbl val="0"/>
      </c:catAx>
      <c:valAx>
        <c:axId val="126304640"/>
        <c:scaling>
          <c:orientation val="minMax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20917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Модель Холта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Смертность!$C$1</c:f>
              <c:strCache>
                <c:ptCount val="1"/>
                <c:pt idx="0">
                  <c:v>Чисельність померлих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Смертность!$B$2:$B$28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Смертность!$C$2:$C$28</c:f>
              <c:numCache>
                <c:formatCode>General</c:formatCode>
                <c:ptCount val="27"/>
                <c:pt idx="0">
                  <c:v>629.6</c:v>
                </c:pt>
                <c:pt idx="1">
                  <c:v>669.9</c:v>
                </c:pt>
                <c:pt idx="2">
                  <c:v>697.1</c:v>
                </c:pt>
                <c:pt idx="3">
                  <c:v>741.7</c:v>
                </c:pt>
                <c:pt idx="4">
                  <c:v>764.7</c:v>
                </c:pt>
                <c:pt idx="5">
                  <c:v>792.6</c:v>
                </c:pt>
                <c:pt idx="6">
                  <c:v>776.7</c:v>
                </c:pt>
                <c:pt idx="7">
                  <c:v>754.2</c:v>
                </c:pt>
                <c:pt idx="8">
                  <c:v>719.9</c:v>
                </c:pt>
                <c:pt idx="9">
                  <c:v>739.2</c:v>
                </c:pt>
                <c:pt idx="10">
                  <c:v>758.1</c:v>
                </c:pt>
                <c:pt idx="11">
                  <c:v>746</c:v>
                </c:pt>
                <c:pt idx="12">
                  <c:v>754.9</c:v>
                </c:pt>
                <c:pt idx="13">
                  <c:v>765.4</c:v>
                </c:pt>
                <c:pt idx="14">
                  <c:v>761.3</c:v>
                </c:pt>
                <c:pt idx="15">
                  <c:v>782</c:v>
                </c:pt>
                <c:pt idx="16">
                  <c:v>758.1</c:v>
                </c:pt>
                <c:pt idx="17">
                  <c:v>762.9</c:v>
                </c:pt>
                <c:pt idx="18">
                  <c:v>754.5</c:v>
                </c:pt>
                <c:pt idx="19">
                  <c:v>706.7</c:v>
                </c:pt>
                <c:pt idx="20">
                  <c:v>698.2</c:v>
                </c:pt>
                <c:pt idx="21">
                  <c:v>664.6</c:v>
                </c:pt>
                <c:pt idx="22">
                  <c:v>663.1</c:v>
                </c:pt>
                <c:pt idx="23">
                  <c:v>662.4</c:v>
                </c:pt>
                <c:pt idx="24">
                  <c:v>632.29999999999995</c:v>
                </c:pt>
                <c:pt idx="25">
                  <c:v>594.79999999999995</c:v>
                </c:pt>
                <c:pt idx="26">
                  <c:v>431.923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5D-4409-B671-968C6978138F}"/>
            </c:ext>
          </c:extLst>
        </c:ser>
        <c:ser>
          <c:idx val="1"/>
          <c:order val="1"/>
          <c:tx>
            <c:strRef>
              <c:f>Смертность!$H$1</c:f>
              <c:strCache>
                <c:ptCount val="1"/>
                <c:pt idx="0">
                  <c:v>Прогноз на крок уперед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Смертность!$B$2:$B$28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 2016</c:v>
                </c:pt>
              </c:strCache>
            </c:strRef>
          </c:cat>
          <c:val>
            <c:numRef>
              <c:f>Смертность!$H$2:$H$29</c:f>
              <c:numCache>
                <c:formatCode>General</c:formatCode>
                <c:ptCount val="28"/>
                <c:pt idx="0">
                  <c:v>769.23287037037016</c:v>
                </c:pt>
                <c:pt idx="1">
                  <c:v>619.49484330484324</c:v>
                </c:pt>
                <c:pt idx="2">
                  <c:v>633.88447549857551</c:v>
                </c:pt>
                <c:pt idx="3">
                  <c:v>673.69412781766403</c:v>
                </c:pt>
                <c:pt idx="4">
                  <c:v>733.65746760524212</c:v>
                </c:pt>
                <c:pt idx="5">
                  <c:v>771.50034333749977</c:v>
                </c:pt>
                <c:pt idx="6">
                  <c:v>806.45283608295131</c:v>
                </c:pt>
                <c:pt idx="7">
                  <c:v>793.58265397213347</c:v>
                </c:pt>
                <c:pt idx="8">
                  <c:v>763.55678059665775</c:v>
                </c:pt>
                <c:pt idx="9">
                  <c:v>719.63397857836469</c:v>
                </c:pt>
                <c:pt idx="10">
                  <c:v>730.98526331589858</c:v>
                </c:pt>
                <c:pt idx="11">
                  <c:v>754.88305706758979</c:v>
                </c:pt>
                <c:pt idx="12">
                  <c:v>747.85068212170631</c:v>
                </c:pt>
                <c:pt idx="13">
                  <c:v>755.25604342331997</c:v>
                </c:pt>
                <c:pt idx="14">
                  <c:v>767.57166526204605</c:v>
                </c:pt>
                <c:pt idx="15">
                  <c:v>765.2495899669002</c:v>
                </c:pt>
                <c:pt idx="16">
                  <c:v>785.36527331581487</c:v>
                </c:pt>
                <c:pt idx="17">
                  <c:v>763.72474438980225</c:v>
                </c:pt>
                <c:pt idx="18">
                  <c:v>763.03869995104719</c:v>
                </c:pt>
                <c:pt idx="19">
                  <c:v>754.13220307504491</c:v>
                </c:pt>
                <c:pt idx="20">
                  <c:v>702.72717496183361</c:v>
                </c:pt>
                <c:pt idx="21">
                  <c:v>684.5596473483514</c:v>
                </c:pt>
                <c:pt idx="22">
                  <c:v>649.25582646205055</c:v>
                </c:pt>
                <c:pt idx="23">
                  <c:v>644.3176639338983</c:v>
                </c:pt>
                <c:pt idx="24">
                  <c:v>647.1097920841321</c:v>
                </c:pt>
                <c:pt idx="25">
                  <c:v>620.03386761398713</c:v>
                </c:pt>
                <c:pt idx="26">
                  <c:v>578.56255449260118</c:v>
                </c:pt>
                <c:pt idx="27" formatCode="_-* #,##0.00\ _₽_-;\-* #,##0.00\ _₽_-;_-* &quot;-&quot;??\ _₽_-;_-@_-">
                  <c:v>404.77319879009985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5D-4409-B671-968C697813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166720"/>
        <c:axId val="127205760"/>
      </c:lineChart>
      <c:catAx>
        <c:axId val="12716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7205760"/>
        <c:crosses val="autoZero"/>
        <c:auto val="1"/>
        <c:lblAlgn val="ctr"/>
        <c:lblOffset val="100"/>
        <c:noMultiLvlLbl val="0"/>
      </c:catAx>
      <c:valAx>
        <c:axId val="127205760"/>
        <c:scaling>
          <c:orientation val="minMax"/>
          <c:min val="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7166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D450B5-4F20-4FCC-9778-13333A75F145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3B237E-5ED4-4A99-A2E6-03DC2E752678}">
      <dgm:prSet phldrT="[Текст]"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Мета роботи: розкрити сутність поняття „демографічний розвиток”, провести аналіз демографічного розвитку України, проаналізувати показник чисельності населення в Україні.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9E9529-1582-4C95-B1D0-625121EC950C}" type="parTrans" cxnId="{E2D441B3-83AA-4EA6-8FB2-598287C50A9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920F75-7CA6-4A70-8FE3-37F24579AB93}" type="sibTrans" cxnId="{E2D441B3-83AA-4EA6-8FB2-598287C50A9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BED7A3-BAA0-4ED7-BD80-41054E3797B3}">
      <dgm:prSet phldrT="[Текст]" custT="1"/>
      <dgm:spPr/>
      <dgm:t>
        <a:bodyPr/>
        <a:lstStyle/>
        <a:p>
          <a:pPr>
            <a:buNone/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Завдання: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F00E1F-97BD-4A43-BF06-452198AC1BE8}" type="parTrans" cxnId="{D6B81918-6B7A-4BCF-ADEC-64B499DD52C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6729B6-1DD5-43B1-86E2-F1E5939A0095}" type="sibTrans" cxnId="{D6B81918-6B7A-4BCF-ADEC-64B499DD52C0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616EEC-8299-4BEF-B474-AB1B8B1B8E91}">
      <dgm:prSet phldrT="[Текст]"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Об'єктом дослідження процес формування демографічного розвитку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? </a:t>
          </a: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прогнозування чисельності населення України. України.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9A04DF-96B0-42AB-ADCA-0AA9B80B16A6}" type="parTrans" cxnId="{483962C9-61A9-427B-8162-D48BA8D383E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8C1D0B-507B-42B1-B27F-D2AE7A249133}" type="sibTrans" cxnId="{483962C9-61A9-427B-8162-D48BA8D383EF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6E3306-A5D0-4CE6-BAD3-6C473B66707C}">
      <dgm:prSet phldrT="[Текст]" custT="1"/>
      <dgm:spPr/>
      <dgm:t>
        <a:bodyPr/>
        <a:lstStyle/>
        <a:p>
          <a:pPr algn="just">
            <a:buFont typeface="Arial" panose="020B0604020202020204" pitchFamily="34" charset="0"/>
            <a:buChar char="•"/>
          </a:pP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Предметом роботи виступає сукупність методів комплексного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аналізу та прогнозування  демографічного розвитку України.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54922D-4546-4E6D-AB92-36F1E3A0D72F}" type="parTrans" cxnId="{EAFC7B84-CB59-4760-BE87-88EE1A66799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746F29-20D7-4A7C-BC3C-F0D6E3F776CA}" type="sibTrans" cxnId="{EAFC7B84-CB59-4760-BE87-88EE1A66799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128D21-B2B8-453D-97B2-FA20B26212BB}">
      <dgm:prSet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• визначити основні поняття предмет, завдання демографії, зв'язок з іншими науками, розвиток демографічних досліджень;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20EB3B-9AF6-4A36-A69B-D71AAF867BD0}" type="sibTrans" cxnId="{11020C2E-8411-4790-A7A0-1F3DBF4F0005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8C6CA7-04DA-4D59-8B11-A53FF841DD08}" type="parTrans" cxnId="{11020C2E-8411-4790-A7A0-1F3DBF4F0005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FDF67D-D9CE-4409-9238-56ABD2E5B9B8}">
      <dgm:prSet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• охарактеризувати фактори, що впливають на чисельність населення в країні;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E2B5EF-4DFB-4DF8-917A-645F3CDECE59}" type="parTrans" cxnId="{0CC5D654-0683-4789-85F7-32865E62856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747B05-E590-40FD-9647-75AF2DC582B6}" type="sibTrans" cxnId="{0CC5D654-0683-4789-85F7-32865E62856E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1C7A9A-4CE3-4503-8A16-AEF89A028365}">
      <dgm:prSet custT="1"/>
      <dgm:spPr/>
      <dgm:t>
        <a:bodyPr/>
        <a:lstStyle/>
        <a:p>
          <a:r>
            <a:rPr lang="uk-UA" sz="2000">
              <a:latin typeface="Times New Roman" panose="02020603050405020304" pitchFamily="18" charset="0"/>
              <a:cs typeface="Times New Roman" panose="02020603050405020304" pitchFamily="18" charset="0"/>
            </a:rPr>
            <a:t>• дослідити та проаналізувати демографічний розвиток України;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4789CA-5B11-4636-B20B-CD7D06D5ED82}" type="parTrans" cxnId="{362DAD1E-74CB-4915-A039-A0B4810D851C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45C5EA-6C37-4FAC-AB50-A309318C2A76}" type="sibTrans" cxnId="{362DAD1E-74CB-4915-A039-A0B4810D851C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CF7F8D-FC43-4EDC-8A0B-1C01E72D7C08}">
      <dgm:prSet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• напрацювати шляхи покращення демографічного розвитку України.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4A4EA7-23EE-4372-AB26-A9C783FBEF47}" type="parTrans" cxnId="{F334EB9E-5194-4AB1-B54F-D0D34FDAA9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053D6E-BF8E-4262-8F7B-ED45F2E68E70}" type="sibTrans" cxnId="{F334EB9E-5194-4AB1-B54F-D0D34FDAA9BB}">
      <dgm:prSet/>
      <dgm:spPr/>
      <dgm:t>
        <a:bodyPr/>
        <a:lstStyle/>
        <a:p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9C9D6A-10DD-48D4-BD17-67EB2EA7D2AA}" type="pres">
      <dgm:prSet presAssocID="{55D450B5-4F20-4FCC-9778-13333A75F145}" presName="linear" presStyleCnt="0">
        <dgm:presLayoutVars>
          <dgm:animLvl val="lvl"/>
          <dgm:resizeHandles val="exact"/>
        </dgm:presLayoutVars>
      </dgm:prSet>
      <dgm:spPr/>
    </dgm:pt>
    <dgm:pt modelId="{B31C162A-2AB5-432A-B4F6-69D68C8F5C47}" type="pres">
      <dgm:prSet presAssocID="{4E3B237E-5ED4-4A99-A2E6-03DC2E75267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B872D6F-823C-43DA-9445-A83859DFD79A}" type="pres">
      <dgm:prSet presAssocID="{4E3B237E-5ED4-4A99-A2E6-03DC2E752678}" presName="childText" presStyleLbl="revTx" presStyleIdx="0" presStyleCnt="2">
        <dgm:presLayoutVars>
          <dgm:bulletEnabled val="1"/>
        </dgm:presLayoutVars>
      </dgm:prSet>
      <dgm:spPr/>
    </dgm:pt>
    <dgm:pt modelId="{72723D95-35B2-4846-81A2-66F829191C21}" type="pres">
      <dgm:prSet presAssocID="{BB616EEC-8299-4BEF-B474-AB1B8B1B8E91}" presName="parentText" presStyleLbl="node1" presStyleIdx="1" presStyleCnt="2" custLinFactNeighborX="-1852" custLinFactNeighborY="-5708">
        <dgm:presLayoutVars>
          <dgm:chMax val="0"/>
          <dgm:bulletEnabled val="1"/>
        </dgm:presLayoutVars>
      </dgm:prSet>
      <dgm:spPr/>
    </dgm:pt>
    <dgm:pt modelId="{1E1E373D-3402-42C8-8705-A595476389E9}" type="pres">
      <dgm:prSet presAssocID="{BB616EEC-8299-4BEF-B474-AB1B8B1B8E91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95472D11-10D9-4B58-B348-B7C813AACCF8}" type="presOf" srcId="{55D450B5-4F20-4FCC-9778-13333A75F145}" destId="{559C9D6A-10DD-48D4-BD17-67EB2EA7D2AA}" srcOrd="0" destOrd="0" presId="urn:microsoft.com/office/officeart/2005/8/layout/vList2"/>
    <dgm:cxn modelId="{D6B81918-6B7A-4BCF-ADEC-64B499DD52C0}" srcId="{4E3B237E-5ED4-4A99-A2E6-03DC2E752678}" destId="{83BED7A3-BAA0-4ED7-BD80-41054E3797B3}" srcOrd="0" destOrd="0" parTransId="{9CF00E1F-97BD-4A43-BF06-452198AC1BE8}" sibTransId="{206729B6-1DD5-43B1-86E2-F1E5939A0095}"/>
    <dgm:cxn modelId="{362DAD1E-74CB-4915-A039-A0B4810D851C}" srcId="{4E3B237E-5ED4-4A99-A2E6-03DC2E752678}" destId="{EB1C7A9A-4CE3-4503-8A16-AEF89A028365}" srcOrd="3" destOrd="0" parTransId="{984789CA-5B11-4636-B20B-CD7D06D5ED82}" sibTransId="{CE45C5EA-6C37-4FAC-AB50-A309318C2A76}"/>
    <dgm:cxn modelId="{B5479726-562D-4F2E-8BCC-D993C8FAF4D5}" type="presOf" srcId="{6DCF7F8D-FC43-4EDC-8A0B-1C01E72D7C08}" destId="{8B872D6F-823C-43DA-9445-A83859DFD79A}" srcOrd="0" destOrd="4" presId="urn:microsoft.com/office/officeart/2005/8/layout/vList2"/>
    <dgm:cxn modelId="{9C093028-D8BF-4DA6-BE4A-F157B3B12557}" type="presOf" srcId="{83BED7A3-BAA0-4ED7-BD80-41054E3797B3}" destId="{8B872D6F-823C-43DA-9445-A83859DFD79A}" srcOrd="0" destOrd="0" presId="urn:microsoft.com/office/officeart/2005/8/layout/vList2"/>
    <dgm:cxn modelId="{3EDAF62B-84A4-4B47-9711-C6650996DD48}" type="presOf" srcId="{4E3B237E-5ED4-4A99-A2E6-03DC2E752678}" destId="{B31C162A-2AB5-432A-B4F6-69D68C8F5C47}" srcOrd="0" destOrd="0" presId="urn:microsoft.com/office/officeart/2005/8/layout/vList2"/>
    <dgm:cxn modelId="{11020C2E-8411-4790-A7A0-1F3DBF4F0005}" srcId="{4E3B237E-5ED4-4A99-A2E6-03DC2E752678}" destId="{D8128D21-B2B8-453D-97B2-FA20B26212BB}" srcOrd="1" destOrd="0" parTransId="{D98C6CA7-04DA-4D59-8B11-A53FF841DD08}" sibTransId="{8B20EB3B-9AF6-4A36-A69B-D71AAF867BD0}"/>
    <dgm:cxn modelId="{E03D0B3A-A87E-4EBD-A686-9CCA8F110EF7}" type="presOf" srcId="{366E3306-A5D0-4CE6-BAD3-6C473B66707C}" destId="{1E1E373D-3402-42C8-8705-A595476389E9}" srcOrd="0" destOrd="0" presId="urn:microsoft.com/office/officeart/2005/8/layout/vList2"/>
    <dgm:cxn modelId="{4D6AD850-B71A-4400-9B77-5DDE16F178A1}" type="presOf" srcId="{D8128D21-B2B8-453D-97B2-FA20B26212BB}" destId="{8B872D6F-823C-43DA-9445-A83859DFD79A}" srcOrd="0" destOrd="1" presId="urn:microsoft.com/office/officeart/2005/8/layout/vList2"/>
    <dgm:cxn modelId="{0CC5D654-0683-4789-85F7-32865E62856E}" srcId="{4E3B237E-5ED4-4A99-A2E6-03DC2E752678}" destId="{2CFDF67D-D9CE-4409-9238-56ABD2E5B9B8}" srcOrd="2" destOrd="0" parTransId="{6FE2B5EF-4DFB-4DF8-917A-645F3CDECE59}" sibTransId="{F8747B05-E590-40FD-9647-75AF2DC582B6}"/>
    <dgm:cxn modelId="{DBD9AC80-7871-4B9C-999E-5484AEFD2D94}" type="presOf" srcId="{EB1C7A9A-4CE3-4503-8A16-AEF89A028365}" destId="{8B872D6F-823C-43DA-9445-A83859DFD79A}" srcOrd="0" destOrd="3" presId="urn:microsoft.com/office/officeart/2005/8/layout/vList2"/>
    <dgm:cxn modelId="{EAFC7B84-CB59-4760-BE87-88EE1A66799E}" srcId="{BB616EEC-8299-4BEF-B474-AB1B8B1B8E91}" destId="{366E3306-A5D0-4CE6-BAD3-6C473B66707C}" srcOrd="0" destOrd="0" parTransId="{3D54922D-4546-4E6D-AB92-36F1E3A0D72F}" sibTransId="{2B746F29-20D7-4A7C-BC3C-F0D6E3F776CA}"/>
    <dgm:cxn modelId="{F334EB9E-5194-4AB1-B54F-D0D34FDAA9BB}" srcId="{4E3B237E-5ED4-4A99-A2E6-03DC2E752678}" destId="{6DCF7F8D-FC43-4EDC-8A0B-1C01E72D7C08}" srcOrd="4" destOrd="0" parTransId="{5C4A4EA7-23EE-4372-AB26-A9C783FBEF47}" sibTransId="{C3053D6E-BF8E-4262-8F7B-ED45F2E68E70}"/>
    <dgm:cxn modelId="{E2D441B3-83AA-4EA6-8FB2-598287C50A9F}" srcId="{55D450B5-4F20-4FCC-9778-13333A75F145}" destId="{4E3B237E-5ED4-4A99-A2E6-03DC2E752678}" srcOrd="0" destOrd="0" parTransId="{189E9529-1582-4C95-B1D0-625121EC950C}" sibTransId="{45920F75-7CA6-4A70-8FE3-37F24579AB93}"/>
    <dgm:cxn modelId="{EBA5B3B3-92A5-4340-81B7-33D43E555B37}" type="presOf" srcId="{2CFDF67D-D9CE-4409-9238-56ABD2E5B9B8}" destId="{8B872D6F-823C-43DA-9445-A83859DFD79A}" srcOrd="0" destOrd="2" presId="urn:microsoft.com/office/officeart/2005/8/layout/vList2"/>
    <dgm:cxn modelId="{483962C9-61A9-427B-8162-D48BA8D383EF}" srcId="{55D450B5-4F20-4FCC-9778-13333A75F145}" destId="{BB616EEC-8299-4BEF-B474-AB1B8B1B8E91}" srcOrd="1" destOrd="0" parTransId="{7E9A04DF-96B0-42AB-ADCA-0AA9B80B16A6}" sibTransId="{6C8C1D0B-507B-42B1-B27F-D2AE7A249133}"/>
    <dgm:cxn modelId="{77A572E5-9D57-4911-B53E-F6F84F8470D2}" type="presOf" srcId="{BB616EEC-8299-4BEF-B474-AB1B8B1B8E91}" destId="{72723D95-35B2-4846-81A2-66F829191C21}" srcOrd="0" destOrd="0" presId="urn:microsoft.com/office/officeart/2005/8/layout/vList2"/>
    <dgm:cxn modelId="{8B711874-B43A-4448-8659-79EA499358F6}" type="presParOf" srcId="{559C9D6A-10DD-48D4-BD17-67EB2EA7D2AA}" destId="{B31C162A-2AB5-432A-B4F6-69D68C8F5C47}" srcOrd="0" destOrd="0" presId="urn:microsoft.com/office/officeart/2005/8/layout/vList2"/>
    <dgm:cxn modelId="{6FB84F97-DCCE-4661-895A-9C987BEE8A3D}" type="presParOf" srcId="{559C9D6A-10DD-48D4-BD17-67EB2EA7D2AA}" destId="{8B872D6F-823C-43DA-9445-A83859DFD79A}" srcOrd="1" destOrd="0" presId="urn:microsoft.com/office/officeart/2005/8/layout/vList2"/>
    <dgm:cxn modelId="{4FC9074C-5848-48D3-A4E4-645645472A15}" type="presParOf" srcId="{559C9D6A-10DD-48D4-BD17-67EB2EA7D2AA}" destId="{72723D95-35B2-4846-81A2-66F829191C21}" srcOrd="2" destOrd="0" presId="urn:microsoft.com/office/officeart/2005/8/layout/vList2"/>
    <dgm:cxn modelId="{F31315E8-BC7C-4CBC-91FF-CE585781BEA4}" type="presParOf" srcId="{559C9D6A-10DD-48D4-BD17-67EB2EA7D2AA}" destId="{1E1E373D-3402-42C8-8705-A595476389E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1C162A-2AB5-432A-B4F6-69D68C8F5C47}">
      <dsp:nvSpPr>
        <dsp:cNvPr id="0" name=""/>
        <dsp:cNvSpPr/>
      </dsp:nvSpPr>
      <dsp:spPr>
        <a:xfrm>
          <a:off x="0" y="79281"/>
          <a:ext cx="82296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Мета роботи: розкрити сутність поняття „демографічний розвиток”, провести аналіз демографічного розвитку України, проаналізувати показник чисельності населення в Україні.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138680"/>
        <a:ext cx="8110802" cy="1098002"/>
      </dsp:txXfrm>
    </dsp:sp>
    <dsp:sp modelId="{8B872D6F-823C-43DA-9445-A83859DFD79A}">
      <dsp:nvSpPr>
        <dsp:cNvPr id="0" name=""/>
        <dsp:cNvSpPr/>
      </dsp:nvSpPr>
      <dsp:spPr>
        <a:xfrm>
          <a:off x="0" y="1296081"/>
          <a:ext cx="8229600" cy="215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Завдання: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визначити основні поняття предмет, завдання демографії, зв'язок з іншими науками, розвиток демографічних досліджень;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охарактеризувати фактори, що впливають на чисельність населення в країні;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kern="1200">
              <a:latin typeface="Times New Roman" panose="02020603050405020304" pitchFamily="18" charset="0"/>
              <a:cs typeface="Times New Roman" panose="02020603050405020304" pitchFamily="18" charset="0"/>
            </a:rPr>
            <a:t>• дослідити та проаналізувати демографічний розвиток України;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• напрацювати шляхи покращення демографічного розвитку України.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96081"/>
        <a:ext cx="8229600" cy="2152800"/>
      </dsp:txXfrm>
    </dsp:sp>
    <dsp:sp modelId="{72723D95-35B2-4846-81A2-66F829191C21}">
      <dsp:nvSpPr>
        <dsp:cNvPr id="0" name=""/>
        <dsp:cNvSpPr/>
      </dsp:nvSpPr>
      <dsp:spPr>
        <a:xfrm>
          <a:off x="0" y="3387440"/>
          <a:ext cx="8229600" cy="1216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Об'єктом дослідження процес формування демографічного розвитку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? </a:t>
          </a: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прогнозування чисельності населення України. України.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3446839"/>
        <a:ext cx="8110802" cy="1098002"/>
      </dsp:txXfrm>
    </dsp:sp>
    <dsp:sp modelId="{1E1E373D-3402-42C8-8705-A595476389E9}">
      <dsp:nvSpPr>
        <dsp:cNvPr id="0" name=""/>
        <dsp:cNvSpPr/>
      </dsp:nvSpPr>
      <dsp:spPr>
        <a:xfrm>
          <a:off x="0" y="4665681"/>
          <a:ext cx="8229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25400" rIns="142240" bIns="2540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Предметом роботи виступає сукупність методів комплексного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аналізу та прогнозування  демографічного розвитку України.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665681"/>
        <a:ext cx="8229600" cy="1076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656390-6B7F-480D-81B8-0ED2F75A8F36}" type="datetimeFigureOut">
              <a:rPr lang="ru-RU" smtClean="0"/>
              <a:t>11.05.2017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4A94B7-CF94-4AF0-AD0F-1D052091CB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3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4A94B7-CF94-4AF0-AD0F-1D052091CBB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490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демограф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1"/>
            <a:ext cx="9144000" cy="5368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Моделі оцінки та прогнозування демографічного розвитку </a:t>
            </a:r>
            <a:br>
              <a:rPr lang="ru-RU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</a:br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</a:rPr>
              <a:t>України </a:t>
            </a:r>
            <a:endParaRPr lang="ru-RU" b="1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91400" y="6096000"/>
            <a:ext cx="1776350" cy="762000"/>
          </a:xfrm>
        </p:spPr>
        <p:txBody>
          <a:bodyPr>
            <a:normAutofit fontScale="47500" lnSpcReduction="20000"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Татарінова К.Є.,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Омельченко А. Ю.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6.04.04.13.01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014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Напрямки демографічної політики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напрямками демографічної політики є "створення умов для поєднання батьківства з активною професійною діяльністю, зниження захворюваності та смертності, збільшення тривалості життя, покращання якісних характеристик населення, регулювання міграційних процесів, урбанізації та розселення населення, державна допомога сім'ям з дітьми, соціальна підтримка інвалідів, людей похилого віку, непрацевлаштованих та ін.".</a:t>
            </a:r>
          </a:p>
        </p:txBody>
      </p:sp>
    </p:spTree>
    <p:extLst>
      <p:ext uri="{BB962C8B-B14F-4D97-AF65-F5344CB8AC3E}">
        <p14:creationId xmlns:p14="http://schemas.microsoft.com/office/powerpoint/2010/main" val="1099275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457201" y="457200"/>
            <a:ext cx="8153400" cy="5867399"/>
            <a:chOff x="0" y="0"/>
            <a:chExt cx="5915025" cy="383857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590675" y="0"/>
              <a:ext cx="2733675" cy="3143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Засоби демографічної політики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0" y="800100"/>
              <a:ext cx="1628775" cy="24765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Економічні: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оплачувані відпустки та допомоги при народженні дітей;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допомоги дітям залежно від їх кількості, віку, типу сім’ї;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кредити, податкові та житлові пільги та ін.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uk-UA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981200" y="781050"/>
              <a:ext cx="1952625" cy="3057525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Адміністративно-правові: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Законодавчі акти, що регламентують: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шлюби, розлучення;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становище дітей в сім’ях;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охорону материнства та дитинства;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соціальне забезпечення непрацездатних;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умови зайнятості та режим праці працюючих жінок-матерів;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внутрішню та зовнішню міграції.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uk-UA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286250" y="809625"/>
              <a:ext cx="1628775" cy="219075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Виховні: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формування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суспільної думки;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норм і стандартів демографічної поведінки;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800"/>
                </a:spcAft>
                <a:buFont typeface="Symbol" panose="05050102010706020507" pitchFamily="18" charset="2"/>
                <a:buChar char=""/>
              </a:pPr>
              <a:r>
                <a:rPr lang="uk-UA" sz="12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певного демографічного клімату в суспільстві.</a:t>
              </a:r>
              <a:endParaRPr lang="uk-UA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uk-UA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3009900" y="333375"/>
              <a:ext cx="0" cy="4572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800100" y="314325"/>
              <a:ext cx="2133600" cy="48577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>
              <a:off x="3076575" y="314325"/>
              <a:ext cx="2057400" cy="49530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7235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 регулювання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нашої країни проблеми зміни кількості населення і завдання щодо її регулювання насамперед пов’язані зі зниженням смертності, проблемами погіршення здоров’я й умов життєдіяльності населення.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для регулювання демографічних процесів повинні ґрунтуватися на результатах всебічного, комплексного аналізу демографічного розвитку в його соціально-економічній обумовленості та реалістичному уявленні про можливі зміни в майбутньому.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Картинки по запросу государство украи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791200"/>
            <a:ext cx="630507" cy="878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799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моделі демографічних процесів має такі складові: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населення</a:t>
            </a:r>
            <a:r>
              <a:rPr lang="ru-RU" dirty="0"/>
              <a:t>;</a:t>
            </a:r>
          </a:p>
          <a:p>
            <a:r>
              <a:rPr lang="uk-UA" dirty="0"/>
              <a:t>капіталовкладення (фонди);</a:t>
            </a:r>
          </a:p>
          <a:p>
            <a:r>
              <a:rPr lang="uk-UA" dirty="0"/>
              <a:t>природні ресурси ; </a:t>
            </a:r>
          </a:p>
          <a:p>
            <a:r>
              <a:rPr lang="uk-UA" dirty="0"/>
              <a:t>забруднення (рівень забруднення) ;</a:t>
            </a:r>
          </a:p>
          <a:p>
            <a:pPr lvl="0"/>
            <a:r>
              <a:rPr lang="uk-UA" dirty="0"/>
              <a:t>географічний простір;</a:t>
            </a:r>
          </a:p>
          <a:p>
            <a:r>
              <a:rPr lang="uk-UA" dirty="0"/>
              <a:t>виробництво продуктів харчування. </a:t>
            </a:r>
            <a:endParaRPr lang="ru-RU" dirty="0"/>
          </a:p>
          <a:p>
            <a:pPr lvl="0"/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6400800" y="1371600"/>
            <a:ext cx="2209800" cy="1447800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3200400" y="5257800"/>
            <a:ext cx="2971800" cy="1524000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 rotWithShape="1">
          <a:blip r:embed="rId4"/>
          <a:srcRect l="2340"/>
          <a:stretch/>
        </p:blipFill>
        <p:spPr bwMode="auto">
          <a:xfrm>
            <a:off x="6495766" y="5221406"/>
            <a:ext cx="2362200" cy="15547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/>
          <p:cNvPicPr/>
          <p:nvPr/>
        </p:nvPicPr>
        <p:blipFill>
          <a:blip r:embed="rId5"/>
          <a:stretch>
            <a:fillRect/>
          </a:stretch>
        </p:blipFill>
        <p:spPr>
          <a:xfrm>
            <a:off x="598227" y="5175913"/>
            <a:ext cx="2057399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978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04800"/>
            <a:ext cx="7085014" cy="60198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429000" y="6172200"/>
            <a:ext cx="27705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труктура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25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4343400" y="2362200"/>
            <a:ext cx="4566202" cy="304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4" name="Рисунок 3"/>
          <p:cNvPicPr/>
          <p:nvPr/>
        </p:nvPicPr>
        <p:blipFill>
          <a:blip r:embed="rId3"/>
          <a:stretch>
            <a:fillRect/>
          </a:stretch>
        </p:blipFill>
        <p:spPr>
          <a:xfrm>
            <a:off x="304800" y="3200400"/>
            <a:ext cx="3810000" cy="32766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3886200" y="5867400"/>
            <a:ext cx="4572000" cy="8125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dirty="0">
                <a:latin typeface="Times New Roman" panose="02020603050405020304" pitchFamily="18" charset="0"/>
              </a:rPr>
              <a:t>Рис. 3. Вплив природних ресурсів на чисельність населення</a:t>
            </a:r>
            <a:endParaRPr lang="ru-RU" dirty="0"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100" y="2362200"/>
            <a:ext cx="4229100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dirty="0">
                <a:latin typeface="Times New Roman" panose="02020603050405020304" pitchFamily="18" charset="0"/>
              </a:rPr>
              <a:t>Рис. 2. Вплив забезпеченості харчами на чисельність населення</a:t>
            </a:r>
            <a:endParaRPr lang="ru-RU" dirty="0">
              <a:effectLst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76800" y="304800"/>
            <a:ext cx="4114800" cy="81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dirty="0">
                <a:latin typeface="Times New Roman" panose="02020603050405020304" pitchFamily="18" charset="0"/>
              </a:rPr>
              <a:t>Рис. </a:t>
            </a:r>
            <a:r>
              <a:rPr lang="en-US" dirty="0">
                <a:latin typeface="Times New Roman" panose="02020603050405020304" pitchFamily="18" charset="0"/>
              </a:rPr>
              <a:t>1.</a:t>
            </a:r>
            <a:r>
              <a:rPr lang="uk-UA" dirty="0">
                <a:latin typeface="Times New Roman" panose="02020603050405020304" pitchFamily="18" charset="0"/>
              </a:rPr>
              <a:t> Основні петлі зворотних зв’язків у секторі населення</a:t>
            </a:r>
            <a:endParaRPr lang="ru-RU" dirty="0">
              <a:effectLst/>
            </a:endParaRPr>
          </a:p>
        </p:txBody>
      </p:sp>
      <p:pic>
        <p:nvPicPr>
          <p:cNvPr id="8" name="Рисунок 7"/>
          <p:cNvPicPr/>
          <p:nvPr/>
        </p:nvPicPr>
        <p:blipFill>
          <a:blip r:embed="rId4"/>
          <a:stretch>
            <a:fillRect/>
          </a:stretch>
        </p:blipFill>
        <p:spPr>
          <a:xfrm>
            <a:off x="304800" y="304800"/>
            <a:ext cx="4114800" cy="17799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48092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1371600" y="381000"/>
            <a:ext cx="6932612" cy="496506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286000" y="5410200"/>
            <a:ext cx="4572000" cy="8125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dirty="0">
                <a:latin typeface="Times New Roman" panose="02020603050405020304" pitchFamily="18" charset="0"/>
              </a:rPr>
              <a:t>Рис. </a:t>
            </a:r>
            <a:r>
              <a:rPr lang="en-US" dirty="0">
                <a:latin typeface="Times New Roman" panose="02020603050405020304" pitchFamily="18" charset="0"/>
              </a:rPr>
              <a:t>4</a:t>
            </a:r>
            <a:r>
              <a:rPr lang="uk-UA" dirty="0">
                <a:latin typeface="Times New Roman" panose="02020603050405020304" pitchFamily="18" charset="0"/>
              </a:rPr>
              <a:t>. Вплив забруднення на чисельність населення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7720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" y="76200"/>
            <a:ext cx="8991600" cy="6324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6273225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рисунку (5)зображена імітаційна модель, що відображає зв’язок багатьох факторів та їх вплив на формування населення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927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24867"/>
              </p:ext>
            </p:extLst>
          </p:nvPr>
        </p:nvGraphicFramePr>
        <p:xfrm>
          <a:off x="2286000" y="304800"/>
          <a:ext cx="4724400" cy="5638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9141">
                  <a:extLst>
                    <a:ext uri="{9D8B030D-6E8A-4147-A177-3AD203B41FA5}">
                      <a16:colId xmlns:a16="http://schemas.microsoft.com/office/drawing/2014/main" val="277455190"/>
                    </a:ext>
                  </a:extLst>
                </a:gridCol>
                <a:gridCol w="2905259">
                  <a:extLst>
                    <a:ext uri="{9D8B030D-6E8A-4147-A177-3AD203B41FA5}">
                      <a16:colId xmlns:a16="http://schemas.microsoft.com/office/drawing/2014/main" val="3307183829"/>
                    </a:ext>
                  </a:extLst>
                </a:gridCol>
              </a:tblGrid>
              <a:tr h="2819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Ендогенні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Екзогенні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961781022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Населення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Народжуваність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1458386508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Забруднення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Смертність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2130986401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Природні ресурси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Еміграція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361732517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Капіталовкладення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Імміграція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4113372088"/>
                  </a:ext>
                </a:extLst>
              </a:tr>
              <a:tr h="281940">
                <a:tc rowSpan="1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Відносний рівень фондів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1587554091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Відносний рівень харчування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4210373701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Якість життя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2003862849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Матеріальний рівень життя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3857741810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Відносна величина фондів у с/г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1504905055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Виникнення забруднення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4159941509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Поглинання забруднення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3705786195"/>
                  </a:ext>
                </a:extLst>
              </a:tr>
              <a:tr h="56388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Споживання природних ресурсів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1637907187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Формування фондів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3279775839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Знос фондів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3156354008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Залишки ресурсів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1326856693"/>
                  </a:ext>
                </a:extLst>
              </a:tr>
              <a:tr h="56388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Частка капіталовкладень в залежності від якості життя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84" marR="67984" marT="0" marB="0" anchor="b"/>
                </a:tc>
                <a:extLst>
                  <a:ext uri="{0D108BD9-81ED-4DB2-BD59-A6C34878D82A}">
                    <a16:rowId xmlns:a16="http://schemas.microsoft.com/office/drawing/2014/main" val="242261587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438400" y="5867400"/>
            <a:ext cx="4572000" cy="8125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uk-UA" dirty="0">
                <a:latin typeface="Times New Roman" panose="02020603050405020304" pitchFamily="18" charset="0"/>
              </a:rPr>
              <a:t>Перелік змінних моделі «демографічний розвиток країни» 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3989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 демографічного розвитку України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Спрогнозувати демографічний розвиток можна на основі наступних показників: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 населення;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 народжених;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 померлих.</a:t>
            </a:r>
          </a:p>
        </p:txBody>
      </p:sp>
      <p:pic>
        <p:nvPicPr>
          <p:cNvPr id="3074" name="Picture 2" descr="http://i.huffpost.com/gen/906811/thumbs/o-WAITING-IN-LINE-AIR-JORDANS-facebook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47" b="2099"/>
          <a:stretch/>
        </p:blipFill>
        <p:spPr bwMode="auto">
          <a:xfrm>
            <a:off x="5029200" y="4038600"/>
            <a:ext cx="3094383" cy="2163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03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329600"/>
              </p:ext>
            </p:extLst>
          </p:nvPr>
        </p:nvGraphicFramePr>
        <p:xfrm>
          <a:off x="457200" y="304800"/>
          <a:ext cx="82296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8580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 дані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553342"/>
              </p:ext>
            </p:extLst>
          </p:nvPr>
        </p:nvGraphicFramePr>
        <p:xfrm>
          <a:off x="3124200" y="1219200"/>
          <a:ext cx="2986314" cy="50593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727">
                  <a:extLst>
                    <a:ext uri="{9D8B030D-6E8A-4147-A177-3AD203B41FA5}">
                      <a16:colId xmlns:a16="http://schemas.microsoft.com/office/drawing/2014/main" val="3241210517"/>
                    </a:ext>
                  </a:extLst>
                </a:gridCol>
                <a:gridCol w="833200">
                  <a:extLst>
                    <a:ext uri="{9D8B030D-6E8A-4147-A177-3AD203B41FA5}">
                      <a16:colId xmlns:a16="http://schemas.microsoft.com/office/drawing/2014/main" val="1685021074"/>
                    </a:ext>
                  </a:extLst>
                </a:gridCol>
                <a:gridCol w="872187">
                  <a:extLst>
                    <a:ext uri="{9D8B030D-6E8A-4147-A177-3AD203B41FA5}">
                      <a16:colId xmlns:a16="http://schemas.microsoft.com/office/drawing/2014/main" val="2445491816"/>
                    </a:ext>
                  </a:extLst>
                </a:gridCol>
                <a:gridCol w="833200">
                  <a:extLst>
                    <a:ext uri="{9D8B030D-6E8A-4147-A177-3AD203B41FA5}">
                      <a16:colId xmlns:a16="http://schemas.microsoft.com/office/drawing/2014/main" val="1557216106"/>
                    </a:ext>
                  </a:extLst>
                </a:gridCol>
              </a:tblGrid>
              <a:tr h="3405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 Рік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Чисельність населення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Чисельність народжених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Чисельність померлих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583022268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1990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51838,5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657,2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629,6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1846335392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51944,4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630,8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669,9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995081600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52056,6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596,8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697,1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027499592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1993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52244,1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557,5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741,7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416562374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52114,4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521,6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764,7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702947701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51728,4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492,9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792,6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302408415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51297,1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467,2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776,7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933972985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50818,4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442,6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754,2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1099287633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50370,8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419,2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719,9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599066451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1999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49918,1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389,2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739,2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4102538644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2000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49429,8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385,1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758,1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1497341108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48923,2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376,5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746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995639233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48457,1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390,7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754,9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611035826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2003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48003,5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408,6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765,4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214020137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47622,4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427,3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761,3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784619381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47280,8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426,1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782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1509486363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46929,5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460,4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758,1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584067288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46646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472,7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762,9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918604023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46372,7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510,6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754,5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155566572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2009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46143,7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512,5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706,7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789682580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2010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45962,9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497,7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698,2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809477124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45778,5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502,6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664,6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054797297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45633,6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520,7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663,1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488058548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2013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45553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503,7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662,4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3277946294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2014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45426,2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465,9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632,3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508905450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2015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42929,3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411,8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594,8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1536416806"/>
                  </a:ext>
                </a:extLst>
              </a:tr>
              <a:tr h="174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2016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42760,5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299,497</a:t>
                      </a:r>
                      <a:endParaRPr lang="uk-UA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431,923</a:t>
                      </a:r>
                      <a:endParaRPr lang="uk-UA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226" marR="58226" marT="0" marB="0" anchor="ctr"/>
                </a:tc>
                <a:extLst>
                  <a:ext uri="{0D108BD9-81ED-4DB2-BD59-A6C34878D82A}">
                    <a16:rowId xmlns:a16="http://schemas.microsoft.com/office/drawing/2014/main" val="2004883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8972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Графічно динаміку показників можна зобразити наступним чином (рис. 1, 2, 3):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07B93AE-2C41-4A58-B17F-273CE48A79D5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219200"/>
          <a:ext cx="4572000" cy="2057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57200" y="3276599"/>
            <a:ext cx="4572000" cy="6524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spcAft>
                <a:spcPts val="800"/>
              </a:spcAf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1. Динаміка чисельності населення України, 1990-2016 рр.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9EAD82ED-9B73-482B-B8AB-15D3E3108276}"/>
              </a:ext>
            </a:extLst>
          </p:cNvPr>
          <p:cNvGraphicFramePr/>
          <p:nvPr>
            <p:extLst/>
          </p:nvPr>
        </p:nvGraphicFramePr>
        <p:xfrm>
          <a:off x="5257800" y="3657600"/>
          <a:ext cx="37338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257800" y="60960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Рис.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2. Динаміка чисельності народжених в Україні, 1990-2016 рр.</a:t>
            </a:r>
            <a:endParaRPr lang="uk-UA" sz="1400" dirty="0"/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D279689F-3B96-4DDA-BE28-2551FD2E657C}"/>
              </a:ext>
            </a:extLst>
          </p:cNvPr>
          <p:cNvGraphicFramePr/>
          <p:nvPr>
            <p:extLst/>
          </p:nvPr>
        </p:nvGraphicFramePr>
        <p:xfrm>
          <a:off x="762000" y="4115255"/>
          <a:ext cx="3962400" cy="2168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04800" y="6205514"/>
            <a:ext cx="4724400" cy="6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800"/>
              </a:spcAf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3. Динаміка чисельності померлих в Україні, 1990-2016 рр.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3517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B1943370-3397-4808-8387-75D820DE90CB}"/>
              </a:ext>
            </a:extLst>
          </p:cNvPr>
          <p:cNvGraphicFramePr/>
          <p:nvPr>
            <p:extLst/>
          </p:nvPr>
        </p:nvGraphicFramePr>
        <p:xfrm>
          <a:off x="228600" y="152400"/>
          <a:ext cx="4189730" cy="2079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7465" y="2362200"/>
            <a:ext cx="45720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4 Графік моделі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експоненційного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згладжування для численності населення України, 1990-2016 рр.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7AD168D6-C549-45F2-B2A9-511820569D0B}"/>
              </a:ext>
            </a:extLst>
          </p:cNvPr>
          <p:cNvGraphicFramePr/>
          <p:nvPr>
            <p:extLst/>
          </p:nvPr>
        </p:nvGraphicFramePr>
        <p:xfrm>
          <a:off x="4609465" y="152400"/>
          <a:ext cx="4359094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440101" y="2627529"/>
            <a:ext cx="45720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Графік моделі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Холта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чисельності населення України, 1990-2016 рр.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FF1395C9-9FD9-47B4-8F8E-A369C3C5278F}"/>
              </a:ext>
            </a:extLst>
          </p:cNvPr>
          <p:cNvGraphicFramePr/>
          <p:nvPr>
            <p:extLst/>
          </p:nvPr>
        </p:nvGraphicFramePr>
        <p:xfrm>
          <a:off x="37465" y="3034383"/>
          <a:ext cx="4572000" cy="275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28600" y="5793639"/>
            <a:ext cx="45720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Графік моделі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експоненційного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згладжування для чисельності народжуваних в Україні, 1990-2016 рр.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195708BF-CB11-4B61-848A-2365C4A6C36E}"/>
              </a:ext>
            </a:extLst>
          </p:cNvPr>
          <p:cNvGraphicFramePr/>
          <p:nvPr>
            <p:extLst/>
          </p:nvPr>
        </p:nvGraphicFramePr>
        <p:xfrm>
          <a:off x="4742725" y="3581400"/>
          <a:ext cx="4191000" cy="2622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572000" y="6353527"/>
            <a:ext cx="45720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Графік моделі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Холта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чисельності народжуваних в Україні, 1990-2016 рр.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024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9110173A-14D2-4629-9A44-17161C74684F}"/>
              </a:ext>
            </a:extLst>
          </p:cNvPr>
          <p:cNvGraphicFramePr/>
          <p:nvPr>
            <p:extLst/>
          </p:nvPr>
        </p:nvGraphicFramePr>
        <p:xfrm>
          <a:off x="304800" y="228600"/>
          <a:ext cx="4572000" cy="235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02623" y="2581275"/>
            <a:ext cx="4572000" cy="55335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Графік моделі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експоненційного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згладжування для чисельності померлих в Україні, 1990-2016 рр.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76EBE41A-7995-4184-A8A1-442F7C17FBC2}"/>
              </a:ext>
            </a:extLst>
          </p:cNvPr>
          <p:cNvGraphicFramePr/>
          <p:nvPr>
            <p:extLst/>
          </p:nvPr>
        </p:nvGraphicFramePr>
        <p:xfrm>
          <a:off x="4724400" y="228600"/>
          <a:ext cx="42672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724400" y="2667000"/>
            <a:ext cx="4419600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Графік моделі </a:t>
            </a:r>
            <a:r>
              <a:rPr lang="uk-UA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Холта</a:t>
            </a:r>
            <a:r>
              <a:rPr lang="uk-UA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чисельності померлих в Україні, 1990-2016 рр.</a:t>
            </a:r>
            <a:endParaRPr lang="uk-UA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180310"/>
              </p:ext>
            </p:extLst>
          </p:nvPr>
        </p:nvGraphicFramePr>
        <p:xfrm>
          <a:off x="1752600" y="3520077"/>
          <a:ext cx="609600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555655145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433727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Похибка</a:t>
                      </a:r>
                      <a:r>
                        <a:rPr lang="uk-UA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моделі </a:t>
                      </a:r>
                      <a:r>
                        <a:rPr lang="uk-UA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експоненційного</a:t>
                      </a:r>
                      <a:r>
                        <a:rPr lang="uk-UA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згладжування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Похибка в моделі </a:t>
                      </a:r>
                      <a:r>
                        <a:rPr lang="uk-UA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Холта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806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Населення:</a:t>
                      </a:r>
                      <a:r>
                        <a:rPr lang="uk-UA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1%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9708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Народжуваність:</a:t>
                      </a:r>
                      <a:r>
                        <a:rPr lang="uk-UA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4%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884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Смертність: 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930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7480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uk-UA" sz="3600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даній дослідницькій роботі було розглянуто питання демографічного розвитку країни, фактори, що впливають на його зміну та параметри, які допомагають створити модель для його дослідження та подальшого аналізу.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допомогою програмного пакета для моделювання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Vensim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була сформована системно динамічна модель демографічного розвитку.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Аби покращити демографічну ситуацію у країні необхідно розробити шляхи подолання демографічної кризи: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 бідності, запобігання розвиткові хронічної та успадкованої бідності на основі зростання доходів та рівня життя всього населення;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 реформування сфери праці, оскільки саме тут формуються провідні важелі репродуктивних і міграційних настанов, здорового способу життя;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ефективної зайнятості, яка має стати надійною гарантією належного рівня життя не тільки для самого працюючого, а і для його утриманців.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 умов розвитку сім'ї та дітородної функції населення.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6318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08038"/>
          </a:xfrm>
        </p:spPr>
        <p:txBody>
          <a:bodyPr>
            <a:normAutofit/>
          </a:bodyPr>
          <a:lstStyle/>
          <a:p>
            <a:r>
              <a:rPr lang="uk-UA" sz="3600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результатів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960438"/>
            <a:ext cx="8686800" cy="566896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Всі побудовані моделі, окрім моделі прогнозування чисельності вибулих із країни, мають досить маленьку похибку та їх можна використовувати для прогнозування. В якості основної моделі пронозу візьмемо модель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Холта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прогноз за моделлю має вигляд:</a:t>
            </a:r>
          </a:p>
          <a:p>
            <a:pPr mar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 населення України становитиме:</a:t>
            </a:r>
          </a:p>
          <a:p>
            <a:pPr marL="0" lv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2017 - 41354,88 (тис.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pPr marL="0" lv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2018 - 40660,10 (тис.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 народжених в Україні становитиме:</a:t>
            </a:r>
          </a:p>
          <a:p>
            <a:pPr marL="0" lv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2017 - 228,34 (тис.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pPr marL="0" lv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2018 - 182,56 (тис.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 померлих в Україні становитиме:</a:t>
            </a:r>
          </a:p>
          <a:p>
            <a:pPr marL="0" lv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2017 - 348,30 (тис.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pPr marL="0" lv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2018 - 291,82 (тис.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 показники мають від’ємну динаміку, що свідчить про наступаючу в майбутньому демографічну кризу.</a:t>
            </a:r>
          </a:p>
          <a:p>
            <a:pPr marL="0" indent="0" algn="just">
              <a:buNone/>
            </a:pP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Однак, слід пам’ятати  про необхідність перераховування параметрів моделі при додаванні нового рівня, а можливо й про переогляд обраного типу моделі. Так, не дивлячись на те, що модель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Холта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має дуже низьку абсолютну процентну помилку, на останніх рівнях ряду модель відхиляться від реальних даних, а тобто прогноз, хоч і на крок вперед, не буде якісно відображати </a:t>
            </a:r>
            <a:r>
              <a:rPr lang="uk-UA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аналізуємий</a:t>
            </a:r>
            <a:r>
              <a:rPr lang="uk-UA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процес.</a:t>
            </a:r>
          </a:p>
          <a:p>
            <a:pPr marL="0" indent="0" algn="just">
              <a:buNone/>
            </a:pPr>
            <a:endParaRPr lang="uk-UA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839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uk-UA" sz="3600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даній дослідницькій роботі було розглянуто питання демографічного розвитку країни, фактори, що впливають на його зміну та параметри, які допомагають створити модель для його дослідження та подальшого аналізу.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простого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експоненційного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згладжування та моделі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був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зпрогнозований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подальший демографічний розвиток України.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Аби покращити демографічну ситуацію у країні необхідно розробити шляхи подолання демографічної кризи: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 бідності, запобігання розвиткові хронічної та успадкованої бідності на основі зростання доходів та рівня життя всього населення;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 реформування сфери праці, оскільки саме тут формуються провідні важелі репродуктивних і міграційних настанов, здорового способу життя;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 ефективної зайнятості, яка має стати надійною гарантією належного рівня життя не тільки для самого працюючого, а і для його утриманців.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 умов розвитку сім'ї та дітородної функції населення.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0114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48392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 теми</a:t>
            </a:r>
            <a:endParaRPr lang="ru-RU" b="1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Людське суспільство являє собою складну систему, що постійно розвивається і змінюється. Останнім часом особливо приваблює дослідників область демографії. З одного боку, відбувається постійне зростання населення світу, з іншого боку, в ряді країн, серед яких Україна, відбувається скорочення чисельності населення.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багатьох регіонах нашої країни зберігається тенденція перевищення смертності над народжуваністю, «старіння» населення, міграційний відтік.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розробки ефективної демографічної політики в умовах сучасної економіки особливу актуальність набуває аналіз і прогнозування процесів відтворення чисельності і структури населення. Значимість подібного роду досліджень продиктована також тим, що загострення демографічної ситуації є наслідком серйозних економічних та соціальних змін, які відбулися в суспільстві за останні десятиліття.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3.bp.blogspot.com/_BtxsdWYQwzQ/SxQURzRVheI/AAAAAAAAAIw/nJ2xgFB4g-s/s1600/1147436_7270874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722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по запросу демограф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525" y="4450474"/>
            <a:ext cx="380047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uk-UA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демографії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35052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самостійна наука демографія вивчає закономірності та соціальну обумовленість народжуваності, смертності, шлюбності та припинення шлюбу. Вона досліджує зміни віково-статевої, шлюбної та сімейної структур населення, взаємозв'язок демографічних процесів і структур, а також закономірності зміни загальної чисельності населення і сімей як результату взаємодії цих явищ.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527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uk-UA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Об'єкт, предмет, завдання демографії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Демографія має своїм </a:t>
            </a:r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певну область дійсності, яку не вивчає жодна інша наука, - </a:t>
            </a:r>
            <a:r>
              <a:rPr lang="uk-UA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поновлення поколінь людей, тобто процеси взаємодії народжуваності, смертності, а також шлюбності, припинення шлюбу і відтворення населення в цілому. </a:t>
            </a:r>
            <a:endParaRPr lang="ru-RU" sz="24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демографії є </a:t>
            </a:r>
            <a:r>
              <a:rPr lang="uk-UA" sz="24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закони природного руху населення</a:t>
            </a:r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числі практичних завдань демографії три напрямки: 1) вивчення тенденцій і чинників демографічних процесів, 2) розробка демографічних прогнозів; 3) розробка заходів демографічної політики.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425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демографічного розвитку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Демографічна ситуація в країні чи регіоні характеризується кількома процесами, співвідношення яких визначає чисельність населення. На неї впливає загальний відсоток, який складається із суми показників природного та механічного (міграційного) приросту. </a:t>
            </a:r>
          </a:p>
          <a:p>
            <a:pPr marL="0" indent="0" algn="just">
              <a:buNone/>
            </a:pP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природним відтворенням населення розуміється сукупність процесів народжуваності, смертності та природного приросту, що забезпечують відновлення і зміну людських поколінь. </a:t>
            </a:r>
          </a:p>
          <a:p>
            <a:pPr marL="0" indent="0" algn="just">
              <a:buNone/>
            </a:pPr>
            <a:endParaRPr lang="uk-UA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Картинки по запросу рождаемост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181600"/>
            <a:ext cx="2590800" cy="14594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48069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Народжуван</a:t>
            </a:r>
            <a:r>
              <a:rPr lang="uk-UA" b="1" dirty="0" err="1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ість</a:t>
            </a:r>
            <a:endParaRPr lang="uk-UA" b="1" dirty="0">
              <a:ln w="0"/>
              <a:solidFill>
                <a:srgbClr val="0070C0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305800" cy="368776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природною народжуваністю розуміють шлюбну народжуваність за умови відсутності будь-якого прямого втручання у репродуктивний цикл. Однак природну народжуваність не можна вважати чисто біологічним феноменом. Хоча вона і носить назву природна, але й вона є соціально обумовленою, бо залежить від середнього віку вступу в шлюб та інших факторів поведінки.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Фактори, що впливають на народжуваність: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Природно-біологічні - різна ступінь адоптації людей до умов природного середовища;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Соціально - економічні: 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розвитку суспільства; </a:t>
            </a: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Урбанізація;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Соціально - культурні та психологічні - це положення людини в суспільстві, рівень освіти, розвиток охорони здоров'я.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Демографічна політика, шлюби і розлучення, традиції. </a:t>
            </a:r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2667000" y="5091347"/>
            <a:ext cx="4038600" cy="161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840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Смертність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процес вимирання покоління, її розглядають як масовий статистичний процес, що складається з безлічі одиничних смертей, що наступають в різних віках і визначають у своїй сукупності порядок вимирання реального або умовного покоління. </a:t>
            </a:r>
          </a:p>
          <a:p>
            <a:pPr marL="0" indent="0"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Фактори, що впливають на смертність: </a:t>
            </a:r>
          </a:p>
          <a:p>
            <a:pPr marL="0" indent="0"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Охорона здоров'я. </a:t>
            </a:r>
          </a:p>
          <a:p>
            <a:pPr marL="0" indent="0"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Рівень розвитку виробничих сил. </a:t>
            </a:r>
          </a:p>
          <a:p>
            <a:pPr marL="0" indent="0">
              <a:buNone/>
            </a:pP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Характер розселення.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Темпи народжуваності і смертності залежать від трьох факторів: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 харчування;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 рівня життя;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 забруднення.</a:t>
            </a:r>
          </a:p>
        </p:txBody>
      </p:sp>
    </p:spTree>
    <p:extLst>
      <p:ext uri="{BB962C8B-B14F-4D97-AF65-F5344CB8AC3E}">
        <p14:creationId xmlns:p14="http://schemas.microsoft.com/office/powerpoint/2010/main" val="3274936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n w="0"/>
                <a:solidFill>
                  <a:srgbClr val="0070C0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 демографічних процесів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"Демографічна політика - цілеспрямована діяльність державних органів та інших соціальних інститутів у сфері регулювання процесів відтворення населення, система цілей та засобів їх досягнення. У широкому розумінні демографічна політика іноді ототожнюється з політикою народонаселення, у вузькому - розглядається як одна із складових, поряд з регулюванням умов зайнятості й праці, а також рівня життя та соціального забезпечення населення". Заходи демографічної політики можуть спрямовуватись на населення країни в цілому або окремих її регіонів, на певні соціально-демографічні групи, когорти населення, а також на сім’ї конкретних типів чи стадій життєвого циклу.</a:t>
            </a:r>
          </a:p>
          <a:p>
            <a:pPr marL="0" indent="0" algn="just">
              <a:buNone/>
            </a:pPr>
            <a:endParaRPr lang="uk-UA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05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1890</Words>
  <Application>Microsoft Office PowerPoint</Application>
  <PresentationFormat>Экран (4:3)</PresentationFormat>
  <Paragraphs>294</Paragraphs>
  <Slides>27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Symbol</vt:lpstr>
      <vt:lpstr>Times New Roman</vt:lpstr>
      <vt:lpstr>Office Theme</vt:lpstr>
      <vt:lpstr>Моделі оцінки та прогнозування демографічного розвитку  України </vt:lpstr>
      <vt:lpstr>Презентация PowerPoint</vt:lpstr>
      <vt:lpstr>Актуальність теми</vt:lpstr>
      <vt:lpstr>Поняття демографії</vt:lpstr>
      <vt:lpstr>Об'єкт, предмет, завдання демографії</vt:lpstr>
      <vt:lpstr>Фактори демографічного розвитку</vt:lpstr>
      <vt:lpstr>Народжуваність</vt:lpstr>
      <vt:lpstr>Смертність</vt:lpstr>
      <vt:lpstr>Регулювання демографічних процесів</vt:lpstr>
      <vt:lpstr>Напрямки демографічної політики</vt:lpstr>
      <vt:lpstr>Презентация PowerPoint</vt:lpstr>
      <vt:lpstr>Державне регулювання</vt:lpstr>
      <vt:lpstr>Система моделі демографічних процесів має такі складові: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Прогнозування демографічного розвитку України</vt:lpstr>
      <vt:lpstr>Вихідні дані</vt:lpstr>
      <vt:lpstr>Графічно динаміку показників можна зобразити наступним чином (рис. 1, 2, 3): </vt:lpstr>
      <vt:lpstr>Презентация PowerPoint</vt:lpstr>
      <vt:lpstr>Презентация PowerPoint</vt:lpstr>
      <vt:lpstr>ВИСНОВКИ</vt:lpstr>
      <vt:lpstr>Аналіз результатів</vt:lpstr>
      <vt:lpstr>ВИСНОВКИ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Прогнозування демографічного розвитку України</dc:title>
  <dc:creator>Student</dc:creator>
  <cp:lastModifiedBy>Lyman Ossi</cp:lastModifiedBy>
  <cp:revision>37</cp:revision>
  <dcterms:created xsi:type="dcterms:W3CDTF">2006-08-16T00:00:00Z</dcterms:created>
  <dcterms:modified xsi:type="dcterms:W3CDTF">2017-05-11T18:47:15Z</dcterms:modified>
</cp:coreProperties>
</file>