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9" d="100"/>
          <a:sy n="59" d="100"/>
        </p:scale>
        <p:origin x="32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ru-RU" sz="1400" b="0" i="0" u="none" strike="noStrike" kern="1200" spc="0" baseline="0">
                <a:solidFill>
                  <a:schemeClr val="tx1">
                    <a:lumMod val="65000"/>
                    <a:lumOff val="35000"/>
                  </a:schemeClr>
                </a:solidFill>
                <a:latin typeface="+mn-lt"/>
                <a:ea typeface="+mn-ea"/>
                <a:cs typeface="+mn-cs"/>
              </a:defRPr>
            </a:pPr>
            <a:r>
              <a:rPr lang="uk-UA"/>
              <a:t>Обсяги</a:t>
            </a:r>
            <a:r>
              <a:rPr lang="uk-UA" baseline="0"/>
              <a:t> експорту 2015-2016рр</a:t>
            </a:r>
            <a:endParaRPr lang="uk-UA"/>
          </a:p>
        </c:rich>
      </c:tx>
      <c:layout/>
      <c:overlay val="0"/>
      <c:spPr>
        <a:noFill/>
        <a:ln>
          <a:noFill/>
        </a:ln>
        <a:effectLst/>
      </c:spPr>
    </c:title>
    <c:autoTitleDeleted val="0"/>
    <c:plotArea>
      <c:layout/>
      <c:lineChart>
        <c:grouping val="stacked"/>
        <c:varyColors val="0"/>
        <c:ser>
          <c:idx val="0"/>
          <c:order val="0"/>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Лист1!$F$2:$F$25</c:f>
              <c:strCache>
                <c:ptCount val="24"/>
                <c:pt idx="0">
                  <c:v>Луганська</c:v>
                </c:pt>
                <c:pt idx="1">
                  <c:v>Чернігівська</c:v>
                </c:pt>
                <c:pt idx="2">
                  <c:v>Черкаська</c:v>
                </c:pt>
                <c:pt idx="3">
                  <c:v>Чернівецька</c:v>
                </c:pt>
                <c:pt idx="4">
                  <c:v>Рівненська</c:v>
                </c:pt>
                <c:pt idx="5">
                  <c:v>Хмельницька</c:v>
                </c:pt>
                <c:pt idx="6">
                  <c:v>Херсонська</c:v>
                </c:pt>
                <c:pt idx="7">
                  <c:v>Кіровоградська</c:v>
                </c:pt>
                <c:pt idx="8">
                  <c:v>Житомирська</c:v>
                </c:pt>
                <c:pt idx="9">
                  <c:v>Сумська</c:v>
                </c:pt>
                <c:pt idx="10">
                  <c:v>Тернопільська</c:v>
                </c:pt>
                <c:pt idx="11">
                  <c:v>Івано-Франківська</c:v>
                </c:pt>
                <c:pt idx="12">
                  <c:v>Волинська</c:v>
                </c:pt>
                <c:pt idx="13">
                  <c:v>Полтавська</c:v>
                </c:pt>
                <c:pt idx="14">
                  <c:v>Вінницька</c:v>
                </c:pt>
                <c:pt idx="15">
                  <c:v>Запорізька</c:v>
                </c:pt>
                <c:pt idx="16">
                  <c:v>Закарпатська</c:v>
                </c:pt>
                <c:pt idx="17">
                  <c:v>Харківська</c:v>
                </c:pt>
                <c:pt idx="18">
                  <c:v>Дніпропетровська</c:v>
                </c:pt>
                <c:pt idx="19">
                  <c:v>Львівська</c:v>
                </c:pt>
                <c:pt idx="20">
                  <c:v>Донецька</c:v>
                </c:pt>
                <c:pt idx="21">
                  <c:v>Миколаївська</c:v>
                </c:pt>
                <c:pt idx="22">
                  <c:v>Одеська</c:v>
                </c:pt>
                <c:pt idx="23">
                  <c:v>Київська</c:v>
                </c:pt>
              </c:strCache>
            </c:strRef>
          </c:cat>
          <c:val>
            <c:numRef>
              <c:f>Лист1!$G$2:$G$25</c:f>
              <c:numCache>
                <c:formatCode>General</c:formatCode>
                <c:ptCount val="24"/>
                <c:pt idx="0">
                  <c:v>14039.2</c:v>
                </c:pt>
                <c:pt idx="1">
                  <c:v>17273.900000000001</c:v>
                </c:pt>
                <c:pt idx="2">
                  <c:v>20072.3</c:v>
                </c:pt>
                <c:pt idx="3">
                  <c:v>20459</c:v>
                </c:pt>
                <c:pt idx="4">
                  <c:v>21898.7</c:v>
                </c:pt>
                <c:pt idx="5">
                  <c:v>22463</c:v>
                </c:pt>
                <c:pt idx="6">
                  <c:v>26254.9</c:v>
                </c:pt>
                <c:pt idx="7">
                  <c:v>27839.4</c:v>
                </c:pt>
                <c:pt idx="8">
                  <c:v>32102.7</c:v>
                </c:pt>
                <c:pt idx="9">
                  <c:v>37717.9</c:v>
                </c:pt>
                <c:pt idx="10">
                  <c:v>43475.6</c:v>
                </c:pt>
                <c:pt idx="11">
                  <c:v>45412.800000000003</c:v>
                </c:pt>
                <c:pt idx="12">
                  <c:v>51813.5</c:v>
                </c:pt>
                <c:pt idx="13">
                  <c:v>57134.5</c:v>
                </c:pt>
                <c:pt idx="14">
                  <c:v>62927.9</c:v>
                </c:pt>
                <c:pt idx="15">
                  <c:v>143064.79999999999</c:v>
                </c:pt>
                <c:pt idx="16">
                  <c:v>188855.5</c:v>
                </c:pt>
                <c:pt idx="17">
                  <c:v>261809.6</c:v>
                </c:pt>
                <c:pt idx="18">
                  <c:v>294382.59999999998</c:v>
                </c:pt>
                <c:pt idx="19">
                  <c:v>369661.6</c:v>
                </c:pt>
                <c:pt idx="20">
                  <c:v>375965.3</c:v>
                </c:pt>
                <c:pt idx="21">
                  <c:v>445610.3</c:v>
                </c:pt>
                <c:pt idx="22">
                  <c:v>896909.2</c:v>
                </c:pt>
                <c:pt idx="23">
                  <c:v>2802992.2</c:v>
                </c:pt>
              </c:numCache>
            </c:numRef>
          </c:val>
          <c:smooth val="0"/>
          <c:extLst xmlns:c16r2="http://schemas.microsoft.com/office/drawing/2015/06/chart">
            <c:ext xmlns:c16="http://schemas.microsoft.com/office/drawing/2014/chart" uri="{C3380CC4-5D6E-409C-BE32-E72D297353CC}">
              <c16:uniqueId val="{00000000-C6C1-447F-B915-549E1913F04A}"/>
            </c:ext>
          </c:extLst>
        </c:ser>
        <c:ser>
          <c:idx val="1"/>
          <c:order val="1"/>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Лист1!$F$2:$F$25</c:f>
              <c:strCache>
                <c:ptCount val="24"/>
                <c:pt idx="0">
                  <c:v>Луганська</c:v>
                </c:pt>
                <c:pt idx="1">
                  <c:v>Чернігівська</c:v>
                </c:pt>
                <c:pt idx="2">
                  <c:v>Черкаська</c:v>
                </c:pt>
                <c:pt idx="3">
                  <c:v>Чернівецька</c:v>
                </c:pt>
                <c:pt idx="4">
                  <c:v>Рівненська</c:v>
                </c:pt>
                <c:pt idx="5">
                  <c:v>Хмельницька</c:v>
                </c:pt>
                <c:pt idx="6">
                  <c:v>Херсонська</c:v>
                </c:pt>
                <c:pt idx="7">
                  <c:v>Кіровоградська</c:v>
                </c:pt>
                <c:pt idx="8">
                  <c:v>Житомирська</c:v>
                </c:pt>
                <c:pt idx="9">
                  <c:v>Сумська</c:v>
                </c:pt>
                <c:pt idx="10">
                  <c:v>Тернопільська</c:v>
                </c:pt>
                <c:pt idx="11">
                  <c:v>Івано-Франківська</c:v>
                </c:pt>
                <c:pt idx="12">
                  <c:v>Волинська</c:v>
                </c:pt>
                <c:pt idx="13">
                  <c:v>Полтавська</c:v>
                </c:pt>
                <c:pt idx="14">
                  <c:v>Вінницька</c:v>
                </c:pt>
                <c:pt idx="15">
                  <c:v>Запорізька</c:v>
                </c:pt>
                <c:pt idx="16">
                  <c:v>Закарпатська</c:v>
                </c:pt>
                <c:pt idx="17">
                  <c:v>Харківська</c:v>
                </c:pt>
                <c:pt idx="18">
                  <c:v>Дніпропетровська</c:v>
                </c:pt>
                <c:pt idx="19">
                  <c:v>Львівська</c:v>
                </c:pt>
                <c:pt idx="20">
                  <c:v>Донецька</c:v>
                </c:pt>
                <c:pt idx="21">
                  <c:v>Миколаївська</c:v>
                </c:pt>
                <c:pt idx="22">
                  <c:v>Одеська</c:v>
                </c:pt>
                <c:pt idx="23">
                  <c:v>Київська</c:v>
                </c:pt>
              </c:strCache>
            </c:strRef>
          </c:cat>
          <c:val>
            <c:numRef>
              <c:f>Лист1!$H$2:$H$25</c:f>
              <c:numCache>
                <c:formatCode>General</c:formatCode>
                <c:ptCount val="24"/>
                <c:pt idx="0">
                  <c:v>34193.599999999999</c:v>
                </c:pt>
                <c:pt idx="1">
                  <c:v>19635.2</c:v>
                </c:pt>
                <c:pt idx="2">
                  <c:v>18133</c:v>
                </c:pt>
                <c:pt idx="3">
                  <c:v>20285.7</c:v>
                </c:pt>
                <c:pt idx="4">
                  <c:v>28796.9</c:v>
                </c:pt>
                <c:pt idx="5">
                  <c:v>19254.3</c:v>
                </c:pt>
                <c:pt idx="6">
                  <c:v>31227.8</c:v>
                </c:pt>
                <c:pt idx="7">
                  <c:v>26870.7</c:v>
                </c:pt>
                <c:pt idx="8">
                  <c:v>40440</c:v>
                </c:pt>
                <c:pt idx="9">
                  <c:v>24466.9</c:v>
                </c:pt>
                <c:pt idx="10">
                  <c:v>41808.1</c:v>
                </c:pt>
                <c:pt idx="11">
                  <c:v>53184.9</c:v>
                </c:pt>
                <c:pt idx="12">
                  <c:v>50081.599999999999</c:v>
                </c:pt>
                <c:pt idx="13">
                  <c:v>29194.5</c:v>
                </c:pt>
                <c:pt idx="14">
                  <c:v>64861.1</c:v>
                </c:pt>
                <c:pt idx="15">
                  <c:v>165715.6</c:v>
                </c:pt>
                <c:pt idx="16">
                  <c:v>182317.3</c:v>
                </c:pt>
                <c:pt idx="17">
                  <c:v>265927.3</c:v>
                </c:pt>
                <c:pt idx="18">
                  <c:v>172312.5</c:v>
                </c:pt>
                <c:pt idx="19">
                  <c:v>397944.3</c:v>
                </c:pt>
                <c:pt idx="20">
                  <c:v>348224.5</c:v>
                </c:pt>
                <c:pt idx="21">
                  <c:v>421440.3</c:v>
                </c:pt>
                <c:pt idx="22">
                  <c:v>776781.4</c:v>
                </c:pt>
                <c:pt idx="23">
                  <c:v>207179</c:v>
                </c:pt>
              </c:numCache>
            </c:numRef>
          </c:val>
          <c:smooth val="0"/>
          <c:extLst xmlns:c16r2="http://schemas.microsoft.com/office/drawing/2015/06/chart">
            <c:ext xmlns:c16="http://schemas.microsoft.com/office/drawing/2014/chart" uri="{C3380CC4-5D6E-409C-BE32-E72D297353CC}">
              <c16:uniqueId val="{00000001-C6C1-447F-B915-549E1913F04A}"/>
            </c:ext>
          </c:extLst>
        </c:ser>
        <c:dLbls>
          <c:showLegendKey val="0"/>
          <c:showVal val="0"/>
          <c:showCatName val="0"/>
          <c:showSerName val="0"/>
          <c:showPercent val="0"/>
          <c:showBubbleSize val="0"/>
        </c:dLbls>
        <c:marker val="1"/>
        <c:smooth val="0"/>
        <c:axId val="1601313648"/>
        <c:axId val="1601302224"/>
      </c:lineChart>
      <c:catAx>
        <c:axId val="1601313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ru-RU" sz="900" b="0" i="0" u="none" strike="noStrike" kern="1200" baseline="0">
                <a:solidFill>
                  <a:schemeClr val="tx1">
                    <a:lumMod val="65000"/>
                    <a:lumOff val="35000"/>
                  </a:schemeClr>
                </a:solidFill>
                <a:latin typeface="+mn-lt"/>
                <a:ea typeface="+mn-ea"/>
                <a:cs typeface="+mn-cs"/>
              </a:defRPr>
            </a:pPr>
            <a:endParaRPr lang="ru-RU"/>
          </a:p>
        </c:txPr>
        <c:crossAx val="1601302224"/>
        <c:crosses val="autoZero"/>
        <c:auto val="1"/>
        <c:lblAlgn val="ctr"/>
        <c:lblOffset val="100"/>
        <c:noMultiLvlLbl val="0"/>
      </c:catAx>
      <c:valAx>
        <c:axId val="16013022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ru-RU" sz="900" b="0" i="0" u="none" strike="noStrike" kern="1200" baseline="0">
                <a:solidFill>
                  <a:schemeClr val="tx1">
                    <a:lumMod val="65000"/>
                    <a:lumOff val="35000"/>
                  </a:schemeClr>
                </a:solidFill>
                <a:latin typeface="+mn-lt"/>
                <a:ea typeface="+mn-ea"/>
                <a:cs typeface="+mn-cs"/>
              </a:defRPr>
            </a:pPr>
            <a:endParaRPr lang="ru-RU"/>
          </a:p>
        </c:txPr>
        <c:crossAx val="16013136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ru-RU" sz="900" b="0" i="0" u="none" strike="noStrike" kern="1200" baseline="0">
              <a:solidFill>
                <a:schemeClr val="tx1">
                  <a:lumMod val="65000"/>
                  <a:lumOff val="35000"/>
                </a:schemeClr>
              </a:solidFill>
              <a:latin typeface="+mn-lt"/>
              <a:ea typeface="+mn-ea"/>
              <a:cs typeface="+mn-cs"/>
            </a:defRPr>
          </a:pPr>
          <a:endParaRPr lang="ru-RU"/>
        </a:p>
      </c:txPr>
    </c:legend>
    <c:plotVisOnly val="1"/>
    <c:dispBlanksAs val="zero"/>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ru-RU" sz="1400" b="0" i="0" u="none" strike="noStrike" kern="1200" spc="0" baseline="0">
                <a:solidFill>
                  <a:schemeClr val="tx1">
                    <a:lumMod val="65000"/>
                    <a:lumOff val="35000"/>
                  </a:schemeClr>
                </a:solidFill>
                <a:latin typeface="+mn-lt"/>
                <a:ea typeface="+mn-ea"/>
                <a:cs typeface="+mn-cs"/>
              </a:defRPr>
            </a:pPr>
            <a:r>
              <a:rPr lang="uk-UA"/>
              <a:t>Обсяги</a:t>
            </a:r>
            <a:r>
              <a:rPr lang="uk-UA" baseline="0"/>
              <a:t> імпорту 2015-2016</a:t>
            </a:r>
            <a:endParaRPr lang="uk-UA"/>
          </a:p>
        </c:rich>
      </c:tx>
      <c:layout/>
      <c:overlay val="0"/>
      <c:spPr>
        <a:noFill/>
        <a:ln>
          <a:noFill/>
        </a:ln>
        <a:effectLst/>
      </c:spPr>
    </c:title>
    <c:autoTitleDeleted val="0"/>
    <c:plotArea>
      <c:layout/>
      <c:lineChart>
        <c:grouping val="stacked"/>
        <c:varyColors val="0"/>
        <c:ser>
          <c:idx val="0"/>
          <c:order val="0"/>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Лист1!$J$1:$J$23</c:f>
              <c:strCache>
                <c:ptCount val="23"/>
                <c:pt idx="0">
                  <c:v>Вінницька</c:v>
                </c:pt>
                <c:pt idx="1">
                  <c:v>Івано-Франківська</c:v>
                </c:pt>
                <c:pt idx="2">
                  <c:v>Луганська</c:v>
                </c:pt>
                <c:pt idx="3">
                  <c:v>Черкаська</c:v>
                </c:pt>
                <c:pt idx="4">
                  <c:v>Чернівецька</c:v>
                </c:pt>
                <c:pt idx="5">
                  <c:v>Закарпатська</c:v>
                </c:pt>
                <c:pt idx="6">
                  <c:v>Рівненська</c:v>
                </c:pt>
                <c:pt idx="7">
                  <c:v>Хмельницька</c:v>
                </c:pt>
                <c:pt idx="8">
                  <c:v>Херсонська</c:v>
                </c:pt>
                <c:pt idx="9">
                  <c:v>Кіровоградська</c:v>
                </c:pt>
                <c:pt idx="10">
                  <c:v>Житомирська</c:v>
                </c:pt>
                <c:pt idx="11">
                  <c:v>Сумська</c:v>
                </c:pt>
                <c:pt idx="12">
                  <c:v>Тернопільська</c:v>
                </c:pt>
                <c:pt idx="13">
                  <c:v>Волинська</c:v>
                </c:pt>
                <c:pt idx="14">
                  <c:v>Полтавська</c:v>
                </c:pt>
                <c:pt idx="15">
                  <c:v>Харківська</c:v>
                </c:pt>
                <c:pt idx="16">
                  <c:v>Одеська</c:v>
                </c:pt>
                <c:pt idx="17">
                  <c:v>Запорізька</c:v>
                </c:pt>
                <c:pt idx="18">
                  <c:v>Донецька</c:v>
                </c:pt>
                <c:pt idx="19">
                  <c:v>Львівська</c:v>
                </c:pt>
                <c:pt idx="20">
                  <c:v>Дніпропетровська</c:v>
                </c:pt>
                <c:pt idx="21">
                  <c:v>Миколаївська</c:v>
                </c:pt>
                <c:pt idx="22">
                  <c:v>Київська</c:v>
                </c:pt>
              </c:strCache>
            </c:strRef>
          </c:cat>
          <c:val>
            <c:numRef>
              <c:f>Лист1!$K$1:$K$23</c:f>
              <c:numCache>
                <c:formatCode>General</c:formatCode>
                <c:ptCount val="23"/>
                <c:pt idx="0">
                  <c:v>11840.2</c:v>
                </c:pt>
                <c:pt idx="1">
                  <c:v>13221.7</c:v>
                </c:pt>
                <c:pt idx="2">
                  <c:v>14039.2</c:v>
                </c:pt>
                <c:pt idx="3">
                  <c:v>20072.3</c:v>
                </c:pt>
                <c:pt idx="4">
                  <c:v>20459</c:v>
                </c:pt>
                <c:pt idx="5">
                  <c:v>20857.2</c:v>
                </c:pt>
                <c:pt idx="6">
                  <c:v>21898.7</c:v>
                </c:pt>
                <c:pt idx="7">
                  <c:v>22463</c:v>
                </c:pt>
                <c:pt idx="8">
                  <c:v>26254.9</c:v>
                </c:pt>
                <c:pt idx="9">
                  <c:v>27839.4</c:v>
                </c:pt>
                <c:pt idx="10">
                  <c:v>32102.7</c:v>
                </c:pt>
                <c:pt idx="11">
                  <c:v>37717.9</c:v>
                </c:pt>
                <c:pt idx="12">
                  <c:v>43475.6</c:v>
                </c:pt>
                <c:pt idx="13">
                  <c:v>51813.5</c:v>
                </c:pt>
                <c:pt idx="14">
                  <c:v>57134.5</c:v>
                </c:pt>
                <c:pt idx="15">
                  <c:v>103556.6</c:v>
                </c:pt>
                <c:pt idx="16">
                  <c:v>132453.79999999999</c:v>
                </c:pt>
                <c:pt idx="17">
                  <c:v>143064.79999999999</c:v>
                </c:pt>
                <c:pt idx="18">
                  <c:v>199811.5</c:v>
                </c:pt>
                <c:pt idx="19">
                  <c:v>369661.6</c:v>
                </c:pt>
                <c:pt idx="20">
                  <c:v>402092.80000000005</c:v>
                </c:pt>
                <c:pt idx="21">
                  <c:v>445610.3</c:v>
                </c:pt>
                <c:pt idx="22">
                  <c:v>2273221.7999999998</c:v>
                </c:pt>
              </c:numCache>
            </c:numRef>
          </c:val>
          <c:smooth val="0"/>
          <c:extLst xmlns:c16r2="http://schemas.microsoft.com/office/drawing/2015/06/chart">
            <c:ext xmlns:c16="http://schemas.microsoft.com/office/drawing/2014/chart" uri="{C3380CC4-5D6E-409C-BE32-E72D297353CC}">
              <c16:uniqueId val="{00000000-FB40-41F7-9D7C-5972D5D1D764}"/>
            </c:ext>
          </c:extLst>
        </c:ser>
        <c:ser>
          <c:idx val="1"/>
          <c:order val="1"/>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Лист1!$J$1:$J$23</c:f>
              <c:strCache>
                <c:ptCount val="23"/>
                <c:pt idx="0">
                  <c:v>Вінницька</c:v>
                </c:pt>
                <c:pt idx="1">
                  <c:v>Івано-Франківська</c:v>
                </c:pt>
                <c:pt idx="2">
                  <c:v>Луганська</c:v>
                </c:pt>
                <c:pt idx="3">
                  <c:v>Черкаська</c:v>
                </c:pt>
                <c:pt idx="4">
                  <c:v>Чернівецька</c:v>
                </c:pt>
                <c:pt idx="5">
                  <c:v>Закарпатська</c:v>
                </c:pt>
                <c:pt idx="6">
                  <c:v>Рівненська</c:v>
                </c:pt>
                <c:pt idx="7">
                  <c:v>Хмельницька</c:v>
                </c:pt>
                <c:pt idx="8">
                  <c:v>Херсонська</c:v>
                </c:pt>
                <c:pt idx="9">
                  <c:v>Кіровоградська</c:v>
                </c:pt>
                <c:pt idx="10">
                  <c:v>Житомирська</c:v>
                </c:pt>
                <c:pt idx="11">
                  <c:v>Сумська</c:v>
                </c:pt>
                <c:pt idx="12">
                  <c:v>Тернопільська</c:v>
                </c:pt>
                <c:pt idx="13">
                  <c:v>Волинська</c:v>
                </c:pt>
                <c:pt idx="14">
                  <c:v>Полтавська</c:v>
                </c:pt>
                <c:pt idx="15">
                  <c:v>Харківська</c:v>
                </c:pt>
                <c:pt idx="16">
                  <c:v>Одеська</c:v>
                </c:pt>
                <c:pt idx="17">
                  <c:v>Запорізька</c:v>
                </c:pt>
                <c:pt idx="18">
                  <c:v>Донецька</c:v>
                </c:pt>
                <c:pt idx="19">
                  <c:v>Львівська</c:v>
                </c:pt>
                <c:pt idx="20">
                  <c:v>Дніпропетровська</c:v>
                </c:pt>
                <c:pt idx="21">
                  <c:v>Миколаївська</c:v>
                </c:pt>
                <c:pt idx="22">
                  <c:v>Київська</c:v>
                </c:pt>
              </c:strCache>
            </c:strRef>
          </c:cat>
          <c:val>
            <c:numRef>
              <c:f>Лист1!$L$1:$L$23</c:f>
              <c:numCache>
                <c:formatCode>General</c:formatCode>
                <c:ptCount val="23"/>
                <c:pt idx="0">
                  <c:v>17907.900000000001</c:v>
                </c:pt>
                <c:pt idx="1">
                  <c:v>17146.599999999991</c:v>
                </c:pt>
                <c:pt idx="2">
                  <c:v>34193.599999999999</c:v>
                </c:pt>
                <c:pt idx="3">
                  <c:v>18133</c:v>
                </c:pt>
                <c:pt idx="4">
                  <c:v>20285.7</c:v>
                </c:pt>
                <c:pt idx="5">
                  <c:v>25531.200000000001</c:v>
                </c:pt>
                <c:pt idx="6">
                  <c:v>28796.9</c:v>
                </c:pt>
                <c:pt idx="7">
                  <c:v>19254.3</c:v>
                </c:pt>
                <c:pt idx="8">
                  <c:v>31227.8</c:v>
                </c:pt>
                <c:pt idx="9">
                  <c:v>26870.7</c:v>
                </c:pt>
                <c:pt idx="10">
                  <c:v>40440</c:v>
                </c:pt>
                <c:pt idx="11">
                  <c:v>24466.9</c:v>
                </c:pt>
                <c:pt idx="12">
                  <c:v>41808.1</c:v>
                </c:pt>
                <c:pt idx="13">
                  <c:v>50081.599999999999</c:v>
                </c:pt>
                <c:pt idx="14">
                  <c:v>29194.5</c:v>
                </c:pt>
                <c:pt idx="15">
                  <c:v>60744.4</c:v>
                </c:pt>
                <c:pt idx="16">
                  <c:v>133208.1</c:v>
                </c:pt>
                <c:pt idx="17">
                  <c:v>165715.6</c:v>
                </c:pt>
                <c:pt idx="18">
                  <c:v>170234.9</c:v>
                </c:pt>
                <c:pt idx="19">
                  <c:v>397944.3</c:v>
                </c:pt>
                <c:pt idx="20">
                  <c:v>315147.8</c:v>
                </c:pt>
                <c:pt idx="21">
                  <c:v>421440.3</c:v>
                </c:pt>
                <c:pt idx="22">
                  <c:v>201277.9</c:v>
                </c:pt>
              </c:numCache>
            </c:numRef>
          </c:val>
          <c:smooth val="0"/>
          <c:extLst xmlns:c16r2="http://schemas.microsoft.com/office/drawing/2015/06/chart">
            <c:ext xmlns:c16="http://schemas.microsoft.com/office/drawing/2014/chart" uri="{C3380CC4-5D6E-409C-BE32-E72D297353CC}">
              <c16:uniqueId val="{00000001-FB40-41F7-9D7C-5972D5D1D764}"/>
            </c:ext>
          </c:extLst>
        </c:ser>
        <c:dLbls>
          <c:showLegendKey val="0"/>
          <c:showVal val="0"/>
          <c:showCatName val="0"/>
          <c:showSerName val="0"/>
          <c:showPercent val="0"/>
          <c:showBubbleSize val="0"/>
        </c:dLbls>
        <c:marker val="1"/>
        <c:smooth val="0"/>
        <c:axId val="1601309296"/>
        <c:axId val="1601314736"/>
      </c:lineChart>
      <c:catAx>
        <c:axId val="1601309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ru-RU" sz="900" b="0" i="0" u="none" strike="noStrike" kern="1200" baseline="0">
                <a:solidFill>
                  <a:schemeClr val="tx1">
                    <a:lumMod val="65000"/>
                    <a:lumOff val="35000"/>
                  </a:schemeClr>
                </a:solidFill>
                <a:latin typeface="+mn-lt"/>
                <a:ea typeface="+mn-ea"/>
                <a:cs typeface="+mn-cs"/>
              </a:defRPr>
            </a:pPr>
            <a:endParaRPr lang="ru-RU"/>
          </a:p>
        </c:txPr>
        <c:crossAx val="1601314736"/>
        <c:crosses val="autoZero"/>
        <c:auto val="1"/>
        <c:lblAlgn val="ctr"/>
        <c:lblOffset val="100"/>
        <c:noMultiLvlLbl val="0"/>
      </c:catAx>
      <c:valAx>
        <c:axId val="1601314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ru-RU" sz="900" b="0" i="0" u="none" strike="noStrike" kern="1200" baseline="0">
                <a:solidFill>
                  <a:schemeClr val="tx1">
                    <a:lumMod val="65000"/>
                    <a:lumOff val="35000"/>
                  </a:schemeClr>
                </a:solidFill>
                <a:latin typeface="+mn-lt"/>
                <a:ea typeface="+mn-ea"/>
                <a:cs typeface="+mn-cs"/>
              </a:defRPr>
            </a:pPr>
            <a:endParaRPr lang="ru-RU"/>
          </a:p>
        </c:txPr>
        <c:crossAx val="16013092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ru-RU" sz="900" b="0" i="0" u="none" strike="noStrike" kern="1200" baseline="0">
              <a:solidFill>
                <a:schemeClr val="tx1">
                  <a:lumMod val="65000"/>
                  <a:lumOff val="35000"/>
                </a:schemeClr>
              </a:solidFill>
              <a:latin typeface="+mn-lt"/>
              <a:ea typeface="+mn-ea"/>
              <a:cs typeface="+mn-cs"/>
            </a:defRPr>
          </a:pPr>
          <a:endParaRPr lang="ru-RU"/>
        </a:p>
      </c:txPr>
    </c:legend>
    <c:plotVisOnly val="1"/>
    <c:dispBlanksAs val="zero"/>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ru-RU" sz="1400" b="0" i="0" u="none" strike="noStrike" kern="1200" spc="0" baseline="0">
                <a:solidFill>
                  <a:schemeClr val="tx1">
                    <a:lumMod val="65000"/>
                    <a:lumOff val="35000"/>
                  </a:schemeClr>
                </a:solidFill>
                <a:latin typeface="+mn-lt"/>
                <a:ea typeface="+mn-ea"/>
                <a:cs typeface="+mn-cs"/>
              </a:defRPr>
            </a:pPr>
            <a:r>
              <a:rPr lang="uk-UA"/>
              <a:t>Відносне</a:t>
            </a:r>
            <a:r>
              <a:rPr lang="uk-UA" baseline="0"/>
              <a:t> відхилення експорту та імпорту   </a:t>
            </a:r>
          </a:p>
          <a:p>
            <a:pPr>
              <a:defRPr lang="ru-RU" sz="1400" b="0" i="0" u="none" strike="noStrike" kern="1200" spc="0" baseline="0">
                <a:solidFill>
                  <a:schemeClr val="tx1">
                    <a:lumMod val="65000"/>
                    <a:lumOff val="35000"/>
                  </a:schemeClr>
                </a:solidFill>
                <a:latin typeface="+mn-lt"/>
                <a:ea typeface="+mn-ea"/>
                <a:cs typeface="+mn-cs"/>
              </a:defRPr>
            </a:pPr>
            <a:r>
              <a:rPr lang="uk-UA" baseline="0"/>
              <a:t> за 2015-2016рр.</a:t>
            </a:r>
            <a:endParaRPr lang="uk-UA"/>
          </a:p>
        </c:rich>
      </c:tx>
      <c:layout>
        <c:manualLayout>
          <c:xMode val="edge"/>
          <c:yMode val="edge"/>
          <c:x val="0.17209711286089238"/>
          <c:y val="3.2407407407407406E-2"/>
        </c:manualLayout>
      </c:layout>
      <c:overlay val="0"/>
      <c:spPr>
        <a:noFill/>
        <a:ln>
          <a:noFill/>
        </a:ln>
        <a:effectLst/>
      </c:spPr>
    </c:title>
    <c:autoTitleDeleted val="0"/>
    <c:plotArea>
      <c:layout/>
      <c:barChart>
        <c:barDir val="col"/>
        <c:grouping val="clustered"/>
        <c:varyColors val="0"/>
        <c:ser>
          <c:idx val="0"/>
          <c:order val="0"/>
          <c:spPr>
            <a:solidFill>
              <a:schemeClr val="accent1"/>
            </a:solidFill>
            <a:ln>
              <a:noFill/>
            </a:ln>
            <a:effectLst/>
          </c:spPr>
          <c:invertIfNegative val="0"/>
          <c:cat>
            <c:strRef>
              <c:f>Лист1!$J$28:$J$51</c:f>
              <c:strCache>
                <c:ptCount val="24"/>
                <c:pt idx="0">
                  <c:v>Київська</c:v>
                </c:pt>
                <c:pt idx="1">
                  <c:v>Полтавська</c:v>
                </c:pt>
                <c:pt idx="2">
                  <c:v>Харківська</c:v>
                </c:pt>
                <c:pt idx="3">
                  <c:v>Сумська</c:v>
                </c:pt>
                <c:pt idx="4">
                  <c:v>Дніпропетровська</c:v>
                </c:pt>
                <c:pt idx="5">
                  <c:v>Донецька</c:v>
                </c:pt>
                <c:pt idx="6">
                  <c:v>Хмельницька</c:v>
                </c:pt>
                <c:pt idx="7">
                  <c:v>Черкаська</c:v>
                </c:pt>
                <c:pt idx="8">
                  <c:v>Миколаївська</c:v>
                </c:pt>
                <c:pt idx="9">
                  <c:v>Тернопільська</c:v>
                </c:pt>
                <c:pt idx="10">
                  <c:v>Кіровоградська</c:v>
                </c:pt>
                <c:pt idx="11">
                  <c:v>Волинська</c:v>
                </c:pt>
                <c:pt idx="12">
                  <c:v>Чернівецька</c:v>
                </c:pt>
                <c:pt idx="13">
                  <c:v>Одеська</c:v>
                </c:pt>
                <c:pt idx="14">
                  <c:v>Львівська</c:v>
                </c:pt>
                <c:pt idx="15">
                  <c:v>Чернігівська</c:v>
                </c:pt>
                <c:pt idx="16">
                  <c:v>Запорізька</c:v>
                </c:pt>
                <c:pt idx="17">
                  <c:v>Херсонська</c:v>
                </c:pt>
                <c:pt idx="18">
                  <c:v>Закарпатська</c:v>
                </c:pt>
                <c:pt idx="19">
                  <c:v>Житомирська</c:v>
                </c:pt>
                <c:pt idx="20">
                  <c:v>Івано-Франківська</c:v>
                </c:pt>
                <c:pt idx="21">
                  <c:v>Рівненська</c:v>
                </c:pt>
                <c:pt idx="22">
                  <c:v>Вінницька</c:v>
                </c:pt>
                <c:pt idx="23">
                  <c:v>Луганська</c:v>
                </c:pt>
              </c:strCache>
            </c:strRef>
          </c:cat>
          <c:val>
            <c:numRef>
              <c:f>Лист1!$K$28:$K$51</c:f>
              <c:numCache>
                <c:formatCode>General</c:formatCode>
                <c:ptCount val="24"/>
                <c:pt idx="0">
                  <c:v>8.8000000000000007</c:v>
                </c:pt>
                <c:pt idx="1">
                  <c:v>51.09</c:v>
                </c:pt>
                <c:pt idx="2">
                  <c:v>58.65</c:v>
                </c:pt>
                <c:pt idx="3">
                  <c:v>64.86</c:v>
                </c:pt>
                <c:pt idx="4">
                  <c:v>78.36999999999999</c:v>
                </c:pt>
                <c:pt idx="5">
                  <c:v>85.19</c:v>
                </c:pt>
                <c:pt idx="6">
                  <c:v>85.710000000000022</c:v>
                </c:pt>
                <c:pt idx="7">
                  <c:v>90.33</c:v>
                </c:pt>
                <c:pt idx="8">
                  <c:v>94.57</c:v>
                </c:pt>
                <c:pt idx="9">
                  <c:v>96.16</c:v>
                </c:pt>
                <c:pt idx="10">
                  <c:v>96.52</c:v>
                </c:pt>
                <c:pt idx="11">
                  <c:v>96.649999999999991</c:v>
                </c:pt>
                <c:pt idx="12">
                  <c:v>99.149999999999991</c:v>
                </c:pt>
                <c:pt idx="13">
                  <c:v>100.5</c:v>
                </c:pt>
                <c:pt idx="14">
                  <c:v>107.64999999999999</c:v>
                </c:pt>
                <c:pt idx="15">
                  <c:v>113.66</c:v>
                </c:pt>
                <c:pt idx="16">
                  <c:v>115.83</c:v>
                </c:pt>
                <c:pt idx="17">
                  <c:v>118.94000000000003</c:v>
                </c:pt>
                <c:pt idx="18">
                  <c:v>122.4</c:v>
                </c:pt>
                <c:pt idx="19">
                  <c:v>125.97</c:v>
                </c:pt>
                <c:pt idx="20">
                  <c:v>129.68</c:v>
                </c:pt>
                <c:pt idx="21">
                  <c:v>131.5</c:v>
                </c:pt>
                <c:pt idx="22">
                  <c:v>151.23999999999998</c:v>
                </c:pt>
                <c:pt idx="23">
                  <c:v>243.55</c:v>
                </c:pt>
              </c:numCache>
            </c:numRef>
          </c:val>
          <c:extLst xmlns:c16r2="http://schemas.microsoft.com/office/drawing/2015/06/chart">
            <c:ext xmlns:c16="http://schemas.microsoft.com/office/drawing/2014/chart" uri="{C3380CC4-5D6E-409C-BE32-E72D297353CC}">
              <c16:uniqueId val="{00000000-D93D-4CC0-AF01-A2BE5D726E48}"/>
            </c:ext>
          </c:extLst>
        </c:ser>
        <c:ser>
          <c:idx val="1"/>
          <c:order val="1"/>
          <c:spPr>
            <a:solidFill>
              <a:schemeClr val="accent2"/>
            </a:solidFill>
            <a:ln>
              <a:noFill/>
            </a:ln>
            <a:effectLst/>
          </c:spPr>
          <c:invertIfNegative val="0"/>
          <c:cat>
            <c:strRef>
              <c:f>Лист1!$J$28:$J$51</c:f>
              <c:strCache>
                <c:ptCount val="24"/>
                <c:pt idx="0">
                  <c:v>Київська</c:v>
                </c:pt>
                <c:pt idx="1">
                  <c:v>Полтавська</c:v>
                </c:pt>
                <c:pt idx="2">
                  <c:v>Харківська</c:v>
                </c:pt>
                <c:pt idx="3">
                  <c:v>Сумська</c:v>
                </c:pt>
                <c:pt idx="4">
                  <c:v>Дніпропетровська</c:v>
                </c:pt>
                <c:pt idx="5">
                  <c:v>Донецька</c:v>
                </c:pt>
                <c:pt idx="6">
                  <c:v>Хмельницька</c:v>
                </c:pt>
                <c:pt idx="7">
                  <c:v>Черкаська</c:v>
                </c:pt>
                <c:pt idx="8">
                  <c:v>Миколаївська</c:v>
                </c:pt>
                <c:pt idx="9">
                  <c:v>Тернопільська</c:v>
                </c:pt>
                <c:pt idx="10">
                  <c:v>Кіровоградська</c:v>
                </c:pt>
                <c:pt idx="11">
                  <c:v>Волинська</c:v>
                </c:pt>
                <c:pt idx="12">
                  <c:v>Чернівецька</c:v>
                </c:pt>
                <c:pt idx="13">
                  <c:v>Одеська</c:v>
                </c:pt>
                <c:pt idx="14">
                  <c:v>Львівська</c:v>
                </c:pt>
                <c:pt idx="15">
                  <c:v>Чернігівська</c:v>
                </c:pt>
                <c:pt idx="16">
                  <c:v>Запорізька</c:v>
                </c:pt>
                <c:pt idx="17">
                  <c:v>Херсонська</c:v>
                </c:pt>
                <c:pt idx="18">
                  <c:v>Закарпатська</c:v>
                </c:pt>
                <c:pt idx="19">
                  <c:v>Житомирська</c:v>
                </c:pt>
                <c:pt idx="20">
                  <c:v>Івано-Франківська</c:v>
                </c:pt>
                <c:pt idx="21">
                  <c:v>Рівненська</c:v>
                </c:pt>
                <c:pt idx="22">
                  <c:v>Вінницька</c:v>
                </c:pt>
                <c:pt idx="23">
                  <c:v>Луганська</c:v>
                </c:pt>
              </c:strCache>
            </c:strRef>
          </c:cat>
          <c:val>
            <c:numRef>
              <c:f>Лист1!$L$28:$L$51</c:f>
              <c:numCache>
                <c:formatCode>General</c:formatCode>
                <c:ptCount val="24"/>
                <c:pt idx="0">
                  <c:v>7.39</c:v>
                </c:pt>
                <c:pt idx="1">
                  <c:v>51.09</c:v>
                </c:pt>
                <c:pt idx="2">
                  <c:v>58.53</c:v>
                </c:pt>
                <c:pt idx="3">
                  <c:v>64.86</c:v>
                </c:pt>
                <c:pt idx="4">
                  <c:v>85.710000000000022</c:v>
                </c:pt>
                <c:pt idx="5">
                  <c:v>86.6</c:v>
                </c:pt>
                <c:pt idx="6">
                  <c:v>90.33</c:v>
                </c:pt>
                <c:pt idx="7">
                  <c:v>92.61999999999999</c:v>
                </c:pt>
                <c:pt idx="8">
                  <c:v>94.57</c:v>
                </c:pt>
                <c:pt idx="9">
                  <c:v>96.16</c:v>
                </c:pt>
                <c:pt idx="10">
                  <c:v>96.52</c:v>
                </c:pt>
                <c:pt idx="11">
                  <c:v>96.53</c:v>
                </c:pt>
                <c:pt idx="12">
                  <c:v>96.6</c:v>
                </c:pt>
                <c:pt idx="13">
                  <c:v>99.149999999999991</c:v>
                </c:pt>
                <c:pt idx="14">
                  <c:v>101.57</c:v>
                </c:pt>
                <c:pt idx="15">
                  <c:v>103.07</c:v>
                </c:pt>
                <c:pt idx="16">
                  <c:v>107.64999999999999</c:v>
                </c:pt>
                <c:pt idx="17">
                  <c:v>113.66</c:v>
                </c:pt>
                <c:pt idx="18">
                  <c:v>115.83</c:v>
                </c:pt>
                <c:pt idx="19">
                  <c:v>117.11</c:v>
                </c:pt>
                <c:pt idx="20">
                  <c:v>118.94000000000003</c:v>
                </c:pt>
                <c:pt idx="21">
                  <c:v>125.97</c:v>
                </c:pt>
                <c:pt idx="22">
                  <c:v>131.5</c:v>
                </c:pt>
                <c:pt idx="23">
                  <c:v>243.55</c:v>
                </c:pt>
              </c:numCache>
            </c:numRef>
          </c:val>
          <c:extLst xmlns:c16r2="http://schemas.microsoft.com/office/drawing/2015/06/chart">
            <c:ext xmlns:c16="http://schemas.microsoft.com/office/drawing/2014/chart" uri="{C3380CC4-5D6E-409C-BE32-E72D297353CC}">
              <c16:uniqueId val="{00000001-D93D-4CC0-AF01-A2BE5D726E48}"/>
            </c:ext>
          </c:extLst>
        </c:ser>
        <c:dLbls>
          <c:showLegendKey val="0"/>
          <c:showVal val="0"/>
          <c:showCatName val="0"/>
          <c:showSerName val="0"/>
          <c:showPercent val="0"/>
          <c:showBubbleSize val="0"/>
        </c:dLbls>
        <c:gapWidth val="219"/>
        <c:overlap val="-27"/>
        <c:axId val="1601303856"/>
        <c:axId val="1601307120"/>
      </c:barChart>
      <c:catAx>
        <c:axId val="1601303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ru-RU" sz="900" b="0" i="0" u="none" strike="noStrike" kern="1200" baseline="0">
                <a:solidFill>
                  <a:schemeClr val="tx1">
                    <a:lumMod val="65000"/>
                    <a:lumOff val="35000"/>
                  </a:schemeClr>
                </a:solidFill>
                <a:latin typeface="+mn-lt"/>
                <a:ea typeface="+mn-ea"/>
                <a:cs typeface="+mn-cs"/>
              </a:defRPr>
            </a:pPr>
            <a:endParaRPr lang="ru-RU"/>
          </a:p>
        </c:txPr>
        <c:crossAx val="1601307120"/>
        <c:crosses val="autoZero"/>
        <c:auto val="1"/>
        <c:lblAlgn val="ctr"/>
        <c:lblOffset val="100"/>
        <c:noMultiLvlLbl val="0"/>
      </c:catAx>
      <c:valAx>
        <c:axId val="16013071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ru-RU" sz="900" b="0" i="0" u="none" strike="noStrike" kern="1200" baseline="0">
                <a:solidFill>
                  <a:schemeClr val="tx1">
                    <a:lumMod val="65000"/>
                    <a:lumOff val="35000"/>
                  </a:schemeClr>
                </a:solidFill>
                <a:latin typeface="+mn-lt"/>
                <a:ea typeface="+mn-ea"/>
                <a:cs typeface="+mn-cs"/>
              </a:defRPr>
            </a:pPr>
            <a:endParaRPr lang="ru-RU"/>
          </a:p>
        </c:txPr>
        <c:crossAx val="160130385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ru-RU"/>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ru-RU" smtClean="0"/>
              <a:t>Образец заголовка</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ru-RU" smtClean="0"/>
              <a:t>Вставка рисунка</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8C79C5D-2A6F-F04D-97DA-BEF2467B64E4}" type="datetimeFigureOut">
              <a:rPr lang="en-US" dirty="0"/>
              <a:pPr/>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ru-RU" smtClean="0"/>
              <a:t>Образец заголовка</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ru-RU" smtClean="0"/>
              <a:t>Образец текста</a:t>
            </a:r>
          </a:p>
        </p:txBody>
      </p:sp>
      <p:sp>
        <p:nvSpPr>
          <p:cNvPr id="4" name="Date Placeholder 3"/>
          <p:cNvSpPr>
            <a:spLocks noGrp="1"/>
          </p:cNvSpPr>
          <p:nvPr>
            <p:ph type="dt" sz="half" idx="10"/>
          </p:nvPr>
        </p:nvSpPr>
        <p:spPr/>
        <p:txBody>
          <a:bodyPr/>
          <a:lstStyle/>
          <a:p>
            <a:fld id="{8DFA1846-DA80-1C48-A609-854EA85C59AD}" type="datetimeFigureOut">
              <a:rPr lang="en-US" dirty="0"/>
              <a:pPr/>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ru-RU" smtClean="0"/>
              <a:t>Образец заголовка</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ru-RU" smtClean="0"/>
              <a:t>Образец текста</a:t>
            </a:r>
          </a:p>
        </p:txBody>
      </p:sp>
      <p:sp>
        <p:nvSpPr>
          <p:cNvPr id="2" name="Date Placeholder 1"/>
          <p:cNvSpPr>
            <a:spLocks noGrp="1"/>
          </p:cNvSpPr>
          <p:nvPr>
            <p:ph type="dt" sz="half" idx="10"/>
          </p:nvPr>
        </p:nvSpPr>
        <p:spPr/>
        <p:txBody>
          <a:bodyPr/>
          <a:lstStyle/>
          <a:p>
            <a:fld id="{FBF54567-0DE4-3F47-BF90-CB84690072F9}" type="datetimeFigureOut">
              <a:rPr lang="en-US" dirty="0"/>
              <a:pPr/>
              <a:t>5/10/2017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ru-RU" smtClean="0"/>
              <a:t>Образец заголовка</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DFA1846-DA80-1C48-A609-854EA85C59AD}" type="datetimeFigureOut">
              <a:rPr lang="en-US" dirty="0"/>
              <a:pPr/>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5/10/2017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5/10/2017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5/10/2017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ru-RU" smtClean="0"/>
              <a:t>Образец заголовка</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0DF5E60-9974-AC48-9591-99C2BB44B7CF}" type="datetimeFigureOut">
              <a:rPr lang="en-US" dirty="0"/>
              <a:pPr/>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ru-RU" smtClean="0"/>
              <a:t>Образец заголовка</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ru-RU" smtClean="0"/>
              <a:t>Вставка рисунка</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5/10/2017</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5/10/2017</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10001" y="586506"/>
            <a:ext cx="10572000" cy="2971051"/>
          </a:xfrm>
        </p:spPr>
        <p:txBody>
          <a:bodyPr/>
          <a:lstStyle/>
          <a:p>
            <a:pPr algn="ctr"/>
            <a:r>
              <a:rPr lang="uk-UA" sz="3600" cap="all" dirty="0">
                <a:latin typeface="Times New Roman" panose="02020603050405020304" pitchFamily="18" charset="0"/>
                <a:cs typeface="Times New Roman" panose="02020603050405020304" pitchFamily="18" charset="0"/>
              </a:rPr>
              <a:t>Статистичне </a:t>
            </a:r>
            <a:r>
              <a:rPr lang="uk-UA" sz="3600" cap="all" dirty="0" err="1">
                <a:latin typeface="Times New Roman" panose="02020603050405020304" pitchFamily="18" charset="0"/>
                <a:cs typeface="Times New Roman" panose="02020603050405020304" pitchFamily="18" charset="0"/>
              </a:rPr>
              <a:t>мОДЕЛЮВАННЯ</a:t>
            </a:r>
            <a:r>
              <a:rPr lang="uk-UA" sz="3600" cap="all" dirty="0">
                <a:latin typeface="Times New Roman" panose="02020603050405020304" pitchFamily="18" charset="0"/>
                <a:cs typeface="Times New Roman" panose="02020603050405020304" pitchFamily="18" charset="0"/>
              </a:rPr>
              <a:t> товарної структури зовнішньої </a:t>
            </a:r>
            <a:r>
              <a:rPr lang="uk-UA" sz="3600" cap="all" dirty="0" smtClean="0">
                <a:latin typeface="Times New Roman" panose="02020603050405020304" pitchFamily="18" charset="0"/>
                <a:cs typeface="Times New Roman" panose="02020603050405020304" pitchFamily="18" charset="0"/>
              </a:rPr>
              <a:t>торгівлі України за регіонами</a:t>
            </a:r>
            <a:r>
              <a:rPr lang="uk-UA" sz="3600" dirty="0">
                <a:latin typeface="Times New Roman" panose="02020603050405020304" pitchFamily="18" charset="0"/>
                <a:cs typeface="Times New Roman" panose="02020603050405020304" pitchFamily="18" charset="0"/>
              </a:rPr>
              <a:t/>
            </a:r>
            <a:br>
              <a:rPr lang="uk-UA" sz="3600" dirty="0">
                <a:latin typeface="Times New Roman" panose="02020603050405020304" pitchFamily="18" charset="0"/>
                <a:cs typeface="Times New Roman" panose="02020603050405020304" pitchFamily="18" charset="0"/>
              </a:rPr>
            </a:br>
            <a:endParaRPr lang="uk-UA" sz="36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810001" y="5058553"/>
            <a:ext cx="10572000" cy="1946096"/>
          </a:xfrm>
        </p:spPr>
        <p:txBody>
          <a:bodyPr>
            <a:normAutofit/>
          </a:bodyPr>
          <a:lstStyle/>
          <a:p>
            <a:pPr algn="ctr"/>
            <a:r>
              <a:rPr lang="uk-UA" sz="2400" dirty="0" err="1" smtClean="0"/>
              <a:t>Шеянова</a:t>
            </a:r>
            <a:r>
              <a:rPr lang="uk-UA" sz="2400" dirty="0" smtClean="0"/>
              <a:t> </a:t>
            </a:r>
            <a:r>
              <a:rPr lang="uk-UA" sz="2400" dirty="0"/>
              <a:t>Е.Д., студентка 1 курсу</a:t>
            </a:r>
            <a:endParaRPr lang="ru-RU" sz="2400" dirty="0"/>
          </a:p>
          <a:p>
            <a:pPr algn="ctr"/>
            <a:r>
              <a:rPr lang="uk-UA" sz="2400" dirty="0"/>
              <a:t>факультет бізнесу та фінансів НТУ </a:t>
            </a:r>
            <a:r>
              <a:rPr lang="ru-RU" sz="2400" dirty="0"/>
              <a:t>«</a:t>
            </a:r>
            <a:r>
              <a:rPr lang="uk-UA" sz="2400" dirty="0"/>
              <a:t>ХПИ</a:t>
            </a:r>
            <a:r>
              <a:rPr lang="ru-RU" sz="2400" dirty="0" smtClean="0"/>
              <a:t>», </a:t>
            </a:r>
            <a:r>
              <a:rPr lang="ru-RU" sz="2400" dirty="0" err="1" smtClean="0"/>
              <a:t>Україна</a:t>
            </a:r>
            <a:endParaRPr lang="ru-RU" sz="2400" dirty="0"/>
          </a:p>
        </p:txBody>
      </p:sp>
    </p:spTree>
    <p:extLst>
      <p:ext uri="{BB962C8B-B14F-4D97-AF65-F5344CB8AC3E}">
        <p14:creationId xmlns:p14="http://schemas.microsoft.com/office/powerpoint/2010/main" val="1148201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Диаграмма 2"/>
          <p:cNvGraphicFramePr/>
          <p:nvPr>
            <p:extLst>
              <p:ext uri="{D42A27DB-BD31-4B8C-83A1-F6EECF244321}">
                <p14:modId xmlns:p14="http://schemas.microsoft.com/office/powerpoint/2010/main" val="2430201109"/>
              </p:ext>
            </p:extLst>
          </p:nvPr>
        </p:nvGraphicFramePr>
        <p:xfrm>
          <a:off x="574766" y="720879"/>
          <a:ext cx="5538652" cy="4087883"/>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6283235" y="720879"/>
            <a:ext cx="5643154" cy="5324535"/>
          </a:xfrm>
          <a:prstGeom prst="rect">
            <a:avLst/>
          </a:prstGeom>
          <a:noFill/>
        </p:spPr>
        <p:txBody>
          <a:bodyPr wrap="square" rtlCol="0">
            <a:spAutoFit/>
          </a:bodyPr>
          <a:lstStyle/>
          <a:p>
            <a:pPr algn="ctr"/>
            <a:r>
              <a:rPr lang="uk-UA" dirty="0" smtClean="0"/>
              <a:t>	</a:t>
            </a:r>
            <a:r>
              <a:rPr lang="uk-UA" sz="2000" dirty="0" smtClean="0"/>
              <a:t>В </a:t>
            </a:r>
            <a:r>
              <a:rPr lang="uk-UA" sz="2000" dirty="0"/>
              <a:t>основу покладено структурно-порівняльний аналіз обсягів експорту та імпорту за 2015 та 2016 роки, на основі </a:t>
            </a:r>
            <a:r>
              <a:rPr lang="uk-UA" sz="2000" dirty="0" smtClean="0"/>
              <a:t>даних </a:t>
            </a:r>
            <a:r>
              <a:rPr lang="uk-UA" sz="2000" dirty="0"/>
              <a:t>державного комітету статистики України </a:t>
            </a:r>
            <a:r>
              <a:rPr lang="uk-UA" sz="2000" dirty="0" smtClean="0"/>
              <a:t>.</a:t>
            </a:r>
            <a:r>
              <a:rPr lang="ru-RU" sz="2000" dirty="0" smtClean="0"/>
              <a:t> </a:t>
            </a:r>
            <a:r>
              <a:rPr lang="ru-RU" sz="2000" dirty="0" err="1"/>
              <a:t>Динаміка</a:t>
            </a:r>
            <a:r>
              <a:rPr lang="ru-RU" sz="2000" dirty="0"/>
              <a:t> </a:t>
            </a:r>
            <a:r>
              <a:rPr lang="ru-RU" sz="2000" dirty="0" err="1"/>
              <a:t>ранжованих</a:t>
            </a:r>
            <a:r>
              <a:rPr lang="ru-RU" sz="2000" dirty="0"/>
              <a:t> </a:t>
            </a:r>
            <a:r>
              <a:rPr lang="ru-RU" sz="2000" dirty="0" err="1"/>
              <a:t>значень</a:t>
            </a:r>
            <a:r>
              <a:rPr lang="ru-RU" sz="2000" dirty="0"/>
              <a:t> </a:t>
            </a:r>
            <a:r>
              <a:rPr lang="ru-RU" sz="2000" dirty="0" err="1"/>
              <a:t>обсягів</a:t>
            </a:r>
            <a:r>
              <a:rPr lang="ru-RU" sz="2000" dirty="0"/>
              <a:t> </a:t>
            </a:r>
            <a:r>
              <a:rPr lang="ru-RU" sz="2000" dirty="0" err="1"/>
              <a:t>експорту</a:t>
            </a:r>
            <a:r>
              <a:rPr lang="ru-RU" sz="2000" dirty="0"/>
              <a:t> та </a:t>
            </a:r>
            <a:r>
              <a:rPr lang="ru-RU" sz="2000" dirty="0" err="1"/>
              <a:t>імпорту</a:t>
            </a:r>
            <a:r>
              <a:rPr lang="ru-RU" sz="2000" dirty="0"/>
              <a:t> наведена на рис. 1 та рис. 2. </a:t>
            </a:r>
            <a:endParaRPr lang="uk-UA" sz="2000" dirty="0"/>
          </a:p>
          <a:p>
            <a:pPr algn="ctr"/>
            <a:r>
              <a:rPr lang="uk-UA" sz="2000" dirty="0" smtClean="0"/>
              <a:t>	</a:t>
            </a:r>
            <a:r>
              <a:rPr lang="uk-UA" sz="2000" dirty="0" smtClean="0"/>
              <a:t> </a:t>
            </a:r>
          </a:p>
          <a:p>
            <a:pPr algn="ctr"/>
            <a:endParaRPr lang="uk-UA" sz="2000" dirty="0" smtClean="0"/>
          </a:p>
          <a:p>
            <a:pPr algn="ctr"/>
            <a:r>
              <a:rPr lang="uk-UA" sz="2000" dirty="0" smtClean="0"/>
              <a:t>Аналіз </a:t>
            </a:r>
            <a:r>
              <a:rPr lang="uk-UA" sz="2000" dirty="0" smtClean="0"/>
              <a:t>динаміки свідчить про незначні, але все таки скорочення обсягів експорту в багатьох регіонах, причинами яких є посилення вимог зовнішніх ринків щодо якості вітчизняної продукції та несприятлива кон’юнктура світового ринку, яку необхідно завойовувати українським виробникам.</a:t>
            </a:r>
            <a:endParaRPr lang="uk-UA" sz="2000" dirty="0"/>
          </a:p>
        </p:txBody>
      </p:sp>
      <p:sp>
        <p:nvSpPr>
          <p:cNvPr id="5" name="TextBox 4"/>
          <p:cNvSpPr txBox="1"/>
          <p:nvPr/>
        </p:nvSpPr>
        <p:spPr>
          <a:xfrm>
            <a:off x="574766" y="4966409"/>
            <a:ext cx="5708469" cy="646331"/>
          </a:xfrm>
          <a:prstGeom prst="rect">
            <a:avLst/>
          </a:prstGeom>
          <a:noFill/>
        </p:spPr>
        <p:txBody>
          <a:bodyPr wrap="square" rtlCol="0">
            <a:spAutoFit/>
          </a:bodyPr>
          <a:lstStyle/>
          <a:p>
            <a:pPr algn="ctr"/>
            <a:r>
              <a:rPr lang="uk-UA" dirty="0"/>
              <a:t>Рис. 1. Динаміка регіонального експорту </a:t>
            </a:r>
            <a:r>
              <a:rPr lang="uk-UA" dirty="0" smtClean="0"/>
              <a:t> (</a:t>
            </a:r>
            <a:r>
              <a:rPr lang="uk-UA" dirty="0"/>
              <a:t>2015-2016 р.)</a:t>
            </a:r>
          </a:p>
        </p:txBody>
      </p:sp>
    </p:spTree>
    <p:extLst>
      <p:ext uri="{BB962C8B-B14F-4D97-AF65-F5344CB8AC3E}">
        <p14:creationId xmlns:p14="http://schemas.microsoft.com/office/powerpoint/2010/main" val="3151320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Диаграмма 2"/>
          <p:cNvGraphicFramePr/>
          <p:nvPr>
            <p:extLst>
              <p:ext uri="{D42A27DB-BD31-4B8C-83A1-F6EECF244321}">
                <p14:modId xmlns:p14="http://schemas.microsoft.com/office/powerpoint/2010/main" val="292629658"/>
              </p:ext>
            </p:extLst>
          </p:nvPr>
        </p:nvGraphicFramePr>
        <p:xfrm>
          <a:off x="322214" y="218834"/>
          <a:ext cx="5386255" cy="3115844"/>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22214" y="3613123"/>
            <a:ext cx="5725889" cy="338554"/>
          </a:xfrm>
          <a:prstGeom prst="rect">
            <a:avLst/>
          </a:prstGeom>
          <a:noFill/>
        </p:spPr>
        <p:txBody>
          <a:bodyPr wrap="square" rtlCol="0">
            <a:spAutoFit/>
          </a:bodyPr>
          <a:lstStyle/>
          <a:p>
            <a:pPr algn="ctr"/>
            <a:r>
              <a:rPr lang="uk-UA" sz="1600" dirty="0">
                <a:latin typeface="+mj-lt"/>
                <a:cs typeface="Times New Roman" panose="02020603050405020304" pitchFamily="18" charset="0"/>
              </a:rPr>
              <a:t>Рис. 2. Динаміка регіонального імпорту (2015-2016 р.)</a:t>
            </a:r>
          </a:p>
        </p:txBody>
      </p:sp>
      <p:graphicFrame>
        <p:nvGraphicFramePr>
          <p:cNvPr id="6" name="Диаграмма 5"/>
          <p:cNvGraphicFramePr/>
          <p:nvPr>
            <p:extLst>
              <p:ext uri="{D42A27DB-BD31-4B8C-83A1-F6EECF244321}">
                <p14:modId xmlns:p14="http://schemas.microsoft.com/office/powerpoint/2010/main" val="886853435"/>
              </p:ext>
            </p:extLst>
          </p:nvPr>
        </p:nvGraphicFramePr>
        <p:xfrm>
          <a:off x="6212469" y="218834"/>
          <a:ext cx="5602871" cy="311584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6212469" y="3467010"/>
            <a:ext cx="5216435" cy="584775"/>
          </a:xfrm>
          <a:prstGeom prst="rect">
            <a:avLst/>
          </a:prstGeom>
          <a:noFill/>
        </p:spPr>
        <p:txBody>
          <a:bodyPr wrap="square" rtlCol="0">
            <a:spAutoFit/>
          </a:bodyPr>
          <a:lstStyle/>
          <a:p>
            <a:pPr algn="ctr"/>
            <a:r>
              <a:rPr lang="uk-UA" sz="1600" dirty="0"/>
              <a:t>Рис. 3. Відносне відхилення експорту та імпорту (2015-2016 р.)</a:t>
            </a:r>
          </a:p>
        </p:txBody>
      </p:sp>
      <p:sp>
        <p:nvSpPr>
          <p:cNvPr id="8" name="TextBox 7"/>
          <p:cNvSpPr txBox="1"/>
          <p:nvPr/>
        </p:nvSpPr>
        <p:spPr>
          <a:xfrm>
            <a:off x="322214" y="4051785"/>
            <a:ext cx="5282984" cy="2031325"/>
          </a:xfrm>
          <a:prstGeom prst="rect">
            <a:avLst/>
          </a:prstGeom>
          <a:noFill/>
        </p:spPr>
        <p:txBody>
          <a:bodyPr wrap="square" rtlCol="0">
            <a:spAutoFit/>
          </a:bodyPr>
          <a:lstStyle/>
          <a:p>
            <a:pPr algn="ctr"/>
            <a:r>
              <a:rPr lang="uk-UA" dirty="0" smtClean="0"/>
              <a:t>	На </a:t>
            </a:r>
            <a:r>
              <a:rPr lang="uk-UA" dirty="0"/>
              <a:t>рис. 2 зображено коливання регіональних обсягів, відмічається зниження імпорту через зменшення імпорту нафти та газу</a:t>
            </a:r>
            <a:r>
              <a:rPr lang="ru-RU" dirty="0"/>
              <a:t>,</a:t>
            </a:r>
            <a:r>
              <a:rPr lang="uk-UA" dirty="0"/>
              <a:t> та  зниження купівельної </a:t>
            </a:r>
            <a:r>
              <a:rPr lang="uk-UA" dirty="0" smtClean="0"/>
              <a:t>спроможності населення</a:t>
            </a:r>
            <a:r>
              <a:rPr lang="uk-UA" dirty="0"/>
              <a:t>. </a:t>
            </a:r>
          </a:p>
          <a:p>
            <a:pPr algn="ctr"/>
            <a:r>
              <a:rPr lang="uk-UA" dirty="0" smtClean="0"/>
              <a:t>	</a:t>
            </a:r>
            <a:endParaRPr lang="uk-UA" dirty="0" smtClean="0"/>
          </a:p>
          <a:p>
            <a:pPr algn="ctr"/>
            <a:r>
              <a:rPr lang="uk-UA" dirty="0" smtClean="0"/>
              <a:t>		</a:t>
            </a:r>
            <a:endParaRPr lang="uk-UA" dirty="0"/>
          </a:p>
        </p:txBody>
      </p:sp>
      <p:sp>
        <p:nvSpPr>
          <p:cNvPr id="9" name="TextBox 8"/>
          <p:cNvSpPr txBox="1"/>
          <p:nvPr/>
        </p:nvSpPr>
        <p:spPr>
          <a:xfrm>
            <a:off x="6212469" y="4051785"/>
            <a:ext cx="5539985" cy="2585323"/>
          </a:xfrm>
          <a:prstGeom prst="rect">
            <a:avLst/>
          </a:prstGeom>
          <a:noFill/>
        </p:spPr>
        <p:txBody>
          <a:bodyPr wrap="square" rtlCol="0">
            <a:spAutoFit/>
          </a:bodyPr>
          <a:lstStyle/>
          <a:p>
            <a:pPr algn="ctr"/>
            <a:r>
              <a:rPr lang="uk-UA" dirty="0" smtClean="0"/>
              <a:t>		</a:t>
            </a:r>
            <a:endParaRPr lang="uk-UA" dirty="0" smtClean="0"/>
          </a:p>
          <a:p>
            <a:pPr algn="ctr"/>
            <a:r>
              <a:rPr lang="uk-UA" dirty="0" smtClean="0"/>
              <a:t>На </a:t>
            </a:r>
            <a:r>
              <a:rPr lang="uk-UA" dirty="0"/>
              <a:t>рис. 3 представлено графік </a:t>
            </a:r>
            <a:r>
              <a:rPr lang="uk-UA" dirty="0" err="1"/>
              <a:t>ранжованих</a:t>
            </a:r>
            <a:r>
              <a:rPr lang="uk-UA" dirty="0"/>
              <a:t> відносних відхилень експорту та імпорту за порівняннями 2015 та 2016 </a:t>
            </a:r>
            <a:r>
              <a:rPr lang="uk-UA" dirty="0" smtClean="0"/>
              <a:t>року</a:t>
            </a:r>
            <a:r>
              <a:rPr lang="uk-UA" dirty="0" smtClean="0"/>
              <a:t>.</a:t>
            </a:r>
          </a:p>
          <a:p>
            <a:pPr algn="ctr"/>
            <a:r>
              <a:rPr lang="uk-UA" dirty="0" smtClean="0"/>
              <a:t>Аналіз </a:t>
            </a:r>
            <a:r>
              <a:rPr lang="uk-UA" dirty="0"/>
              <a:t>змін підтверджує загальні тенденції як динаміки імпорту так і експорту, найвищі показники відхилення у Луганському регіоні, а найнижчі у Київському регіоні.</a:t>
            </a:r>
          </a:p>
          <a:p>
            <a:pPr algn="ctr"/>
            <a:endParaRPr lang="uk-UA" dirty="0"/>
          </a:p>
        </p:txBody>
      </p:sp>
    </p:spTree>
    <p:extLst>
      <p:ext uri="{BB962C8B-B14F-4D97-AF65-F5344CB8AC3E}">
        <p14:creationId xmlns:p14="http://schemas.microsoft.com/office/powerpoint/2010/main" val="2335508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967236116"/>
              </p:ext>
            </p:extLst>
          </p:nvPr>
        </p:nvGraphicFramePr>
        <p:xfrm>
          <a:off x="336885" y="320841"/>
          <a:ext cx="6224336" cy="4574276"/>
        </p:xfrm>
        <a:graphic>
          <a:graphicData uri="http://schemas.openxmlformats.org/drawingml/2006/table">
            <a:tbl>
              <a:tblPr firstRow="1" firstCol="1" bandRow="1">
                <a:tableStyleId>{5C22544A-7EE6-4342-B048-85BDC9FD1C3A}</a:tableStyleId>
              </a:tblPr>
              <a:tblGrid>
                <a:gridCol w="1467380">
                  <a:extLst>
                    <a:ext uri="{9D8B030D-6E8A-4147-A177-3AD203B41FA5}">
                      <a16:colId xmlns:a16="http://schemas.microsoft.com/office/drawing/2014/main" xmlns="" val="1815360601"/>
                    </a:ext>
                  </a:extLst>
                </a:gridCol>
                <a:gridCol w="1155337">
                  <a:extLst>
                    <a:ext uri="{9D8B030D-6E8A-4147-A177-3AD203B41FA5}">
                      <a16:colId xmlns:a16="http://schemas.microsoft.com/office/drawing/2014/main" xmlns="" val="2384300708"/>
                    </a:ext>
                  </a:extLst>
                </a:gridCol>
                <a:gridCol w="1282010">
                  <a:extLst>
                    <a:ext uri="{9D8B030D-6E8A-4147-A177-3AD203B41FA5}">
                      <a16:colId xmlns:a16="http://schemas.microsoft.com/office/drawing/2014/main" xmlns="" val="369767932"/>
                    </a:ext>
                  </a:extLst>
                </a:gridCol>
                <a:gridCol w="1293045">
                  <a:extLst>
                    <a:ext uri="{9D8B030D-6E8A-4147-A177-3AD203B41FA5}">
                      <a16:colId xmlns:a16="http://schemas.microsoft.com/office/drawing/2014/main" xmlns="" val="171059748"/>
                    </a:ext>
                  </a:extLst>
                </a:gridCol>
                <a:gridCol w="1026564">
                  <a:extLst>
                    <a:ext uri="{9D8B030D-6E8A-4147-A177-3AD203B41FA5}">
                      <a16:colId xmlns:a16="http://schemas.microsoft.com/office/drawing/2014/main" xmlns="" val="3360953177"/>
                    </a:ext>
                  </a:extLst>
                </a:gridCol>
              </a:tblGrid>
              <a:tr h="817914">
                <a:tc>
                  <a:txBody>
                    <a:bodyPr/>
                    <a:lstStyle/>
                    <a:p>
                      <a:pPr algn="ctr">
                        <a:lnSpc>
                          <a:spcPct val="107000"/>
                        </a:lnSpc>
                        <a:spcAft>
                          <a:spcPts val="0"/>
                        </a:spcAft>
                      </a:pPr>
                      <a:r>
                        <a:rPr lang="ru-RU" sz="1200" dirty="0" err="1">
                          <a:effectLst/>
                        </a:rPr>
                        <a:t>Статистичні</a:t>
                      </a:r>
                      <a:r>
                        <a:rPr lang="ru-RU" sz="1200" dirty="0">
                          <a:effectLst/>
                        </a:rPr>
                        <a:t> характеристики</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07000"/>
                        </a:lnSpc>
                        <a:spcAft>
                          <a:spcPts val="0"/>
                        </a:spcAft>
                      </a:pPr>
                      <a:r>
                        <a:rPr lang="uk-UA" sz="1200" dirty="0">
                          <a:effectLst/>
                        </a:rPr>
                        <a:t>Експорт</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uk-UA"/>
                    </a:p>
                  </a:txBody>
                  <a:tcPr/>
                </a:tc>
                <a:tc gridSpan="2">
                  <a:txBody>
                    <a:bodyPr/>
                    <a:lstStyle/>
                    <a:p>
                      <a:pPr algn="ctr">
                        <a:lnSpc>
                          <a:spcPct val="107000"/>
                        </a:lnSpc>
                        <a:spcAft>
                          <a:spcPts val="0"/>
                        </a:spcAft>
                      </a:pPr>
                      <a:r>
                        <a:rPr lang="ru-RU" sz="1200" dirty="0" err="1">
                          <a:effectLst/>
                        </a:rPr>
                        <a:t>Імпорт</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uk-UA"/>
                    </a:p>
                  </a:txBody>
                  <a:tcPr/>
                </a:tc>
                <a:extLst>
                  <a:ext uri="{0D108BD9-81ED-4DB2-BD59-A6C34878D82A}">
                    <a16:rowId xmlns:a16="http://schemas.microsoft.com/office/drawing/2014/main" xmlns="" val="3421631818"/>
                  </a:ext>
                </a:extLst>
              </a:tr>
              <a:tr h="263279">
                <a:tc>
                  <a:txBody>
                    <a:bodyPr/>
                    <a:lstStyle/>
                    <a:p>
                      <a:pPr algn="ctr">
                        <a:lnSpc>
                          <a:spcPct val="107000"/>
                        </a:lnSpc>
                        <a:spcAft>
                          <a:spcPts val="0"/>
                        </a:spcAft>
                      </a:pPr>
                      <a:r>
                        <a:rPr lang="uk-UA" sz="1200">
                          <a:effectLst/>
                        </a:rPr>
                        <a:t>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200">
                          <a:effectLst/>
                        </a:rPr>
                        <a:t>2015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200">
                          <a:effectLst/>
                        </a:rPr>
                        <a:t>2016</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200">
                          <a:effectLst/>
                        </a:rPr>
                        <a:t>2015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1200">
                          <a:effectLst/>
                        </a:rPr>
                        <a:t>2016</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103014904"/>
                  </a:ext>
                </a:extLst>
              </a:tr>
              <a:tr h="540685">
                <a:tc>
                  <a:txBody>
                    <a:bodyPr/>
                    <a:lstStyle/>
                    <a:p>
                      <a:pPr algn="ctr">
                        <a:lnSpc>
                          <a:spcPct val="107000"/>
                        </a:lnSpc>
                        <a:spcAft>
                          <a:spcPts val="0"/>
                        </a:spcAft>
                      </a:pPr>
                      <a:r>
                        <a:rPr lang="uk-UA" sz="1200">
                          <a:effectLst/>
                        </a:rPr>
                        <a:t>Середнє</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200">
                          <a:effectLst/>
                        </a:rPr>
                        <a:t>261672,35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143344,8542</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187830,7042</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96278,6375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2209999366"/>
                  </a:ext>
                </a:extLst>
              </a:tr>
              <a:tr h="540685">
                <a:tc>
                  <a:txBody>
                    <a:bodyPr/>
                    <a:lstStyle/>
                    <a:p>
                      <a:pPr algn="ctr">
                        <a:lnSpc>
                          <a:spcPct val="107000"/>
                        </a:lnSpc>
                        <a:spcAft>
                          <a:spcPts val="0"/>
                        </a:spcAft>
                      </a:pPr>
                      <a:r>
                        <a:rPr lang="uk-UA" sz="1200">
                          <a:effectLst/>
                        </a:rPr>
                        <a:t>Стандартне відхилення</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200">
                          <a:effectLst/>
                        </a:rPr>
                        <a:t>579574,8378</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185458,1761</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462562,4852</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dirty="0">
                          <a:effectLst/>
                        </a:rPr>
                        <a:t>122476,2235</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1206471992"/>
                  </a:ext>
                </a:extLst>
              </a:tr>
              <a:tr h="540685">
                <a:tc>
                  <a:txBody>
                    <a:bodyPr/>
                    <a:lstStyle/>
                    <a:p>
                      <a:pPr algn="ctr">
                        <a:lnSpc>
                          <a:spcPct val="107000"/>
                        </a:lnSpc>
                        <a:spcAft>
                          <a:spcPts val="0"/>
                        </a:spcAft>
                      </a:pPr>
                      <a:r>
                        <a:rPr lang="uk-UA" sz="1200">
                          <a:effectLst/>
                        </a:rPr>
                        <a:t>Ексцес</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200">
                          <a:effectLst/>
                        </a:rPr>
                        <a:t>17,5409565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4,944322589</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19,91450064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2,166511687</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773970894"/>
                  </a:ext>
                </a:extLst>
              </a:tr>
              <a:tr h="540685">
                <a:tc>
                  <a:txBody>
                    <a:bodyPr/>
                    <a:lstStyle/>
                    <a:p>
                      <a:pPr algn="ctr">
                        <a:lnSpc>
                          <a:spcPct val="107000"/>
                        </a:lnSpc>
                        <a:spcAft>
                          <a:spcPts val="0"/>
                        </a:spcAft>
                      </a:pPr>
                      <a:r>
                        <a:rPr lang="uk-UA" sz="1200">
                          <a:effectLst/>
                        </a:rPr>
                        <a:t>Асиметричність</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uk-UA" sz="1200">
                          <a:effectLst/>
                        </a:rPr>
                        <a:t>4,018739386</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2,098458756</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4,329330641</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1,776250135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1903860378"/>
                  </a:ext>
                </a:extLst>
              </a:tr>
              <a:tr h="263279">
                <a:tc>
                  <a:txBody>
                    <a:bodyPr/>
                    <a:lstStyle/>
                    <a:p>
                      <a:pPr algn="ctr">
                        <a:lnSpc>
                          <a:spcPct val="107000"/>
                        </a:lnSpc>
                        <a:spcAft>
                          <a:spcPts val="0"/>
                        </a:spcAft>
                      </a:pPr>
                      <a:r>
                        <a:rPr lang="uk-UA" sz="1200">
                          <a:effectLst/>
                        </a:rPr>
                        <a:t>Інтервал</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2788953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758648,4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2261381,6</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404293,7</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3755803874"/>
                  </a:ext>
                </a:extLst>
              </a:tr>
              <a:tr h="263279">
                <a:tc>
                  <a:txBody>
                    <a:bodyPr/>
                    <a:lstStyle/>
                    <a:p>
                      <a:pPr algn="ctr">
                        <a:lnSpc>
                          <a:spcPct val="107000"/>
                        </a:lnSpc>
                        <a:spcAft>
                          <a:spcPts val="0"/>
                        </a:spcAft>
                      </a:pPr>
                      <a:r>
                        <a:rPr lang="uk-UA" sz="1200">
                          <a:effectLst/>
                        </a:rPr>
                        <a:t>Мінімум</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14039,2</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18133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11840,2</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17146,6</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1030105491"/>
                  </a:ext>
                </a:extLst>
              </a:tr>
              <a:tr h="263279">
                <a:tc>
                  <a:txBody>
                    <a:bodyPr/>
                    <a:lstStyle/>
                    <a:p>
                      <a:pPr algn="ctr">
                        <a:lnSpc>
                          <a:spcPct val="107000"/>
                        </a:lnSpc>
                        <a:spcAft>
                          <a:spcPts val="0"/>
                        </a:spcAft>
                      </a:pPr>
                      <a:r>
                        <a:rPr lang="uk-UA" sz="1200">
                          <a:effectLst/>
                        </a:rPr>
                        <a:t>Максимум</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2802992,2</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776781,4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2273221,8</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421440,3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2618563421"/>
                  </a:ext>
                </a:extLst>
              </a:tr>
              <a:tr h="540506">
                <a:tc>
                  <a:txBody>
                    <a:bodyPr/>
                    <a:lstStyle/>
                    <a:p>
                      <a:pPr algn="ctr">
                        <a:lnSpc>
                          <a:spcPct val="107000"/>
                        </a:lnSpc>
                        <a:spcAft>
                          <a:spcPts val="0"/>
                        </a:spcAft>
                      </a:pPr>
                      <a:r>
                        <a:rPr lang="uk-UA" sz="1200">
                          <a:effectLst/>
                        </a:rPr>
                        <a:t>Коеф. варіації</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221,5%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129,4 %</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a:effectLst/>
                        </a:rPr>
                        <a:t>246,3%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uk-UA" sz="1200" dirty="0">
                          <a:effectLst/>
                        </a:rPr>
                        <a:t>127,2%</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1403157808"/>
                  </a:ext>
                </a:extLst>
              </a:tr>
            </a:tbl>
          </a:graphicData>
        </a:graphic>
      </p:graphicFrame>
      <p:sp>
        <p:nvSpPr>
          <p:cNvPr id="4" name="TextBox 3"/>
          <p:cNvSpPr txBox="1"/>
          <p:nvPr/>
        </p:nvSpPr>
        <p:spPr>
          <a:xfrm>
            <a:off x="6801853" y="331154"/>
            <a:ext cx="5165558" cy="6186309"/>
          </a:xfrm>
          <a:prstGeom prst="rect">
            <a:avLst/>
          </a:prstGeom>
          <a:noFill/>
        </p:spPr>
        <p:txBody>
          <a:bodyPr wrap="square" rtlCol="0">
            <a:spAutoFit/>
          </a:bodyPr>
          <a:lstStyle/>
          <a:p>
            <a:pPr algn="ctr"/>
            <a:r>
              <a:rPr lang="uk-UA" dirty="0" smtClean="0"/>
              <a:t>												</a:t>
            </a:r>
            <a:r>
              <a:rPr lang="ru-RU" dirty="0"/>
              <a:t>За результатами </a:t>
            </a:r>
            <a:r>
              <a:rPr lang="ru-RU" dirty="0" err="1"/>
              <a:t>проведених</a:t>
            </a:r>
            <a:r>
              <a:rPr lang="ru-RU" dirty="0"/>
              <a:t> </a:t>
            </a:r>
            <a:r>
              <a:rPr lang="ru-RU" dirty="0" err="1"/>
              <a:t>розрахунків</a:t>
            </a:r>
            <a:r>
              <a:rPr lang="ru-RU" dirty="0"/>
              <a:t> </a:t>
            </a:r>
            <a:r>
              <a:rPr lang="uk-UA" dirty="0"/>
              <a:t>можемо </a:t>
            </a:r>
            <a:r>
              <a:rPr lang="uk-UA" dirty="0" smtClean="0"/>
              <a:t>спостерігати:</a:t>
            </a:r>
          </a:p>
          <a:p>
            <a:pPr algn="ctr"/>
            <a:endParaRPr lang="uk-UA" dirty="0" smtClean="0"/>
          </a:p>
          <a:p>
            <a:pPr marL="285750" indent="-285750" algn="ctr">
              <a:buFontTx/>
              <a:buChar char="-"/>
            </a:pPr>
            <a:r>
              <a:rPr lang="uk-UA" dirty="0" smtClean="0"/>
              <a:t>середнє </a:t>
            </a:r>
            <a:r>
              <a:rPr lang="uk-UA" dirty="0"/>
              <a:t>та стандартне відхилення експорту за 2016 рік набагато нижче ніж у 2015 році, так само і за </a:t>
            </a:r>
            <a:r>
              <a:rPr lang="uk-UA" dirty="0" smtClean="0"/>
              <a:t>імпортом;</a:t>
            </a:r>
          </a:p>
          <a:p>
            <a:pPr marL="285750" indent="-285750" algn="ctr">
              <a:buFontTx/>
              <a:buChar char="-"/>
            </a:pPr>
            <a:r>
              <a:rPr lang="uk-UA" dirty="0" smtClean="0"/>
              <a:t>п</a:t>
            </a:r>
            <a:r>
              <a:rPr lang="uk-UA" dirty="0" smtClean="0"/>
              <a:t>оказники </a:t>
            </a:r>
            <a:r>
              <a:rPr lang="uk-UA" dirty="0"/>
              <a:t>ексцесу та асиметрії імпорту та експорту у 2016 році набагато знизились у порівняння з 2015 </a:t>
            </a:r>
            <a:r>
              <a:rPr lang="uk-UA" dirty="0" smtClean="0"/>
              <a:t>роком;</a:t>
            </a:r>
          </a:p>
          <a:p>
            <a:pPr marL="285750" indent="-285750" algn="ctr">
              <a:buFontTx/>
              <a:buChar char="-"/>
            </a:pPr>
            <a:r>
              <a:rPr lang="uk-UA" dirty="0" smtClean="0"/>
              <a:t> значна </a:t>
            </a:r>
            <a:r>
              <a:rPr lang="uk-UA" dirty="0"/>
              <a:t>зміна (зменшення) коефіцієнта варіації , таким чином, виходячи з отриманого значення коефіцієнта варіації свідчить про зменшення рівня регіональної диференціації та нерівномірності товарної структури зовнішньої </a:t>
            </a:r>
            <a:r>
              <a:rPr lang="uk-UA" dirty="0" smtClean="0"/>
              <a:t>торгівлі</a:t>
            </a:r>
            <a:r>
              <a:rPr lang="uk-UA" dirty="0" smtClean="0"/>
              <a:t>;</a:t>
            </a:r>
            <a:endParaRPr lang="uk-UA" dirty="0" smtClean="0"/>
          </a:p>
          <a:p>
            <a:pPr marL="285750" indent="-285750" algn="ctr">
              <a:buFontTx/>
              <a:buChar char="-"/>
            </a:pPr>
            <a:r>
              <a:rPr lang="uk-UA" dirty="0" smtClean="0"/>
              <a:t>досить </a:t>
            </a:r>
            <a:r>
              <a:rPr lang="uk-UA" dirty="0"/>
              <a:t>високий рівень неоднорідності діяльності за регіонами, на що слід звернути увагу при розробці та впровадженню регіональних програм розвитку</a:t>
            </a:r>
          </a:p>
        </p:txBody>
      </p:sp>
      <p:sp>
        <p:nvSpPr>
          <p:cNvPr id="5" name="TextBox 4"/>
          <p:cNvSpPr txBox="1"/>
          <p:nvPr/>
        </p:nvSpPr>
        <p:spPr>
          <a:xfrm>
            <a:off x="272591" y="5231999"/>
            <a:ext cx="5120640" cy="923330"/>
          </a:xfrm>
          <a:prstGeom prst="rect">
            <a:avLst/>
          </a:prstGeom>
          <a:noFill/>
        </p:spPr>
        <p:txBody>
          <a:bodyPr wrap="square" rtlCol="0">
            <a:spAutoFit/>
          </a:bodyPr>
          <a:lstStyle/>
          <a:p>
            <a:pPr algn="ctr"/>
            <a:r>
              <a:rPr lang="uk-UA" dirty="0"/>
              <a:t>Основні статистичні характеристики за показниками регіонального експорту та імпорту</a:t>
            </a:r>
          </a:p>
        </p:txBody>
      </p:sp>
    </p:spTree>
    <p:extLst>
      <p:ext uri="{BB962C8B-B14F-4D97-AF65-F5344CB8AC3E}">
        <p14:creationId xmlns:p14="http://schemas.microsoft.com/office/powerpoint/2010/main" val="1649789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p:nvPr/>
        </p:nvPicPr>
        <p:blipFill>
          <a:blip r:embed="rId2"/>
          <a:srcRect/>
          <a:stretch>
            <a:fillRect/>
          </a:stretch>
        </p:blipFill>
        <p:spPr bwMode="auto">
          <a:xfrm>
            <a:off x="495844" y="196395"/>
            <a:ext cx="5081995" cy="3487783"/>
          </a:xfrm>
          <a:prstGeom prst="rect">
            <a:avLst/>
          </a:prstGeom>
          <a:noFill/>
          <a:ln w="9525">
            <a:noFill/>
            <a:miter lim="800000"/>
            <a:headEnd/>
            <a:tailEnd/>
          </a:ln>
        </p:spPr>
      </p:pic>
      <p:pic>
        <p:nvPicPr>
          <p:cNvPr id="4" name="Рисунок 3"/>
          <p:cNvPicPr/>
          <p:nvPr/>
        </p:nvPicPr>
        <p:blipFill>
          <a:blip r:embed="rId3"/>
          <a:srcRect/>
          <a:stretch>
            <a:fillRect/>
          </a:stretch>
        </p:blipFill>
        <p:spPr bwMode="auto">
          <a:xfrm>
            <a:off x="6255113" y="196394"/>
            <a:ext cx="5096510" cy="3487783"/>
          </a:xfrm>
          <a:prstGeom prst="rect">
            <a:avLst/>
          </a:prstGeom>
          <a:noFill/>
          <a:ln w="9525">
            <a:noFill/>
            <a:miter lim="800000"/>
            <a:headEnd/>
            <a:tailEnd/>
          </a:ln>
        </p:spPr>
      </p:pic>
      <p:sp>
        <p:nvSpPr>
          <p:cNvPr id="5" name="TextBox 4"/>
          <p:cNvSpPr txBox="1"/>
          <p:nvPr/>
        </p:nvSpPr>
        <p:spPr>
          <a:xfrm>
            <a:off x="69048" y="3838417"/>
            <a:ext cx="5914657" cy="2862322"/>
          </a:xfrm>
          <a:prstGeom prst="rect">
            <a:avLst/>
          </a:prstGeom>
          <a:noFill/>
        </p:spPr>
        <p:txBody>
          <a:bodyPr wrap="square" rtlCol="0">
            <a:spAutoFit/>
          </a:bodyPr>
          <a:lstStyle/>
          <a:p>
            <a:pPr algn="ctr"/>
            <a:r>
              <a:rPr lang="uk-UA" dirty="0" smtClean="0"/>
              <a:t>	На </a:t>
            </a:r>
            <a:r>
              <a:rPr lang="uk-UA" dirty="0"/>
              <a:t>рис. 4. представлено гістограми регіонального експорту продукції, що </a:t>
            </a:r>
            <a:r>
              <a:rPr lang="uk-UA" dirty="0" smtClean="0"/>
              <a:t>констатують </a:t>
            </a:r>
            <a:r>
              <a:rPr lang="uk-UA" dirty="0"/>
              <a:t>значні зміни протягом року в угрупуванні регіонів, спостерігається тенденція до формування певних груп з різним рівнем експорту. Також гістограми характеризують, що показники обсягів експорту у Київському регіоні найвищі за 2015-2016 роки, а в Луганському – найнижчі. В 2016 році на відміну від 2015 експорт збільшився у  Херсонській та Одеській областях. </a:t>
            </a:r>
          </a:p>
        </p:txBody>
      </p:sp>
      <p:sp>
        <p:nvSpPr>
          <p:cNvPr id="6" name="TextBox 5"/>
          <p:cNvSpPr txBox="1"/>
          <p:nvPr/>
        </p:nvSpPr>
        <p:spPr>
          <a:xfrm>
            <a:off x="5983705" y="3838417"/>
            <a:ext cx="6031832" cy="2862322"/>
          </a:xfrm>
          <a:prstGeom prst="rect">
            <a:avLst/>
          </a:prstGeom>
          <a:noFill/>
        </p:spPr>
        <p:txBody>
          <a:bodyPr wrap="square" rtlCol="0">
            <a:spAutoFit/>
          </a:bodyPr>
          <a:lstStyle/>
          <a:p>
            <a:pPr algn="ctr"/>
            <a:r>
              <a:rPr lang="uk-UA" dirty="0" smtClean="0"/>
              <a:t>	</a:t>
            </a:r>
            <a:r>
              <a:rPr lang="uk-UA" dirty="0" smtClean="0"/>
              <a:t>На </a:t>
            </a:r>
            <a:r>
              <a:rPr lang="uk-UA" dirty="0"/>
              <a:t>рис. 5. представлено гістограми регіонального імпорту продукції. </a:t>
            </a:r>
          </a:p>
          <a:p>
            <a:pPr algn="ctr"/>
            <a:r>
              <a:rPr lang="uk-UA" dirty="0" smtClean="0"/>
              <a:t>	Розрахунки </a:t>
            </a:r>
            <a:r>
              <a:rPr lang="uk-UA" dirty="0"/>
              <a:t>підтверджують спільні тенденції процесів імпорту-експорту продукції, показники обсягів імпорту у Вінницькому регіоні найвищі у 2015-2016 рр. Порівняно з 2015 роком помітно збільшився обсяг імпорту у 	Чернігівському, Харківському та Одеському регіонах. У Київському регіоні найнижчі показники за 2 роки.</a:t>
            </a:r>
          </a:p>
          <a:p>
            <a:pPr algn="ctr"/>
            <a:endParaRPr lang="uk-UA" dirty="0"/>
          </a:p>
        </p:txBody>
      </p:sp>
    </p:spTree>
    <p:extLst>
      <p:ext uri="{BB962C8B-B14F-4D97-AF65-F5344CB8AC3E}">
        <p14:creationId xmlns:p14="http://schemas.microsoft.com/office/powerpoint/2010/main" val="2444720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5400" dirty="0" smtClean="0"/>
              <a:t>Висновки</a:t>
            </a:r>
            <a:r>
              <a:rPr lang="uk-UA" dirty="0" smtClean="0"/>
              <a:t> </a:t>
            </a:r>
            <a:endParaRPr lang="uk-UA" dirty="0"/>
          </a:p>
        </p:txBody>
      </p:sp>
      <p:sp>
        <p:nvSpPr>
          <p:cNvPr id="3" name="TextBox 2"/>
          <p:cNvSpPr txBox="1"/>
          <p:nvPr/>
        </p:nvSpPr>
        <p:spPr>
          <a:xfrm>
            <a:off x="810000" y="2148786"/>
            <a:ext cx="8255623" cy="4062651"/>
          </a:xfrm>
          <a:prstGeom prst="rect">
            <a:avLst/>
          </a:prstGeom>
          <a:noFill/>
        </p:spPr>
        <p:txBody>
          <a:bodyPr wrap="square" rtlCol="0">
            <a:spAutoFit/>
          </a:bodyPr>
          <a:lstStyle/>
          <a:p>
            <a:r>
              <a:rPr lang="uk-UA" dirty="0" smtClean="0"/>
              <a:t>	</a:t>
            </a:r>
            <a:r>
              <a:rPr lang="uk-UA" sz="2000" dirty="0" smtClean="0"/>
              <a:t>Результати</a:t>
            </a:r>
            <a:r>
              <a:rPr lang="uk-UA" sz="2000" dirty="0"/>
              <a:t>, що отримані в дослідженні можуть бути покладені в обґрунтування причин скорочення експорту, серед яких скорочення обсягів співпраці з історично пріоритетними імпортерами, посилення вимог зовнішніх ринків щодо якості вітчизняної продукції, зниження світових цін на сировинні товари, посилення валютного контролю за імпортними операціями, несприятливу кон’юнктуру світового ринку, зміну пріоритетів щодо партнерства у зовнішній торгівлі та удосконаленню політики управління зовнішньоторговельними операціями з урахуванням явних і прихованих можливостей та перешкод зовнішнього середовища.</a:t>
            </a:r>
          </a:p>
          <a:p>
            <a:r>
              <a:rPr lang="uk-UA" sz="2000" dirty="0"/>
              <a:t> </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9989" y="447188"/>
            <a:ext cx="2414600" cy="2601939"/>
          </a:xfrm>
          <a:prstGeom prst="rect">
            <a:avLst/>
          </a:prstGeom>
        </p:spPr>
      </p:pic>
    </p:spTree>
    <p:extLst>
      <p:ext uri="{BB962C8B-B14F-4D97-AF65-F5344CB8AC3E}">
        <p14:creationId xmlns:p14="http://schemas.microsoft.com/office/powerpoint/2010/main" val="23648686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Цитаты">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TM03457503[[fn=Цитаты]]</Template>
  <TotalTime>43</TotalTime>
  <Words>133</Words>
  <Application>Microsoft Office PowerPoint</Application>
  <PresentationFormat>Широкоэкранный</PresentationFormat>
  <Paragraphs>81</Paragraphs>
  <Slides>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vt:i4>
      </vt:variant>
    </vt:vector>
  </HeadingPairs>
  <TitlesOfParts>
    <vt:vector size="11" baseType="lpstr">
      <vt:lpstr>Calibri</vt:lpstr>
      <vt:lpstr>Century Gothic</vt:lpstr>
      <vt:lpstr>Times New Roman</vt:lpstr>
      <vt:lpstr>Wingdings 2</vt:lpstr>
      <vt:lpstr>Цитаты</vt:lpstr>
      <vt:lpstr>Статистичне мОДЕЛЮВАННЯ товарної структури зовнішньої торгівлі України за регіонами </vt:lpstr>
      <vt:lpstr>Презентация PowerPoint</vt:lpstr>
      <vt:lpstr>Презентация PowerPoint</vt:lpstr>
      <vt:lpstr>Презентация PowerPoint</vt:lpstr>
      <vt:lpstr>Презентация PowerPoint</vt:lpstr>
      <vt:lpstr>Висновки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Статистичне мОДЕЛЮВАННЯ товарної структури зовнішньої торгівлі України за регіонами</dc:title>
  <dc:creator>Дмитрий Шеянов</dc:creator>
  <cp:lastModifiedBy>SERGIENKO</cp:lastModifiedBy>
  <cp:revision>8</cp:revision>
  <dcterms:created xsi:type="dcterms:W3CDTF">2017-05-09T14:21:16Z</dcterms:created>
  <dcterms:modified xsi:type="dcterms:W3CDTF">2017-05-10T14:19:51Z</dcterms:modified>
</cp:coreProperties>
</file>