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40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ru-RU"/>
              <a:t>Образец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B4C1969-6B7B-44AB-AFB6-00A4C2C4E1BE}" type="datetimeFigureOut">
              <a:rPr lang="ru-RU" smtClean="0"/>
              <a:t>11.05.2017</a:t>
            </a:fld>
            <a:endParaRPr lang="ru-RU"/>
          </a:p>
        </p:txBody>
      </p:sp>
      <p:sp>
        <p:nvSpPr>
          <p:cNvPr id="5" name="Footer Placeholder 4"/>
          <p:cNvSpPr>
            <a:spLocks noGrp="1"/>
          </p:cNvSpPr>
          <p:nvPr>
            <p:ph type="ftr" sz="quarter" idx="11"/>
          </p:nvPr>
        </p:nvSpPr>
        <p:spPr>
          <a:xfrm>
            <a:off x="5332412" y="5883275"/>
            <a:ext cx="4324044" cy="365125"/>
          </a:xfrm>
        </p:spPr>
        <p:txBody>
          <a:bodyPr/>
          <a:lstStyle/>
          <a:p>
            <a:endParaRPr lang="ru-RU"/>
          </a:p>
        </p:txBody>
      </p:sp>
      <p:sp>
        <p:nvSpPr>
          <p:cNvPr id="6" name="Slide Number Placeholder 5"/>
          <p:cNvSpPr>
            <a:spLocks noGrp="1"/>
          </p:cNvSpPr>
          <p:nvPr>
            <p:ph type="sldNum" sz="quarter" idx="12"/>
          </p:nvPr>
        </p:nvSpPr>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2710115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B4C1969-6B7B-44AB-AFB6-00A4C2C4E1BE}" type="datetimeFigureOut">
              <a:rPr lang="ru-RU" smtClean="0"/>
              <a:t>11.05.2017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2707645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ru-RU"/>
              <a:t>Образец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B4C1969-6B7B-44AB-AFB6-00A4C2C4E1BE}" type="datetimeFigureOut">
              <a:rPr lang="ru-RU" smtClean="0"/>
              <a:t>11.05.2017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1745379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B4C1969-6B7B-44AB-AFB6-00A4C2C4E1BE}" type="datetimeFigureOut">
              <a:rPr lang="ru-RU" smtClean="0"/>
              <a:t>11.05.2017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1122690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ru-RU"/>
              <a:t>Образец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B4C1969-6B7B-44AB-AFB6-00A4C2C4E1BE}" type="datetimeFigureOut">
              <a:rPr lang="ru-RU" smtClean="0"/>
              <a:t>11.05.2017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15906250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B4C1969-6B7B-44AB-AFB6-00A4C2C4E1BE}" type="datetimeFigureOut">
              <a:rPr lang="ru-RU" smtClean="0"/>
              <a:t>11.05.2017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4194304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ru-RU"/>
              <a:t>Образец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B4C1969-6B7B-44AB-AFB6-00A4C2C4E1BE}" type="datetimeFigureOut">
              <a:rPr lang="ru-RU" smtClean="0"/>
              <a:t>11.05.2017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1670398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B4C1969-6B7B-44AB-AFB6-00A4C2C4E1BE}" type="datetimeFigureOut">
              <a:rPr lang="ru-RU" smtClean="0"/>
              <a:t>11.05.2017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13555746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B4C1969-6B7B-44AB-AFB6-00A4C2C4E1BE}" type="datetimeFigureOut">
              <a:rPr lang="ru-RU" smtClean="0"/>
              <a:t>11.05.2017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3255307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B4C1969-6B7B-44AB-AFB6-00A4C2C4E1BE}" type="datetimeFigureOut">
              <a:rPr lang="ru-RU" smtClean="0"/>
              <a:t>11.05.2017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951856" y="5867131"/>
            <a:ext cx="551167" cy="365125"/>
          </a:xfrm>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1665025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B4C1969-6B7B-44AB-AFB6-00A4C2C4E1BE}" type="datetimeFigureOut">
              <a:rPr lang="ru-RU" smtClean="0"/>
              <a:t>11.05.2017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2151448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B4C1969-6B7B-44AB-AFB6-00A4C2C4E1BE}" type="datetimeFigureOut">
              <a:rPr lang="ru-RU" smtClean="0"/>
              <a:t>11.05.2017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627381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B4C1969-6B7B-44AB-AFB6-00A4C2C4E1BE}" type="datetimeFigureOut">
              <a:rPr lang="ru-RU" smtClean="0"/>
              <a:t>11.05.2017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4151477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B4C1969-6B7B-44AB-AFB6-00A4C2C4E1BE}" type="datetimeFigureOut">
              <a:rPr lang="ru-RU" smtClean="0"/>
              <a:t>11.05.2017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650382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4C1969-6B7B-44AB-AFB6-00A4C2C4E1BE}" type="datetimeFigureOut">
              <a:rPr lang="ru-RU" smtClean="0"/>
              <a:t>11.05.2017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2918680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ru-RU"/>
              <a:t>Образец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B4C1969-6B7B-44AB-AFB6-00A4C2C4E1BE}" type="datetimeFigureOut">
              <a:rPr lang="ru-RU" smtClean="0"/>
              <a:t>11.05.2017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3486711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ru-RU"/>
              <a:t>Образец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B4C1969-6B7B-44AB-AFB6-00A4C2C4E1BE}" type="datetimeFigureOut">
              <a:rPr lang="ru-RU" smtClean="0"/>
              <a:t>11.05.2017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2543413-11BB-4CC6-8421-39C270ECAA27}" type="slidenum">
              <a:rPr lang="ru-RU" smtClean="0"/>
              <a:t>‹#›</a:t>
            </a:fld>
            <a:endParaRPr lang="ru-RU"/>
          </a:p>
        </p:txBody>
      </p:sp>
    </p:spTree>
    <p:extLst>
      <p:ext uri="{BB962C8B-B14F-4D97-AF65-F5344CB8AC3E}">
        <p14:creationId xmlns:p14="http://schemas.microsoft.com/office/powerpoint/2010/main" val="1623498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B4C1969-6B7B-44AB-AFB6-00A4C2C4E1BE}" type="datetimeFigureOut">
              <a:rPr lang="ru-RU" smtClean="0"/>
              <a:t>11.05.2017</a:t>
            </a:fld>
            <a:endParaRPr lang="ru-R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ru-R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2543413-11BB-4CC6-8421-39C270ECAA27}" type="slidenum">
              <a:rPr lang="ru-RU" smtClean="0"/>
              <a:t>‹#›</a:t>
            </a:fld>
            <a:endParaRPr lang="ru-RU"/>
          </a:p>
        </p:txBody>
      </p:sp>
    </p:spTree>
    <p:extLst>
      <p:ext uri="{BB962C8B-B14F-4D97-AF65-F5344CB8AC3E}">
        <p14:creationId xmlns:p14="http://schemas.microsoft.com/office/powerpoint/2010/main" val="5577288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54659" y="766119"/>
            <a:ext cx="9144000" cy="3552611"/>
          </a:xfrm>
        </p:spPr>
        <p:txBody>
          <a:bodyPr>
            <a:normAutofit fontScale="90000"/>
          </a:bodyPr>
          <a:lstStyle/>
          <a:p>
            <a:pPr algn="ctr"/>
            <a:r>
              <a:rPr lang="uk-UA" dirty="0"/>
              <a:t>Моделі формування тарифів на вантажоперевезення річковим</a:t>
            </a:r>
            <a:br>
              <a:rPr lang="ru-RU" dirty="0"/>
            </a:br>
            <a:r>
              <a:rPr lang="uk-UA" dirty="0"/>
              <a:t>транспортом</a:t>
            </a:r>
            <a:endParaRPr lang="ru-RU" dirty="0"/>
          </a:p>
        </p:txBody>
      </p:sp>
      <p:sp>
        <p:nvSpPr>
          <p:cNvPr id="3" name="Подзаголовок 2"/>
          <p:cNvSpPr>
            <a:spLocks noGrp="1"/>
          </p:cNvSpPr>
          <p:nvPr>
            <p:ph type="subTitle" idx="1"/>
          </p:nvPr>
        </p:nvSpPr>
        <p:spPr>
          <a:xfrm>
            <a:off x="1524000" y="4318730"/>
            <a:ext cx="9605319" cy="1655762"/>
          </a:xfrm>
        </p:spPr>
        <p:txBody>
          <a:bodyPr>
            <a:normAutofit/>
          </a:bodyPr>
          <a:lstStyle/>
          <a:p>
            <a:pPr algn="r"/>
            <a:r>
              <a:rPr lang="uk-UA" dirty="0" err="1"/>
              <a:t>Бахтінов</a:t>
            </a:r>
            <a:r>
              <a:rPr lang="uk-UA" dirty="0"/>
              <a:t> Д.Д., студент 5 курсу</a:t>
            </a:r>
            <a:endParaRPr lang="ru-RU" dirty="0"/>
          </a:p>
          <a:p>
            <a:pPr algn="r"/>
            <a:r>
              <a:rPr lang="uk-UA" dirty="0"/>
              <a:t>                                                   факультету економічної інформатики</a:t>
            </a:r>
            <a:endParaRPr lang="ru-RU" dirty="0"/>
          </a:p>
          <a:p>
            <a:pPr algn="r"/>
            <a:r>
              <a:rPr lang="uk-UA" dirty="0"/>
              <a:t>                                                                                         ХНЕУ ім. С. </a:t>
            </a:r>
            <a:r>
              <a:rPr lang="uk-UA" dirty="0" err="1"/>
              <a:t>Кузнеця</a:t>
            </a:r>
            <a:endParaRPr lang="ru-RU" dirty="0"/>
          </a:p>
        </p:txBody>
      </p:sp>
    </p:spTree>
    <p:extLst>
      <p:ext uri="{BB962C8B-B14F-4D97-AF65-F5344CB8AC3E}">
        <p14:creationId xmlns:p14="http://schemas.microsoft.com/office/powerpoint/2010/main" val="1195599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74177" y="1146557"/>
            <a:ext cx="10018713" cy="4450493"/>
          </a:xfrm>
        </p:spPr>
        <p:txBody>
          <a:bodyPr>
            <a:normAutofit/>
          </a:bodyPr>
          <a:lstStyle/>
          <a:p>
            <a:pPr marL="0" indent="0">
              <a:buNone/>
            </a:pPr>
            <a:r>
              <a:rPr lang="uk-UA" sz="2800" dirty="0"/>
              <a:t>Річковий транспорт історично займає одне з провідних місць в обслуговуванні великих промислових центрів прирічкових районів. Особливо велике значення має річковий транспорт для північних і східних та південних районів України, де густота мережі внутрішніх водних шляхів в 2 рази перевищує аналогічний показник по Україні.</a:t>
            </a:r>
            <a:endParaRPr lang="ru-RU" sz="2800" dirty="0"/>
          </a:p>
        </p:txBody>
      </p:sp>
    </p:spTree>
    <p:extLst>
      <p:ext uri="{BB962C8B-B14F-4D97-AF65-F5344CB8AC3E}">
        <p14:creationId xmlns:p14="http://schemas.microsoft.com/office/powerpoint/2010/main" val="2884971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53396" y="1215642"/>
            <a:ext cx="10018713" cy="4277498"/>
          </a:xfrm>
        </p:spPr>
        <p:txBody>
          <a:bodyPr>
            <a:normAutofit/>
          </a:bodyPr>
          <a:lstStyle/>
          <a:p>
            <a:pPr marL="0" indent="0">
              <a:buNone/>
            </a:pPr>
            <a:r>
              <a:rPr lang="uk-UA" sz="2800" dirty="0"/>
              <a:t>Побудова досить гнучкої і простої системи тарифів в поєднанні з завданнями тарифної політики вимагає великої аналітичної і розрахункової роботи. Важливим елементом підготовчої роботи по складанню або зміни системи тарифів є аналіз собівартості, дохідних і тарифних ставок, а так само структури вантажообігу і обсягів перевезень.</a:t>
            </a:r>
            <a:endParaRPr lang="ru-RU" sz="2800" dirty="0"/>
          </a:p>
        </p:txBody>
      </p:sp>
    </p:spTree>
    <p:extLst>
      <p:ext uri="{BB962C8B-B14F-4D97-AF65-F5344CB8AC3E}">
        <p14:creationId xmlns:p14="http://schemas.microsoft.com/office/powerpoint/2010/main" val="3799514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Объект 2"/>
              <p:cNvSpPr>
                <a:spLocks noGrp="1"/>
              </p:cNvSpPr>
              <p:nvPr>
                <p:ph idx="1"/>
              </p:nvPr>
            </p:nvSpPr>
            <p:spPr>
              <a:xfrm>
                <a:off x="1887964" y="0"/>
                <a:ext cx="10304036" cy="6858000"/>
              </a:xfrm>
            </p:spPr>
            <p:txBody>
              <a:bodyPr>
                <a:normAutofit/>
              </a:bodyPr>
              <a:lstStyle/>
              <a:p>
                <a:pPr marL="0" indent="0">
                  <a:buNone/>
                </a:pPr>
                <a:r>
                  <a:rPr lang="uk-UA" sz="2800" dirty="0"/>
                  <a:t>За умовою завдання встановлюються можливі маршрути перевезень вантажів між пунктами в різних видах сполучення.</a:t>
                </a:r>
                <a:endParaRPr lang="ru-RU" sz="2800" dirty="0"/>
              </a:p>
              <a:p>
                <a:pPr marL="0" indent="0">
                  <a:buNone/>
                </a:pPr>
                <a:r>
                  <a:rPr lang="uk-UA" sz="2800" dirty="0"/>
                  <a:t>Собівартість перевезення вантажу в судах окремих типів:</a:t>
                </a:r>
                <a:endParaRPr lang="ru-RU" sz="2800" dirty="0"/>
              </a:p>
              <a:p>
                <a:pPr marL="0" indent="0" algn="ctr">
                  <a:buNone/>
                </a:pPr>
                <a14:m>
                  <m:oMath xmlns:m="http://schemas.openxmlformats.org/officeDocument/2006/math">
                    <m:r>
                      <a:rPr lang="uk-UA" sz="2800" i="1"/>
                      <m:t>𝑆</m:t>
                    </m:r>
                    <m:r>
                      <a:rPr lang="uk-UA" sz="2800" i="1"/>
                      <m:t>=</m:t>
                    </m:r>
                    <m:r>
                      <a:rPr lang="uk-UA" sz="2800" i="1"/>
                      <m:t>𝛼</m:t>
                    </m:r>
                    <m:r>
                      <a:rPr lang="uk-UA" sz="2800" i="1"/>
                      <m:t>+</m:t>
                    </m:r>
                    <m:r>
                      <a:rPr lang="uk-UA" sz="2800" i="1"/>
                      <m:t>𝛽</m:t>
                    </m:r>
                    <m:r>
                      <a:rPr lang="uk-UA" sz="2800" i="1"/>
                      <m:t>∙1</m:t>
                    </m:r>
                  </m:oMath>
                </a14:m>
                <a:r>
                  <a:rPr lang="uk-UA" sz="2800" dirty="0"/>
                  <a:t>,</a:t>
                </a:r>
                <a:endParaRPr lang="ru-RU" sz="2800" dirty="0"/>
              </a:p>
              <a:p>
                <a:pPr marL="0" indent="0">
                  <a:buNone/>
                </a:pPr>
                <a:r>
                  <a:rPr lang="uk-UA" sz="2800" dirty="0"/>
                  <a:t>де: α – ставка собівартості всіх стоянкових операцій судна за час навантаженого рейсу, </a:t>
                </a:r>
                <a:r>
                  <a:rPr lang="uk-UA" sz="2800" dirty="0" err="1"/>
                  <a:t>коп</a:t>
                </a:r>
                <a:r>
                  <a:rPr lang="uk-UA" sz="2800" dirty="0"/>
                  <a:t>/т;</a:t>
                </a:r>
                <a:endParaRPr lang="ru-RU" sz="2800" dirty="0"/>
              </a:p>
              <a:p>
                <a:pPr marL="0" indent="0">
                  <a:buNone/>
                </a:pPr>
                <a:r>
                  <a:rPr lang="uk-UA" sz="2800" dirty="0"/>
                  <a:t>β – ставка собівартості за руховими операцію, </a:t>
                </a:r>
                <a:r>
                  <a:rPr lang="uk-UA" sz="2800" dirty="0" err="1"/>
                  <a:t>коп</a:t>
                </a:r>
                <a:r>
                  <a:rPr lang="uk-UA" sz="2800" dirty="0"/>
                  <a:t>/</a:t>
                </a:r>
                <a:r>
                  <a:rPr lang="uk-UA" sz="2800" dirty="0" err="1"/>
                  <a:t>ткм</a:t>
                </a:r>
                <a:r>
                  <a:rPr lang="uk-UA" sz="2800" dirty="0"/>
                  <a:t>;</a:t>
                </a:r>
                <a:endParaRPr lang="ru-RU" sz="2800" dirty="0"/>
              </a:p>
              <a:p>
                <a:pPr marL="0" indent="0">
                  <a:buNone/>
                </a:pPr>
                <a:r>
                  <a:rPr lang="uk-UA" sz="2800" dirty="0"/>
                  <a:t>l – фактична відстань перевезення, км.</a:t>
                </a:r>
                <a:endParaRPr lang="ru-RU" sz="2800" dirty="0"/>
              </a:p>
            </p:txBody>
          </p:sp>
        </mc:Choice>
        <mc:Fallback>
          <p:sp>
            <p:nvSpPr>
              <p:cNvPr id="3" name="Объект 2"/>
              <p:cNvSpPr>
                <a:spLocks noGrp="1" noRot="1" noChangeAspect="1" noMove="1" noResize="1" noEditPoints="1" noAdjustHandles="1" noChangeArrowheads="1" noChangeShapeType="1" noTextEdit="1"/>
              </p:cNvSpPr>
              <p:nvPr>
                <p:ph idx="1"/>
              </p:nvPr>
            </p:nvSpPr>
            <p:spPr>
              <a:xfrm>
                <a:off x="1887964" y="0"/>
                <a:ext cx="10304036" cy="6858000"/>
              </a:xfrm>
              <a:blipFill>
                <a:blip r:embed="rId2"/>
                <a:stretch>
                  <a:fillRect l="-1243"/>
                </a:stretch>
              </a:blipFill>
            </p:spPr>
            <p:txBody>
              <a:bodyPr/>
              <a:lstStyle/>
              <a:p>
                <a:r>
                  <a:rPr lang="ru-RU">
                    <a:noFill/>
                  </a:rPr>
                  <a:t> </a:t>
                </a:r>
              </a:p>
            </p:txBody>
          </p:sp>
        </mc:Fallback>
      </mc:AlternateContent>
    </p:spTree>
    <p:extLst>
      <p:ext uri="{BB962C8B-B14F-4D97-AF65-F5344CB8AC3E}">
        <p14:creationId xmlns:p14="http://schemas.microsoft.com/office/powerpoint/2010/main" val="4127608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Объект 2"/>
              <p:cNvSpPr>
                <a:spLocks noGrp="1"/>
              </p:cNvSpPr>
              <p:nvPr>
                <p:ph idx="1"/>
              </p:nvPr>
            </p:nvSpPr>
            <p:spPr>
              <a:xfrm>
                <a:off x="1805586" y="1"/>
                <a:ext cx="10018713" cy="6858000"/>
              </a:xfrm>
            </p:spPr>
            <p:txBody>
              <a:bodyPr>
                <a:noAutofit/>
              </a:bodyPr>
              <a:lstStyle/>
              <a:p>
                <a:pPr marL="0" indent="0">
                  <a:buNone/>
                </a:pPr>
                <a:r>
                  <a:rPr lang="uk-UA" dirty="0"/>
                  <a:t>Середня собівартість перевезень вантажу для всіх типів суден:</a:t>
                </a:r>
                <a:endParaRPr lang="ru-RU" dirty="0"/>
              </a:p>
              <a:p>
                <a:pPr marL="0" indent="0" algn="ctr">
                  <a:buNone/>
                </a:pPr>
                <a14:m>
                  <m:oMath xmlns:m="http://schemas.openxmlformats.org/officeDocument/2006/math">
                    <m:r>
                      <a:rPr lang="uk-UA" i="1"/>
                      <m:t>𝑆</m:t>
                    </m:r>
                    <m:r>
                      <a:rPr lang="uk-UA" i="1"/>
                      <m:t>=</m:t>
                    </m:r>
                    <m:r>
                      <a:rPr lang="uk-UA" i="1"/>
                      <m:t>𝛼</m:t>
                    </m:r>
                    <m:r>
                      <a:rPr lang="uk-UA" i="1"/>
                      <m:t>+</m:t>
                    </m:r>
                    <m:r>
                      <a:rPr lang="uk-UA" i="1"/>
                      <m:t>𝛽</m:t>
                    </m:r>
                    <m:r>
                      <a:rPr lang="uk-UA" i="1"/>
                      <m:t>∙1</m:t>
                    </m:r>
                  </m:oMath>
                </a14:m>
                <a:r>
                  <a:rPr lang="uk-UA" dirty="0"/>
                  <a:t>,</a:t>
                </a:r>
                <a:endParaRPr lang="ru-RU" dirty="0"/>
              </a:p>
              <a:p>
                <a:pPr marL="0" indent="0">
                  <a:buNone/>
                </a:pPr>
                <a:r>
                  <a:rPr lang="uk-UA" dirty="0"/>
                  <a:t>де: α – середнє значення ставки стоянкових операцій для всіх типів суден за час виконання ними навантажених рейсів.</a:t>
                </a:r>
                <a:endParaRPr lang="ru-RU" dirty="0"/>
              </a:p>
              <a:p>
                <a:pPr marL="0" indent="0" algn="ctr">
                  <a:buNone/>
                </a:pPr>
                <a14:m>
                  <m:oMath xmlns:m="http://schemas.openxmlformats.org/officeDocument/2006/math">
                    <m:r>
                      <a:rPr lang="uk-UA" i="1"/>
                      <m:t>𝛼</m:t>
                    </m:r>
                    <m:r>
                      <a:rPr lang="uk-UA" i="1"/>
                      <m:t>=</m:t>
                    </m:r>
                    <m:nary>
                      <m:naryPr>
                        <m:chr m:val="∑"/>
                        <m:limLoc m:val="undOvr"/>
                        <m:subHide m:val="on"/>
                        <m:supHide m:val="on"/>
                        <m:ctrlPr>
                          <a:rPr lang="ru-RU" i="1"/>
                        </m:ctrlPr>
                      </m:naryPr>
                      <m:sub/>
                      <m:sup/>
                      <m:e>
                        <m:sSub>
                          <m:sSubPr>
                            <m:ctrlPr>
                              <a:rPr lang="ru-RU" i="1"/>
                            </m:ctrlPr>
                          </m:sSubPr>
                          <m:e>
                            <m:r>
                              <a:rPr lang="uk-UA" i="1"/>
                              <m:t>𝛼</m:t>
                            </m:r>
                          </m:e>
                          <m:sub>
                            <m:r>
                              <a:rPr lang="en-US" i="1"/>
                              <m:t>𝑖</m:t>
                            </m:r>
                          </m:sub>
                        </m:sSub>
                        <m:sSub>
                          <m:sSubPr>
                            <m:ctrlPr>
                              <a:rPr lang="ru-RU" i="1"/>
                            </m:ctrlPr>
                          </m:sSubPr>
                          <m:e>
                            <m:r>
                              <a:rPr lang="uk-UA" i="1"/>
                              <m:t>𝑗</m:t>
                            </m:r>
                          </m:e>
                          <m:sub>
                            <m:r>
                              <a:rPr lang="en-US" i="1"/>
                              <m:t>𝑖</m:t>
                            </m:r>
                          </m:sub>
                        </m:sSub>
                      </m:e>
                    </m:nary>
                  </m:oMath>
                </a14:m>
                <a:r>
                  <a:rPr lang="uk-UA" i="1" dirty="0"/>
                  <a:t>,</a:t>
                </a:r>
                <a:endParaRPr lang="ru-RU" dirty="0"/>
              </a:p>
              <a:p>
                <a:pPr marL="0" indent="0">
                  <a:buNone/>
                </a:pPr>
                <a:r>
                  <a:rPr lang="uk-UA" dirty="0"/>
                  <a:t>де: i = 1</a:t>
                </a:r>
                <a:endParaRPr lang="ru-RU" dirty="0"/>
              </a:p>
              <a:p>
                <a:pPr marL="0" indent="0">
                  <a:buNone/>
                </a:pPr>
                <a14:m>
                  <m:oMath xmlns:m="http://schemas.openxmlformats.org/officeDocument/2006/math">
                    <m:sSub>
                      <m:sSubPr>
                        <m:ctrlPr>
                          <a:rPr lang="ru-RU" i="1"/>
                        </m:ctrlPr>
                      </m:sSubPr>
                      <m:e>
                        <m:r>
                          <a:rPr lang="uk-UA" i="1"/>
                          <m:t>𝛼</m:t>
                        </m:r>
                      </m:e>
                      <m:sub>
                        <m:r>
                          <a:rPr lang="en-US" i="1"/>
                          <m:t>𝑖</m:t>
                        </m:r>
                      </m:sub>
                    </m:sSub>
                  </m:oMath>
                </a14:m>
                <a:r>
                  <a:rPr lang="uk-UA" dirty="0"/>
                  <a:t> – ставка собівартості стоянкових операцій судна i-го типу;</a:t>
                </a:r>
                <a:endParaRPr lang="ru-RU" dirty="0"/>
              </a:p>
              <a:p>
                <a:pPr marL="0" indent="0">
                  <a:buNone/>
                </a:pPr>
                <a14:m>
                  <m:oMath xmlns:m="http://schemas.openxmlformats.org/officeDocument/2006/math">
                    <m:sSub>
                      <m:sSubPr>
                        <m:ctrlPr>
                          <a:rPr lang="ru-RU" i="1"/>
                        </m:ctrlPr>
                      </m:sSubPr>
                      <m:e>
                        <m:r>
                          <a:rPr lang="uk-UA" i="1"/>
                          <m:t>𝑗</m:t>
                        </m:r>
                      </m:e>
                      <m:sub>
                        <m:r>
                          <a:rPr lang="en-US" i="1"/>
                          <m:t>𝑖</m:t>
                        </m:r>
                      </m:sub>
                    </m:sSub>
                  </m:oMath>
                </a14:m>
                <a:r>
                  <a:rPr lang="uk-UA" dirty="0"/>
                  <a:t> – частка вантажу, що перевозиться в судні i-го типу;</a:t>
                </a:r>
                <a:endParaRPr lang="ru-RU" dirty="0"/>
              </a:p>
              <a:p>
                <a:pPr marL="0" indent="0">
                  <a:buNone/>
                </a:pPr>
                <a:r>
                  <a:rPr lang="uk-UA" dirty="0"/>
                  <a:t>n – кількість типів суден;</a:t>
                </a:r>
                <a:endParaRPr lang="ru-RU" dirty="0"/>
              </a:p>
              <a:p>
                <a:pPr marL="0" indent="0">
                  <a:buNone/>
                </a:pPr>
                <a:r>
                  <a:rPr lang="uk-UA" dirty="0"/>
                  <a:t>β – середнє значення ставки собівартості за руховими операцію.</a:t>
                </a:r>
                <a:endParaRPr lang="ru-RU" dirty="0"/>
              </a:p>
              <a:p>
                <a:pPr marL="0" indent="0">
                  <a:buNone/>
                </a:pPr>
                <a14:m>
                  <m:oMathPara xmlns:m="http://schemas.openxmlformats.org/officeDocument/2006/math">
                    <m:oMathParaPr>
                      <m:jc m:val="centerGroup"/>
                    </m:oMathParaPr>
                    <m:oMath xmlns:m="http://schemas.openxmlformats.org/officeDocument/2006/math">
                      <m:r>
                        <a:rPr lang="uk-UA" i="1"/>
                        <m:t>𝛽</m:t>
                      </m:r>
                      <m:r>
                        <a:rPr lang="uk-UA" i="1"/>
                        <m:t>=</m:t>
                      </m:r>
                      <m:nary>
                        <m:naryPr>
                          <m:chr m:val="∑"/>
                          <m:limLoc m:val="undOvr"/>
                          <m:subHide m:val="on"/>
                          <m:supHide m:val="on"/>
                          <m:ctrlPr>
                            <a:rPr lang="ru-RU" i="1"/>
                          </m:ctrlPr>
                        </m:naryPr>
                        <m:sub/>
                        <m:sup/>
                        <m:e>
                          <m:sSub>
                            <m:sSubPr>
                              <m:ctrlPr>
                                <a:rPr lang="ru-RU" i="1"/>
                              </m:ctrlPr>
                            </m:sSubPr>
                            <m:e>
                              <m:r>
                                <a:rPr lang="uk-UA" i="1"/>
                                <m:t>𝛽</m:t>
                              </m:r>
                            </m:e>
                            <m:sub>
                              <m:r>
                                <a:rPr lang="en-US" i="1"/>
                                <m:t>𝑖</m:t>
                              </m:r>
                            </m:sub>
                          </m:sSub>
                          <m:sSub>
                            <m:sSubPr>
                              <m:ctrlPr>
                                <a:rPr lang="ru-RU" i="1"/>
                              </m:ctrlPr>
                            </m:sSubPr>
                            <m:e>
                              <m:r>
                                <a:rPr lang="uk-UA" i="1"/>
                                <m:t>𝑗</m:t>
                              </m:r>
                            </m:e>
                            <m:sub>
                              <m:r>
                                <a:rPr lang="en-US" i="1"/>
                                <m:t>𝑖</m:t>
                              </m:r>
                            </m:sub>
                          </m:sSub>
                        </m:e>
                      </m:nary>
                    </m:oMath>
                  </m:oMathPara>
                </a14:m>
                <a:endParaRPr lang="ru-RU" dirty="0"/>
              </a:p>
            </p:txBody>
          </p:sp>
        </mc:Choice>
        <mc:Fallback>
          <p:sp>
            <p:nvSpPr>
              <p:cNvPr id="3" name="Объект 2"/>
              <p:cNvSpPr>
                <a:spLocks noGrp="1" noRot="1" noChangeAspect="1" noMove="1" noResize="1" noEditPoints="1" noAdjustHandles="1" noChangeArrowheads="1" noChangeShapeType="1" noTextEdit="1"/>
              </p:cNvSpPr>
              <p:nvPr>
                <p:ph idx="1"/>
              </p:nvPr>
            </p:nvSpPr>
            <p:spPr>
              <a:xfrm>
                <a:off x="1805586" y="1"/>
                <a:ext cx="10018713" cy="6858000"/>
              </a:xfrm>
              <a:blipFill>
                <a:blip r:embed="rId2"/>
                <a:stretch>
                  <a:fillRect l="-912"/>
                </a:stretch>
              </a:blipFill>
            </p:spPr>
            <p:txBody>
              <a:bodyPr/>
              <a:lstStyle/>
              <a:p>
                <a:r>
                  <a:rPr lang="ru-RU">
                    <a:noFill/>
                  </a:rPr>
                  <a:t> </a:t>
                </a:r>
              </a:p>
            </p:txBody>
          </p:sp>
        </mc:Fallback>
      </mc:AlternateContent>
    </p:spTree>
    <p:extLst>
      <p:ext uri="{BB962C8B-B14F-4D97-AF65-F5344CB8AC3E}">
        <p14:creationId xmlns:p14="http://schemas.microsoft.com/office/powerpoint/2010/main" val="2816334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93695" y="326571"/>
            <a:ext cx="10267348" cy="1463038"/>
          </a:xfrm>
        </p:spPr>
        <p:txBody>
          <a:bodyPr>
            <a:normAutofit/>
          </a:bodyPr>
          <a:lstStyle/>
          <a:p>
            <a:pPr marL="0" indent="0">
              <a:buNone/>
            </a:pPr>
            <a:r>
              <a:rPr lang="ru-RU" sz="2800" dirty="0" err="1"/>
              <a:t>Результати</a:t>
            </a:r>
            <a:r>
              <a:rPr lang="ru-RU" sz="2800" dirty="0"/>
              <a:t> </a:t>
            </a:r>
            <a:r>
              <a:rPr lang="ru-RU" sz="2800" dirty="0" err="1"/>
              <a:t>розрахунку</a:t>
            </a:r>
            <a:r>
              <a:rPr lang="ru-RU" sz="2800" dirty="0"/>
              <a:t> </a:t>
            </a:r>
            <a:r>
              <a:rPr lang="ru-RU" sz="2800" dirty="0" err="1"/>
              <a:t>середньої</a:t>
            </a:r>
            <a:r>
              <a:rPr lang="ru-RU" sz="2800" dirty="0"/>
              <a:t> </a:t>
            </a:r>
            <a:r>
              <a:rPr lang="ru-RU" sz="2800" dirty="0" err="1"/>
              <a:t>собівартості</a:t>
            </a:r>
            <a:r>
              <a:rPr lang="ru-RU" sz="2800" dirty="0"/>
              <a:t> </a:t>
            </a:r>
            <a:r>
              <a:rPr lang="ru-RU" sz="2800" dirty="0" err="1"/>
              <a:t>перевезень</a:t>
            </a:r>
            <a:r>
              <a:rPr lang="ru-RU" sz="2800" dirty="0"/>
              <a:t> в судах </a:t>
            </a:r>
            <a:r>
              <a:rPr lang="ru-RU" sz="2800" dirty="0" err="1"/>
              <a:t>окремих</a:t>
            </a:r>
            <a:r>
              <a:rPr lang="ru-RU" sz="2800" dirty="0"/>
              <a:t> </a:t>
            </a:r>
            <a:r>
              <a:rPr lang="ru-RU" sz="2800" dirty="0" err="1"/>
              <a:t>типів</a:t>
            </a:r>
            <a:r>
              <a:rPr lang="ru-RU" sz="2800" dirty="0"/>
              <a:t> </a:t>
            </a:r>
            <a:r>
              <a:rPr lang="ru-RU" sz="2800" dirty="0" err="1"/>
              <a:t>наводяться</a:t>
            </a:r>
            <a:r>
              <a:rPr lang="ru-RU" sz="2800" dirty="0"/>
              <a:t> в </a:t>
            </a:r>
            <a:r>
              <a:rPr lang="ru-RU" sz="2800" dirty="0" err="1"/>
              <a:t>таблиці</a:t>
            </a:r>
            <a:r>
              <a:rPr lang="ru-RU" sz="2800" dirty="0"/>
              <a:t>:</a:t>
            </a:r>
          </a:p>
        </p:txBody>
      </p:sp>
      <p:graphicFrame>
        <p:nvGraphicFramePr>
          <p:cNvPr id="2" name="Таблица 1"/>
          <p:cNvGraphicFramePr>
            <a:graphicFrameLocks noGrp="1"/>
          </p:cNvGraphicFramePr>
          <p:nvPr>
            <p:extLst>
              <p:ext uri="{D42A27DB-BD31-4B8C-83A1-F6EECF244321}">
                <p14:modId xmlns:p14="http://schemas.microsoft.com/office/powerpoint/2010/main" val="3433762760"/>
              </p:ext>
            </p:extLst>
          </p:nvPr>
        </p:nvGraphicFramePr>
        <p:xfrm>
          <a:off x="1528366" y="2039983"/>
          <a:ext cx="10398007" cy="3366528"/>
        </p:xfrm>
        <a:graphic>
          <a:graphicData uri="http://schemas.openxmlformats.org/drawingml/2006/table">
            <a:tbl>
              <a:tblPr>
                <a:tableStyleId>{5C22544A-7EE6-4342-B048-85BDC9FD1C3A}</a:tableStyleId>
              </a:tblPr>
              <a:tblGrid>
                <a:gridCol w="1734765">
                  <a:extLst>
                    <a:ext uri="{9D8B030D-6E8A-4147-A177-3AD203B41FA5}">
                      <a16:colId xmlns:a16="http://schemas.microsoft.com/office/drawing/2014/main" val="1495410553"/>
                    </a:ext>
                  </a:extLst>
                </a:gridCol>
                <a:gridCol w="1635425">
                  <a:extLst>
                    <a:ext uri="{9D8B030D-6E8A-4147-A177-3AD203B41FA5}">
                      <a16:colId xmlns:a16="http://schemas.microsoft.com/office/drawing/2014/main" val="1540221221"/>
                    </a:ext>
                  </a:extLst>
                </a:gridCol>
                <a:gridCol w="2305709">
                  <a:extLst>
                    <a:ext uri="{9D8B030D-6E8A-4147-A177-3AD203B41FA5}">
                      <a16:colId xmlns:a16="http://schemas.microsoft.com/office/drawing/2014/main" val="4034095383"/>
                    </a:ext>
                  </a:extLst>
                </a:gridCol>
                <a:gridCol w="1503196">
                  <a:extLst>
                    <a:ext uri="{9D8B030D-6E8A-4147-A177-3AD203B41FA5}">
                      <a16:colId xmlns:a16="http://schemas.microsoft.com/office/drawing/2014/main" val="1076323813"/>
                    </a:ext>
                  </a:extLst>
                </a:gridCol>
                <a:gridCol w="1401418">
                  <a:extLst>
                    <a:ext uri="{9D8B030D-6E8A-4147-A177-3AD203B41FA5}">
                      <a16:colId xmlns:a16="http://schemas.microsoft.com/office/drawing/2014/main" val="3820139025"/>
                    </a:ext>
                  </a:extLst>
                </a:gridCol>
                <a:gridCol w="781376">
                  <a:extLst>
                    <a:ext uri="{9D8B030D-6E8A-4147-A177-3AD203B41FA5}">
                      <a16:colId xmlns:a16="http://schemas.microsoft.com/office/drawing/2014/main" val="3531014688"/>
                    </a:ext>
                  </a:extLst>
                </a:gridCol>
                <a:gridCol w="1036118">
                  <a:extLst>
                    <a:ext uri="{9D8B030D-6E8A-4147-A177-3AD203B41FA5}">
                      <a16:colId xmlns:a16="http://schemas.microsoft.com/office/drawing/2014/main" val="2383845473"/>
                    </a:ext>
                  </a:extLst>
                </a:gridCol>
              </a:tblGrid>
              <a:tr h="285029">
                <a:tc gridSpan="2">
                  <a:txBody>
                    <a:bodyPr/>
                    <a:lstStyle/>
                    <a:p>
                      <a:pPr algn="ctr">
                        <a:lnSpc>
                          <a:spcPct val="130000"/>
                        </a:lnSpc>
                        <a:spcAft>
                          <a:spcPts val="0"/>
                        </a:spcAft>
                      </a:pPr>
                      <a:r>
                        <a:rPr lang="ru-RU" sz="2000" dirty="0">
                          <a:effectLst/>
                        </a:rPr>
                        <a:t>Пункт</a:t>
                      </a:r>
                      <a:r>
                        <a:rPr lang="uk-UA" sz="2000" dirty="0">
                          <a:effectLst/>
                        </a:rPr>
                        <a:t>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hMerge="1">
                  <a:txBody>
                    <a:bodyPr/>
                    <a:lstStyle/>
                    <a:p>
                      <a:endParaRPr lang="ru-RU"/>
                    </a:p>
                  </a:txBody>
                  <a:tcPr/>
                </a:tc>
                <a:tc rowSpan="2">
                  <a:txBody>
                    <a:bodyPr/>
                    <a:lstStyle/>
                    <a:p>
                      <a:pPr algn="ctr">
                        <a:lnSpc>
                          <a:spcPct val="130000"/>
                        </a:lnSpc>
                        <a:spcAft>
                          <a:spcPts val="0"/>
                        </a:spcAft>
                      </a:pPr>
                      <a:r>
                        <a:rPr lang="uk-UA" sz="2000">
                          <a:effectLst/>
                        </a:rPr>
                        <a:t>Тарифна відстань</a:t>
                      </a:r>
                      <a:r>
                        <a:rPr lang="ru-RU" sz="2000">
                          <a:effectLst/>
                        </a:rPr>
                        <a:t>, км</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rowSpan="2">
                  <a:txBody>
                    <a:bodyPr/>
                    <a:lstStyle/>
                    <a:p>
                      <a:pPr algn="ctr">
                        <a:lnSpc>
                          <a:spcPct val="130000"/>
                        </a:lnSpc>
                        <a:spcAft>
                          <a:spcPts val="0"/>
                        </a:spcAft>
                      </a:pPr>
                      <a:r>
                        <a:rPr lang="ru-RU" sz="2000">
                          <a:effectLst/>
                        </a:rPr>
                        <a:t>Номер проекту судна</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rowSpan="2">
                  <a:txBody>
                    <a:bodyPr/>
                    <a:lstStyle/>
                    <a:p>
                      <a:pPr algn="ctr">
                        <a:lnSpc>
                          <a:spcPct val="130000"/>
                        </a:lnSpc>
                        <a:spcAft>
                          <a:spcPts val="0"/>
                        </a:spcAft>
                      </a:pPr>
                      <a:r>
                        <a:rPr lang="ru-RU" sz="2000">
                          <a:effectLst/>
                        </a:rPr>
                        <a:t>α</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rowSpan="2">
                  <a:txBody>
                    <a:bodyPr/>
                    <a:lstStyle/>
                    <a:p>
                      <a:pPr algn="ctr">
                        <a:lnSpc>
                          <a:spcPct val="130000"/>
                        </a:lnSpc>
                        <a:spcAft>
                          <a:spcPts val="0"/>
                        </a:spcAft>
                      </a:pPr>
                      <a:r>
                        <a:rPr lang="ru-RU" sz="2000">
                          <a:effectLst/>
                        </a:rPr>
                        <a:t>β</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rowSpan="2">
                  <a:txBody>
                    <a:bodyPr/>
                    <a:lstStyle/>
                    <a:p>
                      <a:pPr algn="ctr">
                        <a:lnSpc>
                          <a:spcPct val="130000"/>
                        </a:lnSpc>
                        <a:spcAft>
                          <a:spcPts val="0"/>
                        </a:spcAft>
                      </a:pPr>
                      <a:r>
                        <a:rPr lang="ru-RU" sz="2000">
                          <a:effectLst/>
                        </a:rPr>
                        <a:t>S</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extLst>
                  <a:ext uri="{0D108BD9-81ED-4DB2-BD59-A6C34878D82A}">
                    <a16:rowId xmlns:a16="http://schemas.microsoft.com/office/drawing/2014/main" val="828319882"/>
                  </a:ext>
                </a:extLst>
              </a:tr>
              <a:tr h="426076">
                <a:tc>
                  <a:txBody>
                    <a:bodyPr/>
                    <a:lstStyle/>
                    <a:p>
                      <a:pPr algn="ctr">
                        <a:lnSpc>
                          <a:spcPct val="130000"/>
                        </a:lnSpc>
                        <a:spcAft>
                          <a:spcPts val="0"/>
                        </a:spcAft>
                      </a:pPr>
                      <a:r>
                        <a:rPr lang="uk-UA" sz="2000">
                          <a:effectLst/>
                        </a:rPr>
                        <a:t>Відправлення</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a:txBody>
                    <a:bodyPr/>
                    <a:lstStyle/>
                    <a:p>
                      <a:pPr algn="ctr">
                        <a:lnSpc>
                          <a:spcPct val="130000"/>
                        </a:lnSpc>
                        <a:spcAft>
                          <a:spcPts val="0"/>
                        </a:spcAft>
                      </a:pPr>
                      <a:r>
                        <a:rPr lang="uk-UA" sz="2000">
                          <a:effectLst/>
                        </a:rPr>
                        <a:t>Призначення</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881278755"/>
                  </a:ext>
                </a:extLst>
              </a:tr>
              <a:tr h="536565">
                <a:tc rowSpan="3">
                  <a:txBody>
                    <a:bodyPr/>
                    <a:lstStyle/>
                    <a:p>
                      <a:pPr algn="ctr">
                        <a:lnSpc>
                          <a:spcPct val="130000"/>
                        </a:lnSpc>
                        <a:spcAft>
                          <a:spcPts val="0"/>
                        </a:spcAft>
                      </a:pPr>
                      <a:r>
                        <a:rPr lang="uk-UA" sz="2000">
                          <a:effectLst/>
                        </a:rPr>
                        <a:t>Одеса</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rowSpan="3">
                  <a:txBody>
                    <a:bodyPr/>
                    <a:lstStyle/>
                    <a:p>
                      <a:pPr algn="ctr">
                        <a:lnSpc>
                          <a:spcPct val="130000"/>
                        </a:lnSpc>
                        <a:spcAft>
                          <a:spcPts val="0"/>
                        </a:spcAft>
                      </a:pPr>
                      <a:r>
                        <a:rPr lang="uk-UA" sz="2000" dirty="0">
                          <a:effectLst/>
                        </a:rPr>
                        <a:t>Київ</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rowSpan="3">
                  <a:txBody>
                    <a:bodyPr/>
                    <a:lstStyle/>
                    <a:p>
                      <a:pPr algn="ctr">
                        <a:lnSpc>
                          <a:spcPct val="130000"/>
                        </a:lnSpc>
                        <a:spcAft>
                          <a:spcPts val="0"/>
                        </a:spcAft>
                      </a:pPr>
                      <a:r>
                        <a:rPr lang="ru-RU" sz="2000">
                          <a:effectLst/>
                        </a:rPr>
                        <a:t>20</a:t>
                      </a:r>
                      <a:r>
                        <a:rPr lang="uk-UA" sz="2000">
                          <a:effectLst/>
                        </a:rPr>
                        <a:t>68</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a:txBody>
                    <a:bodyPr/>
                    <a:lstStyle/>
                    <a:p>
                      <a:pPr algn="ctr">
                        <a:lnSpc>
                          <a:spcPct val="130000"/>
                        </a:lnSpc>
                        <a:spcAft>
                          <a:spcPts val="0"/>
                        </a:spcAft>
                      </a:pPr>
                      <a:r>
                        <a:rPr lang="ru-RU" sz="2000">
                          <a:effectLst/>
                        </a:rPr>
                        <a:t>2-95</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a:txBody>
                    <a:bodyPr/>
                    <a:lstStyle/>
                    <a:p>
                      <a:pPr algn="ctr">
                        <a:lnSpc>
                          <a:spcPct val="130000"/>
                        </a:lnSpc>
                        <a:spcAft>
                          <a:spcPts val="0"/>
                        </a:spcAft>
                      </a:pPr>
                      <a:r>
                        <a:rPr lang="ru-RU" sz="2000">
                          <a:effectLst/>
                        </a:rPr>
                        <a:t>80,29</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a:txBody>
                    <a:bodyPr/>
                    <a:lstStyle/>
                    <a:p>
                      <a:pPr algn="ctr">
                        <a:lnSpc>
                          <a:spcPct val="130000"/>
                        </a:lnSpc>
                        <a:spcAft>
                          <a:spcPts val="0"/>
                        </a:spcAft>
                      </a:pPr>
                      <a:r>
                        <a:rPr lang="ru-RU" sz="2000">
                          <a:effectLst/>
                        </a:rPr>
                        <a:t>0,14</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a:txBody>
                    <a:bodyPr/>
                    <a:lstStyle/>
                    <a:p>
                      <a:pPr algn="ctr">
                        <a:lnSpc>
                          <a:spcPct val="130000"/>
                        </a:lnSpc>
                        <a:spcAft>
                          <a:spcPts val="0"/>
                        </a:spcAft>
                      </a:pPr>
                      <a:r>
                        <a:rPr lang="ru-RU" sz="2000">
                          <a:effectLst/>
                        </a:rPr>
                        <a:t>369,81</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extLst>
                  <a:ext uri="{0D108BD9-81ED-4DB2-BD59-A6C34878D82A}">
                    <a16:rowId xmlns:a16="http://schemas.microsoft.com/office/drawing/2014/main" val="499210513"/>
                  </a:ext>
                </a:extLst>
              </a:tr>
              <a:tr h="452523">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lnSpc>
                          <a:spcPct val="130000"/>
                        </a:lnSpc>
                        <a:spcAft>
                          <a:spcPts val="0"/>
                        </a:spcAft>
                      </a:pPr>
                      <a:r>
                        <a:rPr lang="ru-RU" sz="2000">
                          <a:effectLst/>
                        </a:rPr>
                        <a:t>1743</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a:txBody>
                    <a:bodyPr/>
                    <a:lstStyle/>
                    <a:p>
                      <a:pPr algn="ctr">
                        <a:lnSpc>
                          <a:spcPct val="130000"/>
                        </a:lnSpc>
                        <a:spcAft>
                          <a:spcPts val="0"/>
                        </a:spcAft>
                      </a:pPr>
                      <a:r>
                        <a:rPr lang="ru-RU" sz="2000">
                          <a:effectLst/>
                        </a:rPr>
                        <a:t>56,83</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a:txBody>
                    <a:bodyPr/>
                    <a:lstStyle/>
                    <a:p>
                      <a:pPr algn="ctr">
                        <a:lnSpc>
                          <a:spcPct val="130000"/>
                        </a:lnSpc>
                        <a:spcAft>
                          <a:spcPts val="0"/>
                        </a:spcAft>
                      </a:pPr>
                      <a:r>
                        <a:rPr lang="ru-RU" sz="2000">
                          <a:effectLst/>
                        </a:rPr>
                        <a:t>0,12</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a:txBody>
                    <a:bodyPr/>
                    <a:lstStyle/>
                    <a:p>
                      <a:pPr algn="ctr">
                        <a:lnSpc>
                          <a:spcPct val="130000"/>
                        </a:lnSpc>
                        <a:spcAft>
                          <a:spcPts val="0"/>
                        </a:spcAft>
                      </a:pPr>
                      <a:r>
                        <a:rPr lang="ru-RU" sz="2000">
                          <a:effectLst/>
                        </a:rPr>
                        <a:t>304,99</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extLst>
                  <a:ext uri="{0D108BD9-81ED-4DB2-BD59-A6C34878D82A}">
                    <a16:rowId xmlns:a16="http://schemas.microsoft.com/office/drawing/2014/main" val="1111186160"/>
                  </a:ext>
                </a:extLst>
              </a:tr>
              <a:tr h="675068">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lnSpc>
                          <a:spcPct val="130000"/>
                        </a:lnSpc>
                        <a:spcAft>
                          <a:spcPts val="0"/>
                        </a:spcAft>
                      </a:pPr>
                      <a:r>
                        <a:rPr lang="uk-UA" sz="2000">
                          <a:effectLst/>
                        </a:rPr>
                        <a:t>Середнє значення усіх проектів</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a:txBody>
                    <a:bodyPr/>
                    <a:lstStyle/>
                    <a:p>
                      <a:pPr algn="ctr">
                        <a:lnSpc>
                          <a:spcPct val="130000"/>
                        </a:lnSpc>
                        <a:spcAft>
                          <a:spcPts val="0"/>
                        </a:spcAft>
                      </a:pPr>
                      <a:r>
                        <a:rPr lang="ru-RU" sz="2000" dirty="0">
                          <a:effectLst/>
                        </a:rPr>
                        <a:t>68,56</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a:txBody>
                    <a:bodyPr/>
                    <a:lstStyle/>
                    <a:p>
                      <a:pPr algn="ctr">
                        <a:lnSpc>
                          <a:spcPct val="130000"/>
                        </a:lnSpc>
                        <a:spcAft>
                          <a:spcPts val="0"/>
                        </a:spcAft>
                      </a:pPr>
                      <a:r>
                        <a:rPr lang="ru-RU" sz="2000">
                          <a:effectLst/>
                        </a:rPr>
                        <a:t>0,13</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tc>
                  <a:txBody>
                    <a:bodyPr/>
                    <a:lstStyle/>
                    <a:p>
                      <a:pPr algn="ctr">
                        <a:lnSpc>
                          <a:spcPct val="130000"/>
                        </a:lnSpc>
                        <a:spcAft>
                          <a:spcPts val="0"/>
                        </a:spcAft>
                      </a:pPr>
                      <a:r>
                        <a:rPr lang="ru-RU" sz="2000" dirty="0">
                          <a:effectLst/>
                        </a:rPr>
                        <a:t>337,4</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7432" marR="47432" marT="0" marB="0"/>
                </a:tc>
                <a:extLst>
                  <a:ext uri="{0D108BD9-81ED-4DB2-BD59-A6C34878D82A}">
                    <a16:rowId xmlns:a16="http://schemas.microsoft.com/office/drawing/2014/main" val="889530718"/>
                  </a:ext>
                </a:extLst>
              </a:tr>
            </a:tbl>
          </a:graphicData>
        </a:graphic>
      </p:graphicFrame>
    </p:spTree>
    <p:extLst>
      <p:ext uri="{BB962C8B-B14F-4D97-AF65-F5344CB8AC3E}">
        <p14:creationId xmlns:p14="http://schemas.microsoft.com/office/powerpoint/2010/main" val="1767041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26878" y="1397389"/>
            <a:ext cx="10018713" cy="4283676"/>
          </a:xfrm>
        </p:spPr>
        <p:txBody>
          <a:bodyPr/>
          <a:lstStyle/>
          <a:p>
            <a:pPr marL="0" indent="0">
              <a:buNone/>
            </a:pPr>
            <a:r>
              <a:rPr lang="uk-UA" sz="2800" dirty="0"/>
              <a:t>З виходом «Закону про морські порти України» утворилося багато питань, пов'язаних з тарифною освітою. У морській галузі України діють два основних види тарифів: перший – різноманітні портові збори, а також збори і плати за інші послуги порту, другий – тарифи на комплекс робіт, пов'язаних з переробкою вантажів у портах. Всі вони поки регулюються державою.</a:t>
            </a:r>
            <a:endParaRPr lang="ru-RU" dirty="0"/>
          </a:p>
        </p:txBody>
      </p:sp>
    </p:spTree>
    <p:extLst>
      <p:ext uri="{BB962C8B-B14F-4D97-AF65-F5344CB8AC3E}">
        <p14:creationId xmlns:p14="http://schemas.microsoft.com/office/powerpoint/2010/main" val="253663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42720" y="365166"/>
            <a:ext cx="10018713" cy="5807675"/>
          </a:xfrm>
        </p:spPr>
        <p:txBody>
          <a:bodyPr>
            <a:noAutofit/>
          </a:bodyPr>
          <a:lstStyle/>
          <a:p>
            <a:pPr marL="0" indent="0">
              <a:buNone/>
            </a:pPr>
            <a:r>
              <a:rPr lang="uk-UA" sz="2800" dirty="0"/>
              <a:t>На мій погляд, тоді і відпала необхідність регулювання державою тарифів на виконання </a:t>
            </a:r>
            <a:r>
              <a:rPr lang="uk-UA" sz="2800" dirty="0" err="1"/>
              <a:t>навантажувально</a:t>
            </a:r>
            <a:r>
              <a:rPr lang="uk-UA" sz="2800" dirty="0"/>
              <a:t>-розвантажувальних робіт. Відпустити тарифи у саморегулювання можна було значно раніше, це дозволяло зробити діюче законодавство. Проте, при підготовці закону про порти було чимало дебатів про доцільність скасування регулювання цих тарифів профільним міністерством. Підсумовуючи можна охарактеризувати всю систему тарифних схем. На відміну від виробничих галузей транспорт не створює продукту, але продовжує процес виробництва у сфері послуг, тому що без нього неможливе кінцеве доведення продукції до споживачів. Транспорт забезпечує зв'язки між галузями та підприємствами національної економіки, регіонами держави, виробниками та споживачами.</a:t>
            </a:r>
            <a:endParaRPr lang="ru-RU" sz="2800" dirty="0"/>
          </a:p>
        </p:txBody>
      </p:sp>
    </p:spTree>
    <p:extLst>
      <p:ext uri="{BB962C8B-B14F-4D97-AF65-F5344CB8AC3E}">
        <p14:creationId xmlns:p14="http://schemas.microsoft.com/office/powerpoint/2010/main" val="2210188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85457" y="2514600"/>
            <a:ext cx="10018713" cy="1752599"/>
          </a:xfrm>
        </p:spPr>
        <p:txBody>
          <a:bodyPr>
            <a:normAutofit/>
          </a:bodyPr>
          <a:lstStyle/>
          <a:p>
            <a:r>
              <a:rPr lang="ru-RU" sz="7200" dirty="0" err="1"/>
              <a:t>Дякую</a:t>
            </a:r>
            <a:r>
              <a:rPr lang="ru-RU" sz="7200" dirty="0"/>
              <a:t> за </a:t>
            </a:r>
            <a:r>
              <a:rPr lang="ru-RU" sz="7200" dirty="0" err="1"/>
              <a:t>увагу</a:t>
            </a:r>
            <a:r>
              <a:rPr lang="ru-RU" sz="7200" dirty="0"/>
              <a:t>!</a:t>
            </a:r>
          </a:p>
        </p:txBody>
      </p:sp>
    </p:spTree>
    <p:extLst>
      <p:ext uri="{BB962C8B-B14F-4D97-AF65-F5344CB8AC3E}">
        <p14:creationId xmlns:p14="http://schemas.microsoft.com/office/powerpoint/2010/main" val="21748590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Параллакс">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Параллакс">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TM03457496[[fn=Параллакс]]</Template>
  <TotalTime>41</TotalTime>
  <Words>503</Words>
  <Application>Microsoft Office PowerPoint</Application>
  <PresentationFormat>Широкоэкранный</PresentationFormat>
  <Paragraphs>49</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Calibri</vt:lpstr>
      <vt:lpstr>Corbel</vt:lpstr>
      <vt:lpstr>Times New Roman</vt:lpstr>
      <vt:lpstr>Параллакс</vt:lpstr>
      <vt:lpstr>Моделі формування тарифів на вантажоперевезення річковим транспортом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Моделі формування тарифів на вантажоперевезення автомобільним транспортом</dc:title>
  <dc:creator>Денис Бахтинов</dc:creator>
  <cp:lastModifiedBy>Денис Бахтинов</cp:lastModifiedBy>
  <cp:revision>9</cp:revision>
  <dcterms:created xsi:type="dcterms:W3CDTF">2016-03-10T09:44:59Z</dcterms:created>
  <dcterms:modified xsi:type="dcterms:W3CDTF">2017-05-11T11:24:47Z</dcterms:modified>
</cp:coreProperties>
</file>