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6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ys\Desktop\&#1052;&#1069;&#1044;\&#1048;&#1053;&#1044;&#104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ys\Desktop\&#1052;&#1069;&#1044;\&#1048;&#1053;&#1044;&#104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Аркуш4!$B$1</c:f>
              <c:strCache>
                <c:ptCount val="1"/>
                <c:pt idx="0">
                  <c:v>Ukraine, по годам</c:v>
                </c:pt>
              </c:strCache>
            </c:strRef>
          </c:tx>
          <c:spPr>
            <a:ln w="19050" cap="rnd">
              <a:solidFill>
                <a:schemeClr val="accent1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xVal>
            <c:strRef>
              <c:f>Аркуш4!$A$2:$A$30</c:f>
              <c:strCache>
                <c:ptCount val="29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</c:strCache>
            </c:strRef>
          </c:xVal>
          <c:yVal>
            <c:numRef>
              <c:f>Аркуш4!$B$2:$B$30</c:f>
              <c:numCache>
                <c:formatCode>0.00</c:formatCode>
                <c:ptCount val="29"/>
                <c:pt idx="0">
                  <c:v>64.087694038233309</c:v>
                </c:pt>
                <c:pt idx="1">
                  <c:v>74.703517902664245</c:v>
                </c:pt>
                <c:pt idx="2">
                  <c:v>82.709161099124387</c:v>
                </c:pt>
                <c:pt idx="3">
                  <c:v>81.456918678500784</c:v>
                </c:pt>
                <c:pt idx="4">
                  <c:v>77.464561149510274</c:v>
                </c:pt>
                <c:pt idx="5">
                  <c:v>73.942235330436944</c:v>
                </c:pt>
                <c:pt idx="6">
                  <c:v>65.648559903057063</c:v>
                </c:pt>
                <c:pt idx="7">
                  <c:v>52.543388913138365</c:v>
                </c:pt>
                <c:pt idx="8">
                  <c:v>48.214752454231885</c:v>
                </c:pt>
                <c:pt idx="9">
                  <c:v>44.558076851598798</c:v>
                </c:pt>
                <c:pt idx="10">
                  <c:v>50.150401353601545</c:v>
                </c:pt>
                <c:pt idx="11">
                  <c:v>41.883242906715651</c:v>
                </c:pt>
                <c:pt idx="12">
                  <c:v>31.580961262831689</c:v>
                </c:pt>
                <c:pt idx="13">
                  <c:v>31.261718319179444</c:v>
                </c:pt>
                <c:pt idx="14">
                  <c:v>38.009344576608783</c:v>
                </c:pt>
                <c:pt idx="15">
                  <c:v>42.392896031239438</c:v>
                </c:pt>
                <c:pt idx="16">
                  <c:v>50.13295328820297</c:v>
                </c:pt>
                <c:pt idx="17">
                  <c:v>64.883060725700318</c:v>
                </c:pt>
                <c:pt idx="18">
                  <c:v>86.142018069350399</c:v>
                </c:pt>
                <c:pt idx="19">
                  <c:v>107.7530693069307</c:v>
                </c:pt>
                <c:pt idx="20">
                  <c:v>142.7190099009901</c:v>
                </c:pt>
                <c:pt idx="21">
                  <c:v>179.99240583232077</c:v>
                </c:pt>
                <c:pt idx="22">
                  <c:v>117.22776979155971</c:v>
                </c:pt>
                <c:pt idx="23">
                  <c:v>136.41930036796211</c:v>
                </c:pt>
                <c:pt idx="24">
                  <c:v>163.15967167026454</c:v>
                </c:pt>
                <c:pt idx="25">
                  <c:v>175.78137905143285</c:v>
                </c:pt>
                <c:pt idx="26">
                  <c:v>181.33441761541349</c:v>
                </c:pt>
                <c:pt idx="27">
                  <c:v>131.80512673828733</c:v>
                </c:pt>
                <c:pt idx="28">
                  <c:v>90.615023323735258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0B-498B-AB10-F9A719863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874048"/>
        <c:axId val="345873720"/>
      </c:scatterChart>
      <c:valAx>
        <c:axId val="345874048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73720"/>
        <c:crosses val="autoZero"/>
        <c:crossBetween val="midCat"/>
      </c:valAx>
      <c:valAx>
        <c:axId val="345873720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74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Аркуш2!$D$1</c:f>
              <c:strCache>
                <c:ptCount val="1"/>
                <c:pt idx="0">
                  <c:v>Ukraine</c:v>
                </c:pt>
              </c:strCache>
            </c:strRef>
          </c:tx>
          <c:spPr>
            <a:ln w="19050" cap="rnd">
              <a:solidFill>
                <a:schemeClr val="accent1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xVal>
            <c:numRef>
              <c:f>Аркуш2!$C$2:$C$57</c:f>
              <c:numCache>
                <c:formatCode>General</c:formatCode>
                <c:ptCount val="5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</c:numCache>
            </c:numRef>
          </c:xVal>
          <c:yVal>
            <c:numRef>
              <c:f>Аркуш2!$D$2:$D$57</c:f>
              <c:numCache>
                <c:formatCode>General</c:formatCode>
                <c:ptCount val="56"/>
                <c:pt idx="0">
                  <c:v>44132</c:v>
                </c:pt>
                <c:pt idx="1">
                  <c:v>50117</c:v>
                </c:pt>
                <c:pt idx="2">
                  <c:v>65067</c:v>
                </c:pt>
                <c:pt idx="3">
                  <c:v>66494</c:v>
                </c:pt>
                <c:pt idx="4">
                  <c:v>52583</c:v>
                </c:pt>
                <c:pt idx="5">
                  <c:v>60798</c:v>
                </c:pt>
                <c:pt idx="6">
                  <c:v>75812</c:v>
                </c:pt>
                <c:pt idx="7">
                  <c:v>78151</c:v>
                </c:pt>
                <c:pt idx="8">
                  <c:v>66981</c:v>
                </c:pt>
                <c:pt idx="9">
                  <c:v>78607</c:v>
                </c:pt>
                <c:pt idx="10">
                  <c:v>99405</c:v>
                </c:pt>
                <c:pt idx="11">
                  <c:v>100120</c:v>
                </c:pt>
                <c:pt idx="12">
                  <c:v>88104</c:v>
                </c:pt>
                <c:pt idx="13">
                  <c:v>101707</c:v>
                </c:pt>
                <c:pt idx="14">
                  <c:v>122861</c:v>
                </c:pt>
                <c:pt idx="15">
                  <c:v>128780</c:v>
                </c:pt>
                <c:pt idx="16">
                  <c:v>106348</c:v>
                </c:pt>
                <c:pt idx="17">
                  <c:v>126319</c:v>
                </c:pt>
                <c:pt idx="18">
                  <c:v>152406</c:v>
                </c:pt>
                <c:pt idx="19">
                  <c:v>159080</c:v>
                </c:pt>
                <c:pt idx="20">
                  <c:v>139444</c:v>
                </c:pt>
                <c:pt idx="21">
                  <c:v>166869</c:v>
                </c:pt>
                <c:pt idx="22">
                  <c:v>199535</c:v>
                </c:pt>
                <c:pt idx="23">
                  <c:v>214883</c:v>
                </c:pt>
                <c:pt idx="24">
                  <c:v>191459</c:v>
                </c:pt>
                <c:pt idx="25">
                  <c:v>236033</c:v>
                </c:pt>
                <c:pt idx="26">
                  <c:v>276451</c:v>
                </c:pt>
                <c:pt idx="27">
                  <c:v>244113</c:v>
                </c:pt>
                <c:pt idx="28">
                  <c:v>189028</c:v>
                </c:pt>
                <c:pt idx="29">
                  <c:v>214103</c:v>
                </c:pt>
                <c:pt idx="30">
                  <c:v>250306</c:v>
                </c:pt>
                <c:pt idx="31">
                  <c:v>259908</c:v>
                </c:pt>
                <c:pt idx="32">
                  <c:v>217286</c:v>
                </c:pt>
                <c:pt idx="33">
                  <c:v>256754</c:v>
                </c:pt>
                <c:pt idx="34">
                  <c:v>301251</c:v>
                </c:pt>
                <c:pt idx="35">
                  <c:v>307278</c:v>
                </c:pt>
                <c:pt idx="36">
                  <c:v>257682</c:v>
                </c:pt>
                <c:pt idx="37">
                  <c:v>311022</c:v>
                </c:pt>
                <c:pt idx="38">
                  <c:v>369818</c:v>
                </c:pt>
                <c:pt idx="39">
                  <c:v>363557</c:v>
                </c:pt>
                <c:pt idx="40">
                  <c:v>292894</c:v>
                </c:pt>
                <c:pt idx="41">
                  <c:v>347842</c:v>
                </c:pt>
                <c:pt idx="42">
                  <c:v>389213</c:v>
                </c:pt>
                <c:pt idx="43">
                  <c:v>381289</c:v>
                </c:pt>
                <c:pt idx="44">
                  <c:v>302864</c:v>
                </c:pt>
                <c:pt idx="45">
                  <c:v>353025</c:v>
                </c:pt>
                <c:pt idx="46">
                  <c:v>394731</c:v>
                </c:pt>
                <c:pt idx="47">
                  <c:v>404311</c:v>
                </c:pt>
                <c:pt idx="48">
                  <c:v>316905</c:v>
                </c:pt>
                <c:pt idx="49">
                  <c:v>382391</c:v>
                </c:pt>
                <c:pt idx="50">
                  <c:v>440476</c:v>
                </c:pt>
                <c:pt idx="51">
                  <c:v>447143</c:v>
                </c:pt>
                <c:pt idx="52">
                  <c:v>375525</c:v>
                </c:pt>
                <c:pt idx="53">
                  <c:v>455245</c:v>
                </c:pt>
                <c:pt idx="54">
                  <c:v>563907</c:v>
                </c:pt>
                <c:pt idx="55">
                  <c:v>584781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706-46EB-B598-27257F661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888304"/>
        <c:axId val="441255848"/>
      </c:scatterChart>
      <c:valAx>
        <c:axId val="35588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255848"/>
        <c:crosses val="autoZero"/>
        <c:crossBetween val="midCat"/>
      </c:valAx>
      <c:valAx>
        <c:axId val="441255848"/>
        <c:scaling>
          <c:orientation val="minMax"/>
          <c:max val="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888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17DF7-E60B-40A3-B6FC-3C4C2294C4A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1" csCatId="accent1" phldr="1"/>
      <dgm:spPr/>
    </dgm:pt>
    <dgm:pt modelId="{5C28CE7C-3B6A-4158-8D37-5EB54D057D7B}">
      <dgm:prSet phldrT="[Текст]" custT="1"/>
      <dgm:spPr/>
      <dgm:t>
        <a:bodyPr/>
        <a:lstStyle/>
        <a:p>
          <a:r>
            <a:rPr lang="uk-UA" sz="1800" dirty="0" err="1">
              <a:latin typeface="+mn-lt"/>
            </a:rPr>
            <a:t>Этап</a:t>
          </a:r>
          <a:r>
            <a:rPr lang="uk-UA" sz="1800" dirty="0">
              <a:latin typeface="+mn-lt"/>
            </a:rPr>
            <a:t> 1. </a:t>
          </a:r>
          <a:r>
            <a:rPr lang="uk-UA" sz="1800" dirty="0" err="1">
              <a:latin typeface="+mn-lt"/>
            </a:rPr>
            <a:t>Разверстка</a:t>
          </a:r>
          <a:r>
            <a:rPr lang="uk-UA" sz="1800" dirty="0">
              <a:latin typeface="+mn-lt"/>
            </a:rPr>
            <a:t> </a:t>
          </a:r>
          <a:r>
            <a:rPr lang="uk-UA" sz="1800" dirty="0" err="1">
              <a:latin typeface="+mn-lt"/>
            </a:rPr>
            <a:t>одномерного</a:t>
          </a:r>
          <a:r>
            <a:rPr lang="uk-UA" sz="1800" dirty="0">
              <a:latin typeface="+mn-lt"/>
            </a:rPr>
            <a:t> </a:t>
          </a:r>
          <a:r>
            <a:rPr lang="uk-UA" sz="1800" dirty="0" err="1">
              <a:latin typeface="+mn-lt"/>
            </a:rPr>
            <a:t>ряда</a:t>
          </a:r>
          <a:r>
            <a:rPr lang="uk-UA" sz="1800" dirty="0">
              <a:latin typeface="+mn-lt"/>
            </a:rPr>
            <a:t> в </a:t>
          </a:r>
          <a:r>
            <a:rPr lang="uk-UA" sz="1800" dirty="0" err="1">
              <a:latin typeface="+mn-lt"/>
            </a:rPr>
            <a:t>многомерный</a:t>
          </a:r>
          <a:endParaRPr lang="uk-UA" sz="1800" dirty="0">
            <a:latin typeface="+mn-lt"/>
          </a:endParaRPr>
        </a:p>
      </dgm:t>
    </dgm:pt>
    <dgm:pt modelId="{A451222D-39A7-46E8-BC3A-5DE71F220042}" type="parTrans" cxnId="{9835353D-CD8F-4CC5-834A-457D26E078EB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40D8CC57-3FE4-4DDF-BFC7-1F51469432FF}" type="sibTrans" cxnId="{9835353D-CD8F-4CC5-834A-457D26E078EB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16D92B5E-D67A-4E77-8289-4AB54C211783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Этап 2. Анализ главных компонент: сингулярное разложение выборочной ковариационной матрицы</a:t>
          </a:r>
          <a:endParaRPr lang="uk-UA" sz="1800" dirty="0">
            <a:latin typeface="+mn-lt"/>
          </a:endParaRPr>
        </a:p>
      </dgm:t>
    </dgm:pt>
    <dgm:pt modelId="{F37F370A-477A-4E52-AFC0-7D603C79DB94}" type="parTrans" cxnId="{0317349D-1D0F-409B-A2AF-82889E77D177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6192AFE4-C5E5-4C3C-8A7E-9990DE95E6CE}" type="sibTrans" cxnId="{0317349D-1D0F-409B-A2AF-82889E77D177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0FF05CA4-821E-4A4B-B5E8-9C0DBD34980B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Этап 3. Отбор главных компонент</a:t>
          </a:r>
          <a:endParaRPr lang="uk-UA" sz="1800" dirty="0">
            <a:latin typeface="+mn-lt"/>
          </a:endParaRPr>
        </a:p>
      </dgm:t>
    </dgm:pt>
    <dgm:pt modelId="{1822BED0-EDA9-4A3E-8D7E-C7B5D0C5C900}" type="parTrans" cxnId="{48E87B75-CD7B-4ED8-9471-BEA1A55CDB21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A853EA7D-5563-44CC-89B0-7AE9BAA5BB1B}" type="sibTrans" cxnId="{48E87B75-CD7B-4ED8-9471-BEA1A55CDB21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A267E259-B60B-4815-9533-CDEF92E2AC38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Этап 4. Восстановление одномерного ряда</a:t>
          </a:r>
          <a:endParaRPr lang="uk-UA" sz="1800" dirty="0">
            <a:latin typeface="+mn-lt"/>
          </a:endParaRPr>
        </a:p>
      </dgm:t>
    </dgm:pt>
    <dgm:pt modelId="{FBDADB29-CD29-41C0-B000-07A8C7943D89}" type="parTrans" cxnId="{AC5DA1E8-3ED0-4D0D-BAFD-4D4EB87062C3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F3308EF0-EE74-4EDA-BC7F-1D5DB0B6DD0D}" type="sibTrans" cxnId="{AC5DA1E8-3ED0-4D0D-BAFD-4D4EB87062C3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49074D33-3DA2-436F-BD7D-2DFCE26AD2E5}">
      <dgm:prSet phldrT="[Текст]" custT="1"/>
      <dgm:spPr/>
      <dgm:t>
        <a:bodyPr/>
        <a:lstStyle/>
        <a:p>
          <a:r>
            <a:rPr lang="uk-UA" sz="1800">
              <a:latin typeface="+mn-lt"/>
              <a:cs typeface="Times New Roman" panose="02020603050405020304" pitchFamily="18" charset="0"/>
            </a:rPr>
            <a:t>Этап 5. Прогнозирование</a:t>
          </a:r>
          <a:endParaRPr lang="uk-UA" sz="2800" dirty="0">
            <a:latin typeface="+mn-lt"/>
          </a:endParaRPr>
        </a:p>
      </dgm:t>
    </dgm:pt>
    <dgm:pt modelId="{53C17F49-DAC2-4380-A0AA-A58CEA269FCB}" type="parTrans" cxnId="{50CA0009-3822-4F0A-BB26-37CEDC544AF0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C25DDCDF-D53A-45CE-B143-D75116405E33}" type="sibTrans" cxnId="{50CA0009-3822-4F0A-BB26-37CEDC544AF0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5CF2B8AF-6480-4E34-8493-3FE64DD1EEEE}" type="pres">
      <dgm:prSet presAssocID="{CC717DF7-E60B-40A3-B6FC-3C4C2294C4A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9A854BEC-63A7-4B12-A11D-7EC38837AD79}" type="pres">
      <dgm:prSet presAssocID="{5C28CE7C-3B6A-4158-8D37-5EB54D057D7B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7C834178-E0CE-4134-AE8C-4EABD874FD0E}" type="pres">
      <dgm:prSet presAssocID="{16D92B5E-D67A-4E77-8289-4AB54C211783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EBB401D0-EA3F-4B33-90BC-DABF43D3ADDC}" type="pres">
      <dgm:prSet presAssocID="{0FF05CA4-821E-4A4B-B5E8-9C0DBD34980B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E644ACC1-B060-483C-A739-96965F81243F}" type="pres">
      <dgm:prSet presAssocID="{A267E259-B60B-4815-9533-CDEF92E2AC38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F7784B97-3C0E-4B98-8FE3-8DF927039714}" type="pres">
      <dgm:prSet presAssocID="{49074D33-3DA2-436F-BD7D-2DFCE26AD2E5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</dgm:ptLst>
  <dgm:cxnLst>
    <dgm:cxn modelId="{AC5DA1E8-3ED0-4D0D-BAFD-4D4EB87062C3}" srcId="{CC717DF7-E60B-40A3-B6FC-3C4C2294C4A6}" destId="{A267E259-B60B-4815-9533-CDEF92E2AC38}" srcOrd="3" destOrd="0" parTransId="{FBDADB29-CD29-41C0-B000-07A8C7943D89}" sibTransId="{F3308EF0-EE74-4EDA-BC7F-1D5DB0B6DD0D}"/>
    <dgm:cxn modelId="{CBE9F634-8B00-486D-A618-39AAB9043704}" type="presOf" srcId="{16D92B5E-D67A-4E77-8289-4AB54C211783}" destId="{7C834178-E0CE-4134-AE8C-4EABD874FD0E}" srcOrd="0" destOrd="0" presId="urn:microsoft.com/office/officeart/2009/3/layout/IncreasingArrowsProcess"/>
    <dgm:cxn modelId="{0317349D-1D0F-409B-A2AF-82889E77D177}" srcId="{CC717DF7-E60B-40A3-B6FC-3C4C2294C4A6}" destId="{16D92B5E-D67A-4E77-8289-4AB54C211783}" srcOrd="1" destOrd="0" parTransId="{F37F370A-477A-4E52-AFC0-7D603C79DB94}" sibTransId="{6192AFE4-C5E5-4C3C-8A7E-9990DE95E6CE}"/>
    <dgm:cxn modelId="{48E87B75-CD7B-4ED8-9471-BEA1A55CDB21}" srcId="{CC717DF7-E60B-40A3-B6FC-3C4C2294C4A6}" destId="{0FF05CA4-821E-4A4B-B5E8-9C0DBD34980B}" srcOrd="2" destOrd="0" parTransId="{1822BED0-EDA9-4A3E-8D7E-C7B5D0C5C900}" sibTransId="{A853EA7D-5563-44CC-89B0-7AE9BAA5BB1B}"/>
    <dgm:cxn modelId="{9835353D-CD8F-4CC5-834A-457D26E078EB}" srcId="{CC717DF7-E60B-40A3-B6FC-3C4C2294C4A6}" destId="{5C28CE7C-3B6A-4158-8D37-5EB54D057D7B}" srcOrd="0" destOrd="0" parTransId="{A451222D-39A7-46E8-BC3A-5DE71F220042}" sibTransId="{40D8CC57-3FE4-4DDF-BFC7-1F51469432FF}"/>
    <dgm:cxn modelId="{FD957A6A-0CF4-4358-9A57-22150DBA38AB}" type="presOf" srcId="{CC717DF7-E60B-40A3-B6FC-3C4C2294C4A6}" destId="{5CF2B8AF-6480-4E34-8493-3FE64DD1EEEE}" srcOrd="0" destOrd="0" presId="urn:microsoft.com/office/officeart/2009/3/layout/IncreasingArrowsProcess"/>
    <dgm:cxn modelId="{5C20FAC1-5491-4EAF-885C-C6F0C211F3E4}" type="presOf" srcId="{49074D33-3DA2-436F-BD7D-2DFCE26AD2E5}" destId="{F7784B97-3C0E-4B98-8FE3-8DF927039714}" srcOrd="0" destOrd="0" presId="urn:microsoft.com/office/officeart/2009/3/layout/IncreasingArrowsProcess"/>
    <dgm:cxn modelId="{50CA0009-3822-4F0A-BB26-37CEDC544AF0}" srcId="{CC717DF7-E60B-40A3-B6FC-3C4C2294C4A6}" destId="{49074D33-3DA2-436F-BD7D-2DFCE26AD2E5}" srcOrd="4" destOrd="0" parTransId="{53C17F49-DAC2-4380-A0AA-A58CEA269FCB}" sibTransId="{C25DDCDF-D53A-45CE-B143-D75116405E33}"/>
    <dgm:cxn modelId="{78810258-6E94-421D-AFE5-3511FB6F4935}" type="presOf" srcId="{0FF05CA4-821E-4A4B-B5E8-9C0DBD34980B}" destId="{EBB401D0-EA3F-4B33-90BC-DABF43D3ADDC}" srcOrd="0" destOrd="0" presId="urn:microsoft.com/office/officeart/2009/3/layout/IncreasingArrowsProcess"/>
    <dgm:cxn modelId="{99DC598F-1DF0-4923-BF71-0164CBBB8904}" type="presOf" srcId="{5C28CE7C-3B6A-4158-8D37-5EB54D057D7B}" destId="{9A854BEC-63A7-4B12-A11D-7EC38837AD79}" srcOrd="0" destOrd="0" presId="urn:microsoft.com/office/officeart/2009/3/layout/IncreasingArrowsProcess"/>
    <dgm:cxn modelId="{367FC6B8-E9BB-4B51-9144-16AC09D58B5C}" type="presOf" srcId="{A267E259-B60B-4815-9533-CDEF92E2AC38}" destId="{E644ACC1-B060-483C-A739-96965F81243F}" srcOrd="0" destOrd="0" presId="urn:microsoft.com/office/officeart/2009/3/layout/IncreasingArrowsProcess"/>
    <dgm:cxn modelId="{BBE36DDE-D637-4714-BD12-EF64DC5EEC64}" type="presParOf" srcId="{5CF2B8AF-6480-4E34-8493-3FE64DD1EEEE}" destId="{9A854BEC-63A7-4B12-A11D-7EC38837AD79}" srcOrd="0" destOrd="0" presId="urn:microsoft.com/office/officeart/2009/3/layout/IncreasingArrowsProcess"/>
    <dgm:cxn modelId="{2DD6B818-4325-47DB-BB74-515925D3B42A}" type="presParOf" srcId="{5CF2B8AF-6480-4E34-8493-3FE64DD1EEEE}" destId="{7C834178-E0CE-4134-AE8C-4EABD874FD0E}" srcOrd="1" destOrd="0" presId="urn:microsoft.com/office/officeart/2009/3/layout/IncreasingArrowsProcess"/>
    <dgm:cxn modelId="{07B68392-367C-46A6-8087-837A09B5B3BD}" type="presParOf" srcId="{5CF2B8AF-6480-4E34-8493-3FE64DD1EEEE}" destId="{EBB401D0-EA3F-4B33-90BC-DABF43D3ADDC}" srcOrd="2" destOrd="0" presId="urn:microsoft.com/office/officeart/2009/3/layout/IncreasingArrowsProcess"/>
    <dgm:cxn modelId="{C08123AC-8BF0-492C-BA78-B75EDFEFA930}" type="presParOf" srcId="{5CF2B8AF-6480-4E34-8493-3FE64DD1EEEE}" destId="{E644ACC1-B060-483C-A739-96965F81243F}" srcOrd="3" destOrd="0" presId="urn:microsoft.com/office/officeart/2009/3/layout/IncreasingArrowsProcess"/>
    <dgm:cxn modelId="{0887B6C9-72A7-48EA-ADED-A23B9C7E6FE0}" type="presParOf" srcId="{5CF2B8AF-6480-4E34-8493-3FE64DD1EEEE}" destId="{F7784B97-3C0E-4B98-8FE3-8DF927039714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4BEC-63A7-4B12-A11D-7EC38837AD79}">
      <dsp:nvSpPr>
        <dsp:cNvPr id="0" name=""/>
        <dsp:cNvSpPr/>
      </dsp:nvSpPr>
      <dsp:spPr>
        <a:xfrm>
          <a:off x="0" y="68252"/>
          <a:ext cx="10753724" cy="1563985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82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err="1">
              <a:latin typeface="+mn-lt"/>
            </a:rPr>
            <a:t>Этап</a:t>
          </a:r>
          <a:r>
            <a:rPr lang="uk-UA" sz="1800" kern="1200" dirty="0">
              <a:latin typeface="+mn-lt"/>
            </a:rPr>
            <a:t> 1. </a:t>
          </a:r>
          <a:r>
            <a:rPr lang="uk-UA" sz="1800" kern="1200" dirty="0" err="1">
              <a:latin typeface="+mn-lt"/>
            </a:rPr>
            <a:t>Разверстка</a:t>
          </a:r>
          <a:r>
            <a:rPr lang="uk-UA" sz="1800" kern="1200" dirty="0">
              <a:latin typeface="+mn-lt"/>
            </a:rPr>
            <a:t> </a:t>
          </a:r>
          <a:r>
            <a:rPr lang="uk-UA" sz="1800" kern="1200" dirty="0" err="1">
              <a:latin typeface="+mn-lt"/>
            </a:rPr>
            <a:t>одномерного</a:t>
          </a:r>
          <a:r>
            <a:rPr lang="uk-UA" sz="1800" kern="1200" dirty="0">
              <a:latin typeface="+mn-lt"/>
            </a:rPr>
            <a:t> </a:t>
          </a:r>
          <a:r>
            <a:rPr lang="uk-UA" sz="1800" kern="1200" dirty="0" err="1">
              <a:latin typeface="+mn-lt"/>
            </a:rPr>
            <a:t>ряда</a:t>
          </a:r>
          <a:r>
            <a:rPr lang="uk-UA" sz="1800" kern="1200" dirty="0">
              <a:latin typeface="+mn-lt"/>
            </a:rPr>
            <a:t> в </a:t>
          </a:r>
          <a:r>
            <a:rPr lang="uk-UA" sz="1800" kern="1200" dirty="0" err="1">
              <a:latin typeface="+mn-lt"/>
            </a:rPr>
            <a:t>многомерный</a:t>
          </a:r>
          <a:endParaRPr lang="uk-UA" sz="1800" kern="1200" dirty="0">
            <a:latin typeface="+mn-lt"/>
          </a:endParaRPr>
        </a:p>
      </dsp:txBody>
      <dsp:txXfrm>
        <a:off x="0" y="459248"/>
        <a:ext cx="10362728" cy="781993"/>
      </dsp:txXfrm>
    </dsp:sp>
    <dsp:sp modelId="{7C834178-E0CE-4134-AE8C-4EABD874FD0E}">
      <dsp:nvSpPr>
        <dsp:cNvPr id="0" name=""/>
        <dsp:cNvSpPr/>
      </dsp:nvSpPr>
      <dsp:spPr>
        <a:xfrm>
          <a:off x="1987288" y="589824"/>
          <a:ext cx="8766436" cy="1563985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82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</a:rPr>
            <a:t>Этап 2. Анализ главных компонент: сингулярное разложение выборочной ковариационной матрицы</a:t>
          </a:r>
          <a:endParaRPr lang="uk-UA" sz="1800" kern="1200" dirty="0">
            <a:latin typeface="+mn-lt"/>
          </a:endParaRPr>
        </a:p>
      </dsp:txBody>
      <dsp:txXfrm>
        <a:off x="1987288" y="980820"/>
        <a:ext cx="8375440" cy="781993"/>
      </dsp:txXfrm>
    </dsp:sp>
    <dsp:sp modelId="{EBB401D0-EA3F-4B33-90BC-DABF43D3ADDC}">
      <dsp:nvSpPr>
        <dsp:cNvPr id="0" name=""/>
        <dsp:cNvSpPr/>
      </dsp:nvSpPr>
      <dsp:spPr>
        <a:xfrm>
          <a:off x="3974576" y="1111396"/>
          <a:ext cx="6779148" cy="1563985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82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</a:rPr>
            <a:t>Этап 3. Отбор главных компонент</a:t>
          </a:r>
          <a:endParaRPr lang="uk-UA" sz="1800" kern="1200" dirty="0">
            <a:latin typeface="+mn-lt"/>
          </a:endParaRPr>
        </a:p>
      </dsp:txBody>
      <dsp:txXfrm>
        <a:off x="3974576" y="1502392"/>
        <a:ext cx="6388152" cy="781993"/>
      </dsp:txXfrm>
    </dsp:sp>
    <dsp:sp modelId="{E644ACC1-B060-483C-A739-96965F81243F}">
      <dsp:nvSpPr>
        <dsp:cNvPr id="0" name=""/>
        <dsp:cNvSpPr/>
      </dsp:nvSpPr>
      <dsp:spPr>
        <a:xfrm>
          <a:off x="5962940" y="1632603"/>
          <a:ext cx="4790784" cy="1563985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82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</a:rPr>
            <a:t>Этап 4. Восстановление одномерного ряда</a:t>
          </a:r>
          <a:endParaRPr lang="uk-UA" sz="1800" kern="1200" dirty="0">
            <a:latin typeface="+mn-lt"/>
          </a:endParaRPr>
        </a:p>
      </dsp:txBody>
      <dsp:txXfrm>
        <a:off x="5962940" y="2023599"/>
        <a:ext cx="4399788" cy="781993"/>
      </dsp:txXfrm>
    </dsp:sp>
    <dsp:sp modelId="{F7784B97-3C0E-4B98-8FE3-8DF927039714}">
      <dsp:nvSpPr>
        <dsp:cNvPr id="0" name=""/>
        <dsp:cNvSpPr/>
      </dsp:nvSpPr>
      <dsp:spPr>
        <a:xfrm>
          <a:off x="7950228" y="2154175"/>
          <a:ext cx="2803496" cy="1563985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82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>
              <a:latin typeface="+mn-lt"/>
              <a:cs typeface="Times New Roman" panose="02020603050405020304" pitchFamily="18" charset="0"/>
            </a:rPr>
            <a:t>Этап 5. Прогнозирование</a:t>
          </a:r>
          <a:endParaRPr lang="uk-UA" sz="2800" kern="1200" dirty="0">
            <a:latin typeface="+mn-lt"/>
          </a:endParaRPr>
        </a:p>
      </dsp:txBody>
      <dsp:txXfrm>
        <a:off x="7950228" y="2545171"/>
        <a:ext cx="2412500" cy="781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3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7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6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7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2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6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5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6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7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5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000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8FB207C-47E8-43B0-8922-36AC030B60C7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188E57F-5DBB-46A4-B177-049F184C4C2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114" y="770467"/>
            <a:ext cx="10634690" cy="3352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Прогнозирование ВВП при помощи метода “Гусеница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3267"/>
            <a:ext cx="9861804" cy="2408162"/>
          </a:xfrm>
        </p:spPr>
        <p:txBody>
          <a:bodyPr anchor="ctr">
            <a:normAutofit fontScale="85000" lnSpcReduction="20000"/>
          </a:bodyPr>
          <a:lstStyle/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r>
              <a:rPr lang="ru-RU" sz="2800" dirty="0"/>
              <a:t>Выполнила:</a:t>
            </a:r>
            <a:endParaRPr lang="en-GB" sz="2800" dirty="0"/>
          </a:p>
          <a:p>
            <a:pPr algn="r"/>
            <a:r>
              <a:rPr lang="ru-RU" sz="2800" dirty="0"/>
              <a:t>Студентка 4 курса факультета ЭИ</a:t>
            </a:r>
            <a:endParaRPr lang="en-GB" sz="2800" dirty="0"/>
          </a:p>
          <a:p>
            <a:pPr algn="r"/>
            <a:r>
              <a:rPr lang="ru-RU" sz="2800" dirty="0"/>
              <a:t>Группы 6.04.04.13.01</a:t>
            </a:r>
            <a:endParaRPr lang="en-GB" sz="2800" dirty="0"/>
          </a:p>
          <a:p>
            <a:pPr algn="r"/>
            <a:r>
              <a:rPr lang="ru-RU" sz="2800" dirty="0"/>
              <a:t>Захарова А.С.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5347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904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</a:t>
            </a:r>
            <a:r>
              <a:rPr lang="ru-RU" b="1" dirty="0" err="1"/>
              <a:t>обственные</a:t>
            </a:r>
            <a:r>
              <a:rPr lang="ru-RU" b="1" dirty="0"/>
              <a:t> числа</a:t>
            </a:r>
            <a:endParaRPr lang="en-GB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7223" y="1289957"/>
            <a:ext cx="10753725" cy="841011"/>
          </a:xfrm>
        </p:spPr>
        <p:txBody>
          <a:bodyPr/>
          <a:lstStyle/>
          <a:p>
            <a:r>
              <a:rPr lang="ru-RU" dirty="0"/>
              <a:t>Можно сделать вывод, что после примерно 4 главной компоненты находится шум (равномерное падение очень маленьких собственных чисел). </a:t>
            </a:r>
          </a:p>
          <a:p>
            <a:endParaRPr lang="en-GB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3" y="2080381"/>
            <a:ext cx="10772775" cy="441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6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37381"/>
          </a:xfrm>
        </p:spPr>
        <p:txBody>
          <a:bodyPr/>
          <a:lstStyle/>
          <a:p>
            <a:r>
              <a:rPr lang="ru-RU" b="1" dirty="0"/>
              <a:t>Собственные числа в процентах</a:t>
            </a:r>
            <a:endParaRPr lang="en-GB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6657" y="1436913"/>
            <a:ext cx="3960657" cy="506185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Так как одной синусоидальной составляющей соответствует в идеальной ситуации две главные компоненты с одинаковым периодом ("синус" и "косинус"), соответствующие одному собственному числу, то в реальной ситуации эти две главные компоненты соответствуют близким собственным числам. Поэтому на графике можно увидеть "ступеньку". Такие ступеньки могут быть и для маленьких собственных чисел. На данном графике наиболее заметна "Ступенька", соответствующая главным компонентам 3-4.</a:t>
            </a:r>
            <a:endParaRPr lang="en-GB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56747" y="1436914"/>
            <a:ext cx="7148810" cy="50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2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21947"/>
            <a:ext cx="10772775" cy="12149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Одномерные графики собственных векторов и главных компонент</a:t>
            </a:r>
            <a:endParaRPr lang="en-GB" b="1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1436915"/>
            <a:ext cx="7376432" cy="25146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033656" y="1632632"/>
            <a:ext cx="33963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</a:rPr>
              <a:t>По результатам визуального анализа можно сделать вывод, что главные компоненты 1 и 2 является составными тренда, а все остальные пары главных компонент могут относиться как к тренду, так и к низкочастотной составляющей. Здесь мы отнесем их к тренду. </a:t>
            </a:r>
            <a:endParaRPr lang="en-GB" sz="2400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57222" y="3951515"/>
            <a:ext cx="7376434" cy="2607421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3118757" y="1563399"/>
            <a:ext cx="4914899" cy="851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4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904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Восстановленные значения и ошибки</a:t>
            </a:r>
            <a:endParaRPr lang="en-GB" b="1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" y="1289957"/>
            <a:ext cx="7066190" cy="29391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42658" b="10448"/>
          <a:stretch/>
        </p:blipFill>
        <p:spPr bwMode="auto">
          <a:xfrm>
            <a:off x="657223" y="4229099"/>
            <a:ext cx="7066192" cy="2323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7723416" y="1289957"/>
            <a:ext cx="370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Как видно из рис. 3.16. выходной и восстановлен ряды практически совпадают, потому что вклад среднего и первых четырех главных компонент составляет 99.26%. Снизу рис. 3.16. изображено ряд остатков, то есть разница между начальным и восстановленным рядами, - они оказались незначительными.</a:t>
            </a:r>
            <a:endParaRPr lang="en-GB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0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28601"/>
            <a:ext cx="10772775" cy="13226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Ряд аппроксимированных данных и ошибок</a:t>
            </a:r>
            <a:endParaRPr lang="en-GB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6274" y="5486399"/>
            <a:ext cx="10753725" cy="10123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Как видно из графика ряд аппроксимированных данных дает гораздо большую ошибку, поэтому для определения прогнозных значений в этом случае его использовать нецелесообразно.</a:t>
            </a:r>
            <a:endParaRPr lang="en-GB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4" y="1551215"/>
            <a:ext cx="10772775" cy="39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336247"/>
            <a:ext cx="10772775" cy="1658198"/>
          </a:xfrm>
        </p:spPr>
        <p:txBody>
          <a:bodyPr>
            <a:normAutofit/>
          </a:bodyPr>
          <a:lstStyle/>
          <a:p>
            <a:r>
              <a:rPr lang="ru-RU" b="1" dirty="0"/>
              <a:t>График прогнозных значений по рекуррентному методу</a:t>
            </a:r>
            <a:endParaRPr lang="en-GB" b="1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1994445"/>
            <a:ext cx="10772775" cy="44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3" y="293913"/>
            <a:ext cx="10772775" cy="1520917"/>
          </a:xfrm>
        </p:spPr>
        <p:txBody>
          <a:bodyPr/>
          <a:lstStyle/>
          <a:p>
            <a:r>
              <a:rPr lang="ru-RU" b="1" dirty="0"/>
              <a:t>График прогнозных значений по векторному методу</a:t>
            </a:r>
            <a:endParaRPr lang="en-GB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4" y="1814830"/>
            <a:ext cx="10772775" cy="46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3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78451"/>
              </p:ext>
            </p:extLst>
          </p:nvPr>
        </p:nvGraphicFramePr>
        <p:xfrm>
          <a:off x="0" y="-5"/>
          <a:ext cx="12192000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394">
                  <a:extLst>
                    <a:ext uri="{9D8B030D-6E8A-4147-A177-3AD203B41FA5}">
                      <a16:colId xmlns:a16="http://schemas.microsoft.com/office/drawing/2014/main" val="1968332888"/>
                    </a:ext>
                  </a:extLst>
                </a:gridCol>
                <a:gridCol w="3366538">
                  <a:extLst>
                    <a:ext uri="{9D8B030D-6E8A-4147-A177-3AD203B41FA5}">
                      <a16:colId xmlns:a16="http://schemas.microsoft.com/office/drawing/2014/main" val="2007246222"/>
                    </a:ext>
                  </a:extLst>
                </a:gridCol>
                <a:gridCol w="1735267">
                  <a:extLst>
                    <a:ext uri="{9D8B030D-6E8A-4147-A177-3AD203B41FA5}">
                      <a16:colId xmlns:a16="http://schemas.microsoft.com/office/drawing/2014/main" val="474493479"/>
                    </a:ext>
                  </a:extLst>
                </a:gridCol>
                <a:gridCol w="1735267">
                  <a:extLst>
                    <a:ext uri="{9D8B030D-6E8A-4147-A177-3AD203B41FA5}">
                      <a16:colId xmlns:a16="http://schemas.microsoft.com/office/drawing/2014/main" val="1103511392"/>
                    </a:ext>
                  </a:extLst>
                </a:gridCol>
                <a:gridCol w="1735267">
                  <a:extLst>
                    <a:ext uri="{9D8B030D-6E8A-4147-A177-3AD203B41FA5}">
                      <a16:colId xmlns:a16="http://schemas.microsoft.com/office/drawing/2014/main" val="1669118804"/>
                    </a:ext>
                  </a:extLst>
                </a:gridCol>
                <a:gridCol w="1735267">
                  <a:extLst>
                    <a:ext uri="{9D8B030D-6E8A-4147-A177-3AD203B41FA5}">
                      <a16:colId xmlns:a16="http://schemas.microsoft.com/office/drawing/2014/main" val="1541053342"/>
                    </a:ext>
                  </a:extLst>
                </a:gridCol>
              </a:tblGrid>
              <a:tr h="311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Country Name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Ukraine, по годам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Рекуррентный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Векторный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|yt - yпр|/yt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076994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1987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64087694038.23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77090635049.254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77090635049.254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0.202893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0.202893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638636890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1988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74703517902.66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77465142213.875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77465142213.875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0.036968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0.036968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1778769859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1989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82709161099.12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79205704483.529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79205704483.529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0.042359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0.042359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2994465023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81456918678.50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79681097092.597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79681097092.597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0.021801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0.021801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1102402209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77464561149.51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78287530856.220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78287530856.220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0.010624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0.010624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1633575492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73942235330.44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73589688284.254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73589688284.254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0.004768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0.004768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825124735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65648559903.06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64141063180.183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64141063180.183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0.022963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0.022963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1655798026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52543388913.14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54478001509.209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54478001509.209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0.036819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0.036819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3300226094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48214752454.23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47767136040.367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47767136040.367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0.009284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0.009284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2671303900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44558076851.60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47108044226.684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47108044226.684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0.057228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0.057228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3766740636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50150401353.60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47083375703.538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47083375703.538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0.061157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0.061157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2832070969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41883242906.72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40768477574.741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40768477574.741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0.026616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0.026616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3315198274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1999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31580961262.83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32747692229.511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32747692229.511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0.036944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0.036944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3833918572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31261718319.18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30863764517.710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30863764517.710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0.01273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0.01273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02" marR="30002" marT="0" marB="0" anchor="ctr"/>
                </a:tc>
                <a:extLst>
                  <a:ext uri="{0D108BD9-81ED-4DB2-BD59-A6C34878D82A}">
                    <a16:rowId xmlns:a16="http://schemas.microsoft.com/office/drawing/2014/main" val="209609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40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46421"/>
              </p:ext>
            </p:extLst>
          </p:nvPr>
        </p:nvGraphicFramePr>
        <p:xfrm>
          <a:off x="2" y="-3"/>
          <a:ext cx="12191998" cy="685800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884395">
                  <a:extLst>
                    <a:ext uri="{9D8B030D-6E8A-4147-A177-3AD203B41FA5}">
                      <a16:colId xmlns:a16="http://schemas.microsoft.com/office/drawing/2014/main" val="1026898810"/>
                    </a:ext>
                  </a:extLst>
                </a:gridCol>
                <a:gridCol w="3366539">
                  <a:extLst>
                    <a:ext uri="{9D8B030D-6E8A-4147-A177-3AD203B41FA5}">
                      <a16:colId xmlns:a16="http://schemas.microsoft.com/office/drawing/2014/main" val="2882216357"/>
                    </a:ext>
                  </a:extLst>
                </a:gridCol>
                <a:gridCol w="1735266">
                  <a:extLst>
                    <a:ext uri="{9D8B030D-6E8A-4147-A177-3AD203B41FA5}">
                      <a16:colId xmlns:a16="http://schemas.microsoft.com/office/drawing/2014/main" val="2016880612"/>
                    </a:ext>
                  </a:extLst>
                </a:gridCol>
                <a:gridCol w="1735266">
                  <a:extLst>
                    <a:ext uri="{9D8B030D-6E8A-4147-A177-3AD203B41FA5}">
                      <a16:colId xmlns:a16="http://schemas.microsoft.com/office/drawing/2014/main" val="2726676130"/>
                    </a:ext>
                  </a:extLst>
                </a:gridCol>
                <a:gridCol w="1735266">
                  <a:extLst>
                    <a:ext uri="{9D8B030D-6E8A-4147-A177-3AD203B41FA5}">
                      <a16:colId xmlns:a16="http://schemas.microsoft.com/office/drawing/2014/main" val="2256564884"/>
                    </a:ext>
                  </a:extLst>
                </a:gridCol>
                <a:gridCol w="1735266">
                  <a:extLst>
                    <a:ext uri="{9D8B030D-6E8A-4147-A177-3AD203B41FA5}">
                      <a16:colId xmlns:a16="http://schemas.microsoft.com/office/drawing/2014/main" val="1504508091"/>
                    </a:ext>
                  </a:extLst>
                </a:gridCol>
              </a:tblGrid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38009344576.61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35458026222.017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35458026222.017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0.067123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0.067123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4287794205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42392896031.24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45890385876.756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45890385876.756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0.082502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0.082502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2846609004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50132953288.20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54896091223.807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54896091223.807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0.09501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0.09501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4208877914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64883060725.70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62396586776.772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62396586776.772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0.038322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0.038322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1543075458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86142018069.35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80669297600.651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80669297600.651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0.063531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0.063531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227562962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107753069306.93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113323755683.910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113323755683.910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0.051699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0.051699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491943838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142719009900.99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147758407935.350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147758407935.350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0.03531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0.03531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1208507867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179992405832.32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157652757347.440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157652757347.440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0.124114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0.124114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1227889865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117227769791.56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138447310320.410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138973434295.130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0.181011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0.185499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1274983578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136419300367.96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132473883472.760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132591029299.290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0.028921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0.028063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3785627361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163159671670.27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156043138205.040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156334004359.360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0.043617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0.041834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1256565925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175781379051.43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184432915931.450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186151509289.340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0.049218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0.058994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2742843039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181334417615.41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182074375292.400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180813917815.410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0.004081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0.00287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4056100563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131805126738.29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130496418295.450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130462999355.720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0.009929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0.010183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428707272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90615023323.74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81609176607.543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81871879101.095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0.099386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0.096487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497577255"/>
                  </a:ext>
                </a:extLst>
              </a:tr>
              <a:tr h="409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73307809445.385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78413137257.724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2571598891"/>
                  </a:ext>
                </a:extLst>
              </a:tr>
              <a:tr h="271228">
                <a:tc>
                  <a:txBody>
                    <a:bodyPr/>
                    <a:lstStyle/>
                    <a:p>
                      <a:pPr algn="ctr"/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m.a.p.e.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5.369%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5.395%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41" marR="26941" marT="0" marB="0" anchor="ctr"/>
                </a:tc>
                <a:extLst>
                  <a:ext uri="{0D108BD9-81ED-4DB2-BD59-A6C34878D82A}">
                    <a16:rowId xmlns:a16="http://schemas.microsoft.com/office/drawing/2014/main" val="1977981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91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Прогнозирование ВВП Украины по методу Гусеница по квартальным значениям</a:t>
            </a:r>
            <a:endParaRPr lang="en-GB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6273" y="5633357"/>
            <a:ext cx="10753725" cy="800100"/>
          </a:xfrm>
        </p:spPr>
        <p:txBody>
          <a:bodyPr>
            <a:normAutofit/>
          </a:bodyPr>
          <a:lstStyle/>
          <a:p>
            <a:r>
              <a:rPr lang="ru-RU" dirty="0"/>
              <a:t>Для прогнозирования была выбрана длина Гусеницы равная 14. Из графика можно увидеть увеличение как скользящих средних, так и средних ковариаций.</a:t>
            </a:r>
            <a:endParaRPr lang="en-GB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3" y="1945459"/>
            <a:ext cx="10772775" cy="36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9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91155"/>
          </a:xfrm>
        </p:spPr>
        <p:txBody>
          <a:bodyPr/>
          <a:lstStyle/>
          <a:p>
            <a:r>
              <a:rPr lang="ru-RU" b="1" dirty="0"/>
              <a:t>Введение</a:t>
            </a:r>
            <a:endParaRPr lang="en-GB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7224" y="1690688"/>
            <a:ext cx="10696576" cy="4612141"/>
          </a:xfrm>
        </p:spPr>
        <p:txBody>
          <a:bodyPr>
            <a:normAutofit fontScale="92500"/>
          </a:bodyPr>
          <a:lstStyle/>
          <a:p>
            <a:r>
              <a:rPr lang="ru-RU" dirty="0"/>
              <a:t>Валовой внутренний продукт (ВВП) – показатель общего экономического состояния страны. Он дает представление об общем материальном благосостоянии нации, так как чем выше уровень производства, тем выше благосостояние страны.</a:t>
            </a:r>
            <a:endParaRPr lang="en-GB" dirty="0"/>
          </a:p>
          <a:p>
            <a:r>
              <a:rPr lang="ru-RU" dirty="0"/>
              <a:t>Для прогнозирования макроэкономических показателей применяются несколько методов, самыми распространенными среди которых являются метод экспертных оценок и прогнозирования временного ряда показателя. Не так давно в статистической литературе появился новый метод прогнозирования временных рядов под названием SSA (</a:t>
            </a:r>
            <a:r>
              <a:rPr lang="ru-RU" dirty="0" err="1"/>
              <a:t>Singular</a:t>
            </a:r>
            <a:r>
              <a:rPr lang="ru-RU" dirty="0"/>
              <a:t> </a:t>
            </a:r>
            <a:r>
              <a:rPr lang="ru-RU" dirty="0" err="1"/>
              <a:t>Spectrum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 – анализ сингулярного спектра). В русскоязычной литературе данному методу было дано название – метод «Гусеница».</a:t>
            </a:r>
          </a:p>
          <a:p>
            <a:r>
              <a:rPr lang="ru-RU" dirty="0"/>
              <a:t>Объект исследования: объем ВВП Украины.</a:t>
            </a:r>
            <a:endParaRPr lang="en-GB" dirty="0"/>
          </a:p>
          <a:p>
            <a:r>
              <a:rPr lang="ru-RU" dirty="0"/>
              <a:t>Предмет исследования: годовая и квартальная динамика показателя ВВП. </a:t>
            </a:r>
            <a:endParaRPr lang="en-GB" dirty="0"/>
          </a:p>
          <a:p>
            <a:r>
              <a:rPr lang="ru-RU" dirty="0"/>
              <a:t>Цель исследования: анализ и прогнозирование показателя ВВП Украины при помощи методы Гусеница.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27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88396"/>
          </a:xfrm>
        </p:spPr>
        <p:txBody>
          <a:bodyPr/>
          <a:lstStyle/>
          <a:p>
            <a:r>
              <a:rPr lang="en-US" b="1" dirty="0"/>
              <a:t>C</a:t>
            </a:r>
            <a:r>
              <a:rPr lang="ru-RU" b="1" dirty="0" err="1"/>
              <a:t>обственные</a:t>
            </a:r>
            <a:r>
              <a:rPr lang="ru-RU" b="1" dirty="0"/>
              <a:t> числа</a:t>
            </a:r>
            <a:endParaRPr lang="en-GB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7224" y="1387929"/>
            <a:ext cx="10753725" cy="764177"/>
          </a:xfrm>
        </p:spPr>
        <p:txBody>
          <a:bodyPr/>
          <a:lstStyle/>
          <a:p>
            <a:r>
              <a:rPr lang="ru-RU" dirty="0"/>
              <a:t>Можно сделать вывод, что после примерно 4 главной компоненты находится шум (равномерное падение очень маленьких собственных чисел).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4" y="2152107"/>
            <a:ext cx="10772775" cy="42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4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04724"/>
          </a:xfrm>
        </p:spPr>
        <p:txBody>
          <a:bodyPr>
            <a:normAutofit/>
          </a:bodyPr>
          <a:lstStyle/>
          <a:p>
            <a:r>
              <a:rPr lang="ru-RU" b="1" dirty="0"/>
              <a:t>Собственные числа в процентах</a:t>
            </a:r>
            <a:endParaRPr lang="en-GB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6656" y="1404258"/>
            <a:ext cx="10753725" cy="734785"/>
          </a:xfrm>
        </p:spPr>
        <p:txBody>
          <a:bodyPr/>
          <a:lstStyle/>
          <a:p>
            <a:r>
              <a:rPr lang="ru-RU" dirty="0"/>
              <a:t>На графике наиболее заметна "Ступенька", соответствующая главным компонентам 2-3. </a:t>
            </a:r>
            <a:endParaRPr lang="en-GB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3" y="2139043"/>
            <a:ext cx="107727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4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619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Одномерные графики собственных векторов и главных компонент</a:t>
            </a:r>
            <a:endParaRPr lang="en-GB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784770" y="2011680"/>
            <a:ext cx="2645229" cy="450668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 результатам визуального анализа можно сделать вывод, что главные компоненты 1 и 4 является составными тренда, а все остальные пары главных компонент могут относиться как к тренду, так и к низкочастотной составляющей. </a:t>
            </a:r>
            <a:endParaRPr lang="en-GB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3" y="1844856"/>
            <a:ext cx="8127547" cy="23842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57221" y="4229100"/>
            <a:ext cx="8127547" cy="22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38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59564"/>
            <a:ext cx="10772775" cy="921053"/>
          </a:xfrm>
        </p:spPr>
        <p:txBody>
          <a:bodyPr/>
          <a:lstStyle/>
          <a:p>
            <a:r>
              <a:rPr lang="ru-RU" b="1" dirty="0"/>
              <a:t>Восстановленные значения и ошибки</a:t>
            </a:r>
            <a:endParaRPr lang="en-GB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7223" y="1213273"/>
            <a:ext cx="10753725" cy="1400991"/>
          </a:xfrm>
        </p:spPr>
        <p:txBody>
          <a:bodyPr/>
          <a:lstStyle/>
          <a:p>
            <a:r>
              <a:rPr lang="ru-RU" dirty="0"/>
              <a:t>Как видно на графике выходной и восстановлен ряды практически совпадают, потому что вклад среднего и первых четырех главных компонент составляет 99,76%. Снизу изображено ряд остатков, то есть разница между начальным и восстановленным рядами, - они оказались незначительными.</a:t>
            </a:r>
            <a:endParaRPr lang="en-GB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4" y="2614264"/>
            <a:ext cx="10753725" cy="39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Ряд аппроксимированных данных и ошибок</a:t>
            </a:r>
            <a:endParaRPr lang="en-GB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Ряд аппроксимированных данных дает гораздо большую ошибку, поэтому для определения прогнозных значений в этом случае его использовать нецелесообразно.</a:t>
            </a:r>
            <a:endParaRPr lang="en-GB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6655" y="2999105"/>
            <a:ext cx="10753343" cy="36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69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261258"/>
            <a:ext cx="10772775" cy="1586230"/>
          </a:xfrm>
        </p:spPr>
        <p:txBody>
          <a:bodyPr>
            <a:normAutofit/>
          </a:bodyPr>
          <a:lstStyle/>
          <a:p>
            <a:r>
              <a:rPr lang="ru-RU" b="1" dirty="0"/>
              <a:t>График прогнозных значений по рекуррентному методу</a:t>
            </a:r>
            <a:endParaRPr lang="en-GB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" y="1847488"/>
            <a:ext cx="10772774" cy="47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189290"/>
            <a:ext cx="10772775" cy="13455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График прогнозных значений по векторному методу</a:t>
            </a:r>
            <a:endParaRPr lang="en-GB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605" y="1534886"/>
            <a:ext cx="10772775" cy="50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1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682000"/>
              </p:ext>
            </p:extLst>
          </p:nvPr>
        </p:nvGraphicFramePr>
        <p:xfrm>
          <a:off x="0" y="8"/>
          <a:ext cx="12192000" cy="6857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534">
                  <a:extLst>
                    <a:ext uri="{9D8B030D-6E8A-4147-A177-3AD203B41FA5}">
                      <a16:colId xmlns:a16="http://schemas.microsoft.com/office/drawing/2014/main" val="3883432562"/>
                    </a:ext>
                  </a:extLst>
                </a:gridCol>
                <a:gridCol w="1599590">
                  <a:extLst>
                    <a:ext uri="{9D8B030D-6E8A-4147-A177-3AD203B41FA5}">
                      <a16:colId xmlns:a16="http://schemas.microsoft.com/office/drawing/2014/main" val="3259123723"/>
                    </a:ext>
                  </a:extLst>
                </a:gridCol>
                <a:gridCol w="2740762">
                  <a:extLst>
                    <a:ext uri="{9D8B030D-6E8A-4147-A177-3AD203B41FA5}">
                      <a16:colId xmlns:a16="http://schemas.microsoft.com/office/drawing/2014/main" val="3145868967"/>
                    </a:ext>
                  </a:extLst>
                </a:gridCol>
                <a:gridCol w="2231137">
                  <a:extLst>
                    <a:ext uri="{9D8B030D-6E8A-4147-A177-3AD203B41FA5}">
                      <a16:colId xmlns:a16="http://schemas.microsoft.com/office/drawing/2014/main" val="584272975"/>
                    </a:ext>
                  </a:extLst>
                </a:gridCol>
                <a:gridCol w="2426207">
                  <a:extLst>
                    <a:ext uri="{9D8B030D-6E8A-4147-A177-3AD203B41FA5}">
                      <a16:colId xmlns:a16="http://schemas.microsoft.com/office/drawing/2014/main" val="523533703"/>
                    </a:ext>
                  </a:extLst>
                </a:gridCol>
                <a:gridCol w="2423770">
                  <a:extLst>
                    <a:ext uri="{9D8B030D-6E8A-4147-A177-3AD203B41FA5}">
                      <a16:colId xmlns:a16="http://schemas.microsoft.com/office/drawing/2014/main" val="2525860602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Ukraine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Рекуррентный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Векторный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|yt - yпр|/yt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85208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44132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30635.054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30635.054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0.305831279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0.305831279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46478391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50117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40018.976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40018.976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0.201488996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0.201488996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58322910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65067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57454.731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57454.731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0.11699124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0.11699124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3031682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66494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58223.903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58223.903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0.124373583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0.124373583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342846038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52583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50471.708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50471.708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0.040151608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0.040151608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68240851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60798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59987.760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59987.760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0.013326754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0.013326754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8121038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75812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79224.480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79224.480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0.045012399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0.045012399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84051707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78151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79350.068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79350.068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0.015342964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0.015342964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424663809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66981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69136.140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69136.140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0.032175393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0.032175393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50486576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78607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79351.063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79351.063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0.009465607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0.009465607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1118755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99405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100927.296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100927.296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0.015314079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0.015314079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097304460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100120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100802.518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100802.518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0.006817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0.006817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334176068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88104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88616.095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88616.095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0.005812392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0.005812392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68212028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101707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100416.465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100416.465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0.012688753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0.012688753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941981385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122861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125913.047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125913.047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0.024841463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0.024841463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4668802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128780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125095.588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125095.588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0.028610126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0.028610126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07824963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106348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110136.068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110136.068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0.035619551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0.035619551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6980204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126319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127523.164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127523.164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0.009532723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0.009532723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90285926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152406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160592.426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160592.426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0.053714591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0.053714591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86442651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159080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160585.723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160585.723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0.009465194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0.009465194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084665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080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074696"/>
              </p:ext>
            </p:extLst>
          </p:nvPr>
        </p:nvGraphicFramePr>
        <p:xfrm>
          <a:off x="0" y="2"/>
          <a:ext cx="12192000" cy="6858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70534">
                  <a:extLst>
                    <a:ext uri="{9D8B030D-6E8A-4147-A177-3AD203B41FA5}">
                      <a16:colId xmlns:a16="http://schemas.microsoft.com/office/drawing/2014/main" val="1696286581"/>
                    </a:ext>
                  </a:extLst>
                </a:gridCol>
                <a:gridCol w="1599591">
                  <a:extLst>
                    <a:ext uri="{9D8B030D-6E8A-4147-A177-3AD203B41FA5}">
                      <a16:colId xmlns:a16="http://schemas.microsoft.com/office/drawing/2014/main" val="1783448446"/>
                    </a:ext>
                  </a:extLst>
                </a:gridCol>
                <a:gridCol w="2740760">
                  <a:extLst>
                    <a:ext uri="{9D8B030D-6E8A-4147-A177-3AD203B41FA5}">
                      <a16:colId xmlns:a16="http://schemas.microsoft.com/office/drawing/2014/main" val="1765581392"/>
                    </a:ext>
                  </a:extLst>
                </a:gridCol>
                <a:gridCol w="2231137">
                  <a:extLst>
                    <a:ext uri="{9D8B030D-6E8A-4147-A177-3AD203B41FA5}">
                      <a16:colId xmlns:a16="http://schemas.microsoft.com/office/drawing/2014/main" val="4261843844"/>
                    </a:ext>
                  </a:extLst>
                </a:gridCol>
                <a:gridCol w="2426208">
                  <a:extLst>
                    <a:ext uri="{9D8B030D-6E8A-4147-A177-3AD203B41FA5}">
                      <a16:colId xmlns:a16="http://schemas.microsoft.com/office/drawing/2014/main" val="46219921"/>
                    </a:ext>
                  </a:extLst>
                </a:gridCol>
                <a:gridCol w="2423770">
                  <a:extLst>
                    <a:ext uri="{9D8B030D-6E8A-4147-A177-3AD203B41FA5}">
                      <a16:colId xmlns:a16="http://schemas.microsoft.com/office/drawing/2014/main" val="364123224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139444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145093.765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145093.765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0.040516372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0.040516372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35242014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166869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169582.815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169582.815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0.016263147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0.016263147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412810105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199535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210397.720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210397.720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0.054440173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0.054440173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13619500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214883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207991.369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207991.369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0.032071551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0.032071551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425554168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191459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185628.706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185628.706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0.030451919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0.030451919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196430954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236033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210711.371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210711.371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0.107280037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0.107280037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13886954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276451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252065.009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252065.009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0.088210898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0.088210898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54015226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244113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238377.251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238377.251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0.023496287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0.023496287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122096895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189028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202585.482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202585.482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0.071722084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0.071722084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42474687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214103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225699.791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225699.791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0.054164542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0.054164542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6383854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250306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271566.959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271566.959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0.08493987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0.08493987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370001232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259908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258692.326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258692.326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0.004677324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0.004677324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21993568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217286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222167.017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222167.017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0.02246356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0.02246356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165958429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256754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253907.703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253907.703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0.011085697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0.011085697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40118799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301251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311739.647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311739.647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0.03481697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0.03481697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63233635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307278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302083.336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302083.336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0.016905421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0.016905421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9429378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257682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263850.197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263850.197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0.023937244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0.023937244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45588369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311022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300374.576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300374.576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0.034233668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0.034233668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337366161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369818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363578.777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363578.777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0.016871064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0.016871064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148306253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363557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348587.16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348587.16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0.041176047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0.041176047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4" marR="66004" marT="0" marB="0" anchor="ctr"/>
                </a:tc>
                <a:extLst>
                  <a:ext uri="{0D108BD9-81ED-4DB2-BD59-A6C34878D82A}">
                    <a16:rowId xmlns:a16="http://schemas.microsoft.com/office/drawing/2014/main" val="3239679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999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388684"/>
              </p:ext>
            </p:extLst>
          </p:nvPr>
        </p:nvGraphicFramePr>
        <p:xfrm>
          <a:off x="0" y="8"/>
          <a:ext cx="12192000" cy="685799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70534">
                  <a:extLst>
                    <a:ext uri="{9D8B030D-6E8A-4147-A177-3AD203B41FA5}">
                      <a16:colId xmlns:a16="http://schemas.microsoft.com/office/drawing/2014/main" val="4022044736"/>
                    </a:ext>
                  </a:extLst>
                </a:gridCol>
                <a:gridCol w="1599590">
                  <a:extLst>
                    <a:ext uri="{9D8B030D-6E8A-4147-A177-3AD203B41FA5}">
                      <a16:colId xmlns:a16="http://schemas.microsoft.com/office/drawing/2014/main" val="4169518896"/>
                    </a:ext>
                  </a:extLst>
                </a:gridCol>
                <a:gridCol w="2740762">
                  <a:extLst>
                    <a:ext uri="{9D8B030D-6E8A-4147-A177-3AD203B41FA5}">
                      <a16:colId xmlns:a16="http://schemas.microsoft.com/office/drawing/2014/main" val="1118390531"/>
                    </a:ext>
                  </a:extLst>
                </a:gridCol>
                <a:gridCol w="2231137">
                  <a:extLst>
                    <a:ext uri="{9D8B030D-6E8A-4147-A177-3AD203B41FA5}">
                      <a16:colId xmlns:a16="http://schemas.microsoft.com/office/drawing/2014/main" val="537169577"/>
                    </a:ext>
                  </a:extLst>
                </a:gridCol>
                <a:gridCol w="2426207">
                  <a:extLst>
                    <a:ext uri="{9D8B030D-6E8A-4147-A177-3AD203B41FA5}">
                      <a16:colId xmlns:a16="http://schemas.microsoft.com/office/drawing/2014/main" val="2265702416"/>
                    </a:ext>
                  </a:extLst>
                </a:gridCol>
                <a:gridCol w="2423770">
                  <a:extLst>
                    <a:ext uri="{9D8B030D-6E8A-4147-A177-3AD203B41FA5}">
                      <a16:colId xmlns:a16="http://schemas.microsoft.com/office/drawing/2014/main" val="3935433444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292894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299860.622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299860.622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0.023785472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0.023785472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71769792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347842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332422.099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332422.099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0.044330187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0.044330187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5118199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389213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394604.915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394604.915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0.013853378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0.013853378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250962076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381289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372750.616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372599.319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0.022393471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0.022790275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06386935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302864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313960.193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313006.46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0.036637544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0.033488496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420183634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353025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347244.384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344912.362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0.016374523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0.02298035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234212870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394731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415949.956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418561.078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0.053755484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0.060370424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32621825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404311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394320.579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401111.515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0.024709743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0.007913426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59767804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316905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331654.339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335431.618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0.046541831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0.05846111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381692588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382391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375191.88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372408.278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0.018826594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0.026106059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637259790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440476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459699.808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467150.255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0.043643259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0.060557794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698282490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447143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444174.342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460891.903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0.006639169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0.030748336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595057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375525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381224.101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387848.8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0.015176356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0.032817522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82556833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455245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441691.607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425634.563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0.029771646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0.06504286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297875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563907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554812.556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542508.412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0.01612756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0.037947016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219979658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584781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558592.226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546730.315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0.0447839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0.065068265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221782090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453390.234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456499.418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82265198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506874.810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485816.390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45498119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651406.722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623622.148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959220626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644581.488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641485.733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53064053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/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m.a.p.e.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4.239%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4.505%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92827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97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49653"/>
          </a:xfrm>
        </p:spPr>
        <p:txBody>
          <a:bodyPr/>
          <a:lstStyle/>
          <a:p>
            <a:r>
              <a:rPr lang="ru-RU" b="1" dirty="0"/>
              <a:t>Временные ряды </a:t>
            </a:r>
            <a:endParaRPr lang="en-GB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7224" y="1649185"/>
            <a:ext cx="10773157" cy="45556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каждой сфере экономики встречаются явления, которые интересно и важно изучать в их развитии, т.к. они эволюционируют и флуктуируют во времени. С течением времени изменяются цены, экономические условия, режим протекания того или иного производственного процесса. Совокупность измерений подобного рода показателей в течение некоторого периода времени и представляет временной ряд.</a:t>
            </a:r>
          </a:p>
          <a:p>
            <a:r>
              <a:rPr lang="ru-RU" dirty="0"/>
              <a:t>Временным рядом называют последовательность наблюдений, обычно упорядоченную во времени (хотя возможно упорядочение и по какому-либо другому параметру). </a:t>
            </a:r>
          </a:p>
          <a:p>
            <a:r>
              <a:rPr lang="ru-RU" dirty="0"/>
              <a:t>При анализе экономических временных рядов традиционно различают разные виды эволюции (динамики). Эти виды динамики могут, вообще говоря, комбинироваться. Тем самым задается разложение временного ряда на составляющие (компоненты), которые с экономической точки зрения несут разную содержательную нагрузку. Наиболее важные: Тренд, циклические колебания, сезонные колебания, нерегулярные компоненты.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676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Выводы:</a:t>
            </a:r>
            <a:endParaRPr lang="en-GB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Таким образом качественный прогноз для первой модели был построен при помощи рекуррентной модели, а для второй по векторной модели.</a:t>
            </a:r>
            <a:endParaRPr lang="en-GB" sz="2800" dirty="0"/>
          </a:p>
          <a:p>
            <a:r>
              <a:rPr lang="ru-RU" sz="2800" dirty="0"/>
              <a:t>Реальные значения ВВП Украины по данным </a:t>
            </a:r>
            <a:r>
              <a:rPr lang="ru-RU" sz="2800" dirty="0" err="1"/>
              <a:t>Укрстата</a:t>
            </a:r>
            <a:r>
              <a:rPr lang="ru-RU" sz="2800" dirty="0"/>
              <a:t> на 1 и 2 кварталы 2016 года соответственно составили 453185 и 531838 </a:t>
            </a:r>
            <a:r>
              <a:rPr lang="ru-RU" sz="2800" dirty="0" err="1"/>
              <a:t>млн.грн</a:t>
            </a:r>
            <a:r>
              <a:rPr lang="ru-RU" sz="2800" dirty="0"/>
              <a:t>. Данные значения рассчитаны в фактических ценах. Прогнозные значения по рекуррентному методу более приближены к реальным, этот результат подтверждается тем, что данный метод показал лучшую прогностическую способность, чем векторный.</a:t>
            </a:r>
          </a:p>
        </p:txBody>
      </p:sp>
    </p:spTree>
    <p:extLst>
      <p:ext uri="{BB962C8B-B14F-4D97-AF65-F5344CB8AC3E}">
        <p14:creationId xmlns:p14="http://schemas.microsoft.com/office/powerpoint/2010/main" val="618871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1096433"/>
          </a:xfrm>
        </p:spPr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Картинки по запросу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207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2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Валовый внутренний продукт</a:t>
            </a:r>
            <a:endParaRPr lang="en-GB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Один из важнейших показателей системы национальных счетов, который характеризует конечный результат производственной деятельности экономических единиц - резидентов и измеряет стоимость товаров и услуг, произведенных этими единицами для конечного использования.</a:t>
            </a:r>
          </a:p>
          <a:p>
            <a:r>
              <a:rPr lang="ru-RU" dirty="0"/>
              <a:t>Существует 3 основных метода расчета ВВП: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расчет по валовой добавленной стоимости;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расчет по расходам;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расчет по доходам;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96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Метод «Гусеница»</a:t>
            </a:r>
            <a:endParaRPr lang="en-GB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Этот свободный от модели метод, предназначен для исследования структуры временных рядов, сочетает в себе преимущества многих других методов, в частности, анализа Фурье и регрессионного анализа.</a:t>
            </a:r>
            <a:endParaRPr lang="en-GB" dirty="0"/>
          </a:p>
          <a:p>
            <a:r>
              <a:rPr lang="ru-RU" dirty="0"/>
              <a:t>Базовый вариант метода заключается в преобразовании одномерного ряда в многомерный при помощи однопараметрической процедуры смещения (отсюда и название - «Гусеница»), исследовании полученной многомерной траектории при помощи анализа главных компонент (сингулярного разложения) и восстановление (аппроксимация) ряда по выбранным главным компонентам.</a:t>
            </a:r>
            <a:endParaRPr lang="en-GB" dirty="0"/>
          </a:p>
          <a:p>
            <a:r>
              <a:rPr lang="ru-RU" dirty="0"/>
              <a:t>Таким образом, результатом применения метода является разложение временного ряда на простые компоненты: медленные тренды, сезонные и другие периодические или колебательные составляющие, а также шумовые компоненты.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Базовый алгоритм метода "Гусеница"</a:t>
            </a:r>
            <a:endParaRPr lang="en-GB" b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274290"/>
              </p:ext>
            </p:extLst>
          </p:nvPr>
        </p:nvGraphicFramePr>
        <p:xfrm>
          <a:off x="676275" y="1992087"/>
          <a:ext cx="10753725" cy="378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20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Динамика ВВП Украины по годам, 1987 – 2015 гг</a:t>
            </a:r>
            <a:r>
              <a:rPr lang="ru-RU" b="1"/>
              <a:t>., млрд. </a:t>
            </a:r>
            <a:r>
              <a:rPr lang="ru-RU" b="1" dirty="0"/>
              <a:t>долл.</a:t>
            </a:r>
            <a:endParaRPr lang="en-GB" b="1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069504"/>
              </p:ext>
            </p:extLst>
          </p:nvPr>
        </p:nvGraphicFramePr>
        <p:xfrm>
          <a:off x="676274" y="1926771"/>
          <a:ext cx="10753725" cy="449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19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Динамика ВВП Украины по кварталам, 2002 – 2015 гг., млн. </a:t>
            </a:r>
            <a:r>
              <a:rPr lang="ru-RU" b="1" dirty="0" err="1"/>
              <a:t>грн</a:t>
            </a:r>
            <a:endParaRPr lang="en-GB" b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813132"/>
              </p:ext>
            </p:extLst>
          </p:nvPr>
        </p:nvGraphicFramePr>
        <p:xfrm>
          <a:off x="676275" y="2011363"/>
          <a:ext cx="10753725" cy="442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8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Прогнозирование ВВП Украины по методу Гусеница по годовым значениям</a:t>
            </a:r>
            <a:endParaRPr lang="en-GB" b="1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2157731"/>
            <a:ext cx="10772775" cy="3312339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57224" y="5463049"/>
            <a:ext cx="10772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Calibri" panose="020F0502020204030204" pitchFamily="34" charset="0"/>
              </a:rPr>
              <a:t>Для прогнозирования была выбрана длина Гусеницы равная 8. Скользящие средние, стандарты и средние ковариации</a:t>
            </a:r>
            <a:r>
              <a:rPr lang="en-GB" sz="2400" dirty="0"/>
              <a:t>.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Из графика можно увидеть увеличение как скользящих средних, так и средних ковариаций.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99144"/>
      </p:ext>
    </p:extLst>
  </p:cSld>
  <p:clrMapOvr>
    <a:masterClrMapping/>
  </p:clrMapOvr>
</p:sld>
</file>

<file path=ppt/theme/theme1.xml><?xml version="1.0" encoding="utf-8"?>
<a:theme xmlns:a="http://schemas.openxmlformats.org/drawingml/2006/main" name="Місто">
  <a:themeElements>
    <a:clrScheme name="Місто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іст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істо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Метрополія</Template>
  <TotalTime>132</TotalTime>
  <Words>1641</Words>
  <Application>Microsoft Office PowerPoint</Application>
  <PresentationFormat>Широкий екран</PresentationFormat>
  <Paragraphs>623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Місто</vt:lpstr>
      <vt:lpstr>Прогнозирование ВВП при помощи метода “Гусеница”</vt:lpstr>
      <vt:lpstr>Введение</vt:lpstr>
      <vt:lpstr>Временные ряды </vt:lpstr>
      <vt:lpstr>Валовый внутренний продукт</vt:lpstr>
      <vt:lpstr>Метод «Гусеница»</vt:lpstr>
      <vt:lpstr>Базовый алгоритм метода "Гусеница"</vt:lpstr>
      <vt:lpstr>Динамика ВВП Украины по годам, 1987 – 2015 гг., млрд. долл.</vt:lpstr>
      <vt:lpstr>Динамика ВВП Украины по кварталам, 2002 – 2015 гг., млн. грн</vt:lpstr>
      <vt:lpstr>Прогнозирование ВВП Украины по методу Гусеница по годовым значениям</vt:lpstr>
      <vt:lpstr>Cобственные числа</vt:lpstr>
      <vt:lpstr>Собственные числа в процентах</vt:lpstr>
      <vt:lpstr>Одномерные графики собственных векторов и главных компонент</vt:lpstr>
      <vt:lpstr>Восстановленные значения и ошибки</vt:lpstr>
      <vt:lpstr>Ряд аппроксимированных данных и ошибок</vt:lpstr>
      <vt:lpstr>График прогнозных значений по рекуррентному методу</vt:lpstr>
      <vt:lpstr>График прогнозных значений по векторному методу</vt:lpstr>
      <vt:lpstr>Презентація PowerPoint</vt:lpstr>
      <vt:lpstr>Презентація PowerPoint</vt:lpstr>
      <vt:lpstr>Прогнозирование ВВП Украины по методу Гусеница по квартальным значениям</vt:lpstr>
      <vt:lpstr>Cобственные числа</vt:lpstr>
      <vt:lpstr>Собственные числа в процентах</vt:lpstr>
      <vt:lpstr>Одномерные графики собственных векторов и главных компонент</vt:lpstr>
      <vt:lpstr>Восстановленные значения и ошибки</vt:lpstr>
      <vt:lpstr>Ряд аппроксимированных данных и ошибок</vt:lpstr>
      <vt:lpstr>График прогнозных значений по рекуррентному методу</vt:lpstr>
      <vt:lpstr>График прогнозных значений по векторному методу</vt:lpstr>
      <vt:lpstr>Презентація PowerPoint</vt:lpstr>
      <vt:lpstr>Презентація PowerPoint</vt:lpstr>
      <vt:lpstr>Презентація PowerPoint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ВВП при помощи метода “Гусеница”</dc:title>
  <dc:creator>Anastasiia Zakharova</dc:creator>
  <cp:lastModifiedBy>Anastasiia Zakharova</cp:lastModifiedBy>
  <cp:revision>21</cp:revision>
  <dcterms:created xsi:type="dcterms:W3CDTF">2016-12-12T08:17:54Z</dcterms:created>
  <dcterms:modified xsi:type="dcterms:W3CDTF">2017-05-10T12:06:13Z</dcterms:modified>
</cp:coreProperties>
</file>