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876"/>
            <a:ext cx="778671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cap="all" dirty="0" smtClean="0">
                <a:solidFill>
                  <a:srgbClr val="002060"/>
                </a:solidFill>
                <a:latin typeface="+mn-lt"/>
              </a:rPr>
              <a:t>Проблеми та перспективи розвитку електронного самоврядування в 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869160"/>
            <a:ext cx="7992888" cy="733442"/>
          </a:xfrm>
        </p:spPr>
        <p:txBody>
          <a:bodyPr>
            <a:normAutofit fontScale="25000" lnSpcReduction="20000"/>
          </a:bodyPr>
          <a:lstStyle/>
          <a:p>
            <a:pPr marR="36576" lvl="0">
              <a:spcBef>
                <a:spcPts val="0"/>
              </a:spcBef>
              <a:buClr>
                <a:srgbClr val="F0AD00"/>
              </a:buClr>
              <a:buSzPct val="80000"/>
            </a:pPr>
            <a:r>
              <a:rPr lang="uk-UA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Фролова П.О.</a:t>
            </a:r>
            <a:r>
              <a:rPr lang="ru-RU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, </a:t>
            </a:r>
            <a:endParaRPr lang="en-US" sz="7600" b="1" dirty="0" smtClean="0">
              <a:ln>
                <a:solidFill>
                  <a:srgbClr val="5A6378"/>
                </a:solidFill>
              </a:ln>
              <a:solidFill>
                <a:prstClr val="white"/>
              </a:solidFill>
              <a:latin typeface="Century Gothic"/>
              <a:ea typeface="+mn-ea"/>
              <a:cs typeface="+mn-cs"/>
            </a:endParaRPr>
          </a:p>
          <a:p>
            <a:pPr marR="36576" lvl="0">
              <a:spcBef>
                <a:spcPts val="0"/>
              </a:spcBef>
              <a:buClr>
                <a:srgbClr val="F0AD00"/>
              </a:buClr>
              <a:buSzPct val="80000"/>
            </a:pPr>
            <a:r>
              <a:rPr lang="ru-RU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студентка 1 року ОКР маг</a:t>
            </a:r>
            <a:r>
              <a:rPr lang="uk-UA" sz="7600" b="1" dirty="0" err="1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істр</a:t>
            </a:r>
            <a:endParaRPr lang="ru-RU" sz="7600" b="1" dirty="0" smtClean="0">
              <a:ln>
                <a:solidFill>
                  <a:srgbClr val="5A6378"/>
                </a:solidFill>
              </a:ln>
              <a:solidFill>
                <a:prstClr val="white"/>
              </a:solidFill>
              <a:latin typeface="Century Gothic"/>
              <a:ea typeface="+mn-ea"/>
              <a:cs typeface="+mn-cs"/>
            </a:endParaRPr>
          </a:p>
          <a:p>
            <a:pPr marR="36576" lvl="0">
              <a:spcBef>
                <a:spcPts val="0"/>
              </a:spcBef>
              <a:buClr>
                <a:srgbClr val="F0AD00"/>
              </a:buClr>
              <a:buSzPct val="80000"/>
            </a:pPr>
            <a:r>
              <a:rPr lang="uk-UA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економічного факультету,</a:t>
            </a:r>
            <a:endParaRPr lang="ru-RU" sz="7600" b="1" dirty="0" smtClean="0">
              <a:ln>
                <a:solidFill>
                  <a:srgbClr val="5A6378"/>
                </a:solidFill>
              </a:ln>
              <a:solidFill>
                <a:prstClr val="white"/>
              </a:solidFill>
              <a:latin typeface="Century Gothic"/>
              <a:ea typeface="+mn-ea"/>
              <a:cs typeface="+mn-cs"/>
            </a:endParaRPr>
          </a:p>
          <a:p>
            <a:pPr marR="36576" lvl="0">
              <a:spcBef>
                <a:spcPts val="0"/>
              </a:spcBef>
              <a:buClr>
                <a:srgbClr val="F0AD00"/>
              </a:buClr>
              <a:buSzPct val="80000"/>
            </a:pPr>
            <a:r>
              <a:rPr lang="uk-UA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Запорізького національного університету,</a:t>
            </a:r>
            <a:endParaRPr lang="ru-RU" sz="7600" b="1" dirty="0" smtClean="0">
              <a:ln>
                <a:solidFill>
                  <a:srgbClr val="5A6378"/>
                </a:solidFill>
              </a:ln>
              <a:solidFill>
                <a:prstClr val="white"/>
              </a:solidFill>
              <a:latin typeface="Century Gothic"/>
              <a:ea typeface="+mn-ea"/>
              <a:cs typeface="+mn-cs"/>
            </a:endParaRPr>
          </a:p>
          <a:p>
            <a:pPr marR="36576" lvl="0">
              <a:spcBef>
                <a:spcPts val="0"/>
              </a:spcBef>
              <a:buClr>
                <a:srgbClr val="F0AD00"/>
              </a:buClr>
              <a:buSzPct val="80000"/>
            </a:pPr>
            <a:r>
              <a:rPr lang="uk-UA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Україна</a:t>
            </a:r>
          </a:p>
          <a:p>
            <a:pPr marR="36576" lvl="0">
              <a:spcBef>
                <a:spcPts val="0"/>
              </a:spcBef>
              <a:buClr>
                <a:srgbClr val="F0AD00"/>
              </a:buClr>
              <a:buSzPct val="80000"/>
            </a:pPr>
            <a:endParaRPr lang="en-US" sz="7600" b="1" dirty="0" smtClean="0">
              <a:ln>
                <a:solidFill>
                  <a:srgbClr val="5A6378"/>
                </a:solidFill>
              </a:ln>
              <a:solidFill>
                <a:prstClr val="white"/>
              </a:solidFill>
              <a:latin typeface="Century Gothic"/>
              <a:ea typeface="+mn-ea"/>
              <a:cs typeface="+mn-cs"/>
            </a:endParaRPr>
          </a:p>
          <a:p>
            <a:pPr marR="36576" lvl="0">
              <a:spcBef>
                <a:spcPts val="0"/>
              </a:spcBef>
              <a:buClr>
                <a:srgbClr val="F0AD00"/>
              </a:buClr>
              <a:buSzPct val="80000"/>
            </a:pPr>
            <a:r>
              <a:rPr lang="ru-RU" sz="7600" b="1" dirty="0" err="1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Науковий</a:t>
            </a:r>
            <a:r>
              <a:rPr lang="ru-RU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ru-RU" sz="7600" b="1" dirty="0" err="1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керівник</a:t>
            </a:r>
            <a:r>
              <a:rPr lang="ru-RU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, к.е.н. </a:t>
            </a:r>
            <a:r>
              <a:rPr lang="uk-UA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                                       </a:t>
            </a:r>
            <a:r>
              <a:rPr lang="ru-RU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доц.</a:t>
            </a:r>
            <a:r>
              <a:rPr lang="uk-UA" sz="7600" b="1" dirty="0" smtClean="0">
                <a:ln>
                  <a:solidFill>
                    <a:srgbClr val="5A6378"/>
                  </a:solidFill>
                </a:ln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> Лось В.О.</a:t>
            </a:r>
            <a:endParaRPr lang="ru-RU" sz="7600" b="1" dirty="0">
              <a:ln>
                <a:solidFill>
                  <a:srgbClr val="5A6378"/>
                </a:solidFill>
              </a:ln>
              <a:solidFill>
                <a:prstClr val="white"/>
              </a:solidFill>
              <a:latin typeface="Century Gothic"/>
              <a:ea typeface="+mn-ea"/>
              <a:cs typeface="+mn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28604"/>
            <a:ext cx="3089035" cy="304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СТВОРЕННЯ КОМФОРТНОГО, БЕЗПЕЧНОГО, ЗДОРОВОГО ТА РОЗУМНОГО СЕРЕДОВИЩА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♦ </a:t>
            </a:r>
            <a:r>
              <a:rPr lang="ru-RU" dirty="0" err="1" smtClean="0"/>
              <a:t>картка</a:t>
            </a:r>
            <a:r>
              <a:rPr lang="ru-RU" dirty="0" smtClean="0"/>
              <a:t> </a:t>
            </a:r>
            <a:r>
              <a:rPr lang="ru-RU" dirty="0" err="1" smtClean="0"/>
              <a:t>киянина</a:t>
            </a:r>
            <a:r>
              <a:rPr lang="ru-RU" dirty="0" smtClean="0"/>
              <a:t> – </a:t>
            </a:r>
            <a:r>
              <a:rPr lang="ru-RU" dirty="0" err="1" smtClean="0"/>
              <a:t>іменна</a:t>
            </a:r>
            <a:r>
              <a:rPr lang="ru-RU" dirty="0" smtClean="0"/>
              <a:t> </a:t>
            </a:r>
            <a:r>
              <a:rPr lang="ru-RU" dirty="0" err="1" smtClean="0"/>
              <a:t>багатофункціональна</a:t>
            </a:r>
            <a:r>
              <a:rPr lang="ru-RU" dirty="0" smtClean="0"/>
              <a:t> </a:t>
            </a:r>
            <a:r>
              <a:rPr lang="ru-RU" dirty="0" err="1" smtClean="0"/>
              <a:t>електронна</a:t>
            </a:r>
            <a:r>
              <a:rPr lang="ru-RU" dirty="0" smtClean="0"/>
              <a:t> </a:t>
            </a:r>
            <a:r>
              <a:rPr lang="ru-RU" dirty="0" err="1" smtClean="0"/>
              <a:t>пластикова</a:t>
            </a:r>
            <a:r>
              <a:rPr lang="ru-RU" dirty="0" smtClean="0"/>
              <a:t> </a:t>
            </a:r>
            <a:r>
              <a:rPr lang="ru-RU" dirty="0" err="1" smtClean="0"/>
              <a:t>картка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матеріальним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персональних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утримувача</a:t>
            </a:r>
            <a:r>
              <a:rPr lang="ru-RU" dirty="0" smtClean="0"/>
              <a:t> </a:t>
            </a:r>
            <a:r>
              <a:rPr lang="ru-RU" dirty="0" err="1" smtClean="0"/>
              <a:t>картки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підтримує</a:t>
            </a:r>
            <a:r>
              <a:rPr lang="ru-RU" dirty="0" smtClean="0"/>
              <a:t> </a:t>
            </a:r>
            <a:r>
              <a:rPr lang="ru-RU" dirty="0" err="1" smtClean="0"/>
              <a:t>додатки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наданням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обліком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та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сервісів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♦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проїзний</a:t>
            </a:r>
            <a:r>
              <a:rPr lang="ru-RU" dirty="0" smtClean="0"/>
              <a:t> квиток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транспорту. </a:t>
            </a:r>
          </a:p>
          <a:p>
            <a:r>
              <a:rPr lang="ru-RU" dirty="0" smtClean="0"/>
              <a:t>♦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диспетчеризації</a:t>
            </a:r>
            <a:r>
              <a:rPr lang="ru-RU" dirty="0" smtClean="0"/>
              <a:t> транспорту для контролю за </a:t>
            </a:r>
            <a:r>
              <a:rPr lang="ru-RU" dirty="0" err="1" smtClean="0"/>
              <a:t>переміщенням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транспорту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оптимізації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пального</a:t>
            </a:r>
            <a:r>
              <a:rPr lang="ru-RU" dirty="0" smtClean="0"/>
              <a:t>. (</a:t>
            </a:r>
            <a:r>
              <a:rPr lang="en-US" dirty="0" smtClean="0"/>
              <a:t>GPS-</a:t>
            </a:r>
            <a:r>
              <a:rPr lang="ru-RU" dirty="0" err="1" smtClean="0"/>
              <a:t>навігатори</a:t>
            </a:r>
            <a:r>
              <a:rPr lang="ru-RU" dirty="0" smtClean="0"/>
              <a:t> на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транспорту,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</a:t>
            </a:r>
            <a:r>
              <a:rPr lang="ru-RU" dirty="0" smtClean="0"/>
              <a:t>- </a:t>
            </a:r>
            <a:r>
              <a:rPr lang="ru-RU" dirty="0" err="1" smtClean="0"/>
              <a:t>ють</a:t>
            </a:r>
            <a:r>
              <a:rPr lang="ru-RU" dirty="0" smtClean="0"/>
              <a:t> на </a:t>
            </a:r>
            <a:r>
              <a:rPr lang="ru-RU" dirty="0" err="1" smtClean="0"/>
              <a:t>балансі</a:t>
            </a:r>
            <a:r>
              <a:rPr lang="ru-RU" dirty="0" smtClean="0"/>
              <a:t> </a:t>
            </a:r>
            <a:r>
              <a:rPr lang="ru-RU" dirty="0" err="1" smtClean="0"/>
              <a:t>комунальних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) </a:t>
            </a:r>
          </a:p>
          <a:p>
            <a:r>
              <a:rPr lang="ru-RU" dirty="0" smtClean="0"/>
              <a:t>♦ </a:t>
            </a:r>
            <a:r>
              <a:rPr lang="ru-RU" dirty="0" err="1" smtClean="0"/>
              <a:t>мобільні</a:t>
            </a:r>
            <a:r>
              <a:rPr lang="ru-RU" dirty="0" smtClean="0"/>
              <a:t> </a:t>
            </a:r>
            <a:r>
              <a:rPr lang="ru-RU" dirty="0" err="1" smtClean="0"/>
              <a:t>додатки</a:t>
            </a:r>
            <a:r>
              <a:rPr lang="ru-RU" dirty="0" smtClean="0"/>
              <a:t> для </a:t>
            </a:r>
            <a:r>
              <a:rPr lang="ru-RU" dirty="0" err="1" smtClean="0"/>
              <a:t>зручності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сервісів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електронного</a:t>
            </a:r>
            <a:r>
              <a:rPr lang="ru-RU" dirty="0" smtClean="0"/>
              <a:t> </a:t>
            </a:r>
            <a:r>
              <a:rPr lang="ru-RU" dirty="0" err="1" smtClean="0"/>
              <a:t>паркування</a:t>
            </a:r>
            <a:r>
              <a:rPr lang="ru-RU" dirty="0" smtClean="0"/>
              <a:t>,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електронного</a:t>
            </a:r>
            <a:r>
              <a:rPr lang="ru-RU" dirty="0" smtClean="0"/>
              <a:t> квитка); </a:t>
            </a:r>
          </a:p>
          <a:p>
            <a:r>
              <a:rPr lang="ru-RU" dirty="0" smtClean="0"/>
              <a:t>♦ </a:t>
            </a:r>
            <a:r>
              <a:rPr lang="ru-RU" dirty="0" err="1" smtClean="0"/>
              <a:t>електронне</a:t>
            </a:r>
            <a:r>
              <a:rPr lang="ru-RU" dirty="0" smtClean="0"/>
              <a:t> </a:t>
            </a:r>
            <a:r>
              <a:rPr lang="ru-RU" dirty="0" err="1" smtClean="0"/>
              <a:t>паркування</a:t>
            </a:r>
            <a:r>
              <a:rPr lang="ru-RU" dirty="0" smtClean="0"/>
              <a:t> – система плати за </a:t>
            </a:r>
            <a:r>
              <a:rPr lang="ru-RU" dirty="0" err="1" smtClean="0"/>
              <a:t>паркування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паркомату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додатку</a:t>
            </a:r>
            <a:r>
              <a:rPr lang="ru-RU" dirty="0" smtClean="0"/>
              <a:t> на </a:t>
            </a:r>
            <a:r>
              <a:rPr lang="ru-RU" dirty="0" err="1" smtClean="0"/>
              <a:t>мобільному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♦ </a:t>
            </a:r>
            <a:r>
              <a:rPr lang="ru-RU" dirty="0" err="1" smtClean="0"/>
              <a:t>інтелектуальна</a:t>
            </a:r>
            <a:r>
              <a:rPr lang="ru-RU" dirty="0" smtClean="0"/>
              <a:t> система </a:t>
            </a:r>
            <a:r>
              <a:rPr lang="ru-RU" dirty="0" err="1" smtClean="0"/>
              <a:t>управління</a:t>
            </a:r>
            <a:r>
              <a:rPr lang="ru-RU" dirty="0" smtClean="0"/>
              <a:t> транспортом —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транспортної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♦ система </a:t>
            </a:r>
            <a:r>
              <a:rPr lang="ru-RU" dirty="0" err="1" smtClean="0"/>
              <a:t>відеонагляду</a:t>
            </a:r>
            <a:r>
              <a:rPr lang="ru-RU" dirty="0" smtClean="0"/>
              <a:t> та оперативного </a:t>
            </a:r>
            <a:r>
              <a:rPr lang="ru-RU" dirty="0" err="1" smtClean="0"/>
              <a:t>управління</a:t>
            </a:r>
            <a:r>
              <a:rPr lang="ru-RU" dirty="0" smtClean="0"/>
              <a:t> нарядами </a:t>
            </a:r>
            <a:r>
              <a:rPr lang="ru-RU" dirty="0" err="1" smtClean="0"/>
              <a:t>поліції</a:t>
            </a:r>
            <a:r>
              <a:rPr lang="ru-RU" dirty="0" smtClean="0"/>
              <a:t> (</a:t>
            </a:r>
            <a:r>
              <a:rPr lang="ru-RU" dirty="0" err="1" smtClean="0"/>
              <a:t>наразі</a:t>
            </a:r>
            <a:r>
              <a:rPr lang="ru-RU" dirty="0" smtClean="0"/>
              <a:t> масштабно </a:t>
            </a:r>
            <a:r>
              <a:rPr lang="ru-RU" dirty="0" err="1" smtClean="0"/>
              <a:t>модернізується</a:t>
            </a:r>
            <a:r>
              <a:rPr lang="ru-RU" dirty="0" smtClean="0"/>
              <a:t> у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значними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органах). 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МОДЕЛЬ УПРАВЛІННЯ МІСТОМ СМАРТ СІТІ</a:t>
            </a:r>
            <a:endParaRPr lang="ru-RU" sz="2400" b="1" dirty="0">
              <a:solidFill>
                <a:srgbClr val="00206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5" y="1469798"/>
            <a:ext cx="8935299" cy="4530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917" y="500042"/>
            <a:ext cx="9027083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84" y="1116288"/>
            <a:ext cx="9091215" cy="459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17" y="642918"/>
            <a:ext cx="905476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0"/>
            <a:ext cx="731192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144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Висновки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83568" y="1556792"/>
            <a:ext cx="78123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Отже, Україна повільно, але все ж рухається у напрямку до рівня розвитку європейських країн у галузі інновацій, що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природньо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диктується зовнішніми та внутрішніми умовами в нашій країні задля підвищення її конкурентоспроможності на світовій арені. Необхідно, щоб реформи, що торкаються безпосередньо щоденного життя громадян, мали більш широке залучення.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Важливо припинити міряти можливості окремих обласних центрів застарілими та суб’єктивними стандартами. Україна має розглядатися як повноцінна кібернетична система, потоки інформації в якій мали використовувалися б ефективно та доцільно, що гармонійно поєднувалося б з процесом децентралізації в країні.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229600" cy="9144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Література</a:t>
            </a:r>
            <a:endParaRPr lang="ru-RU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108520" y="2899246"/>
            <a:ext cx="84249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0" marR="0" lvl="3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Oфіційний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Блоґ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Google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Україна [Електронний ресурс]. – Режим доступу: https://ukraine.googleblog.com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marR="0" lvl="3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Офіційний сайт рейтингу «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United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Nations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E-Government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Survey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2016» [Електронний ресурс]. – Режим доступу: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://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publicadministration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org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egovkb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Reports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Government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Survey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-2016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marR="0" lvl="3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Офіційний сайт «КИЇВ СМАРТ СІТІ»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[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Електронний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ресурс]. – Режим доступу: http://www.kyivsmartcity.com/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9144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Дякую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за </a:t>
            </a:r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увагу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>
                <a:solidFill>
                  <a:srgbClr val="002060"/>
                </a:solidFill>
                <a:latin typeface="+mn-lt"/>
              </a:rPr>
              <a:t>ІНФОРМАЦІЙНІ СИСТЕМИ: ОСОБЛИВОСТІ КЛАСИФІКАЦІЇ ТА ВИКОРИСТАННЯ.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Загальноприйнятої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класифікації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ІС у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даний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час не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існує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, тому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їх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можна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класифікувати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за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різними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ознаками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, а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саме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b="1" dirty="0" smtClean="0">
                <a:ea typeface="Tahoma" pitchFamily="34" charset="0"/>
                <a:cs typeface="Times New Roman" pitchFamily="18" charset="0"/>
              </a:rPr>
              <a:t>•              за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рівнем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або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сферою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діяльності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ea typeface="Tahoma" pitchFamily="34" charset="0"/>
                <a:cs typeface="Times New Roman" pitchFamily="18" charset="0"/>
              </a:rPr>
              <a:t>•              за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рівнем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автоматизації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процесів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управління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ea typeface="Tahoma" pitchFamily="34" charset="0"/>
                <a:cs typeface="Times New Roman" pitchFamily="18" charset="0"/>
              </a:rPr>
              <a:t>•              за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рівнем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автоматизації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інформаційних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процесів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ea typeface="Tahoma" pitchFamily="34" charset="0"/>
                <a:cs typeface="Times New Roman" pitchFamily="18" charset="0"/>
              </a:rPr>
              <a:t>•              за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ступенем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централізації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обробки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інформації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ea typeface="Tahoma" pitchFamily="34" charset="0"/>
                <a:cs typeface="Times New Roman" pitchFamily="18" charset="0"/>
              </a:rPr>
              <a:t>•              за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ступенем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інтеграції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функцій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ea typeface="Tahoma" pitchFamily="34" charset="0"/>
                <a:cs typeface="Times New Roman" pitchFamily="18" charset="0"/>
              </a:rPr>
              <a:t>•              за видами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процесів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управління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і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ea typeface="Tahoma" pitchFamily="34" charset="0"/>
                <a:cs typeface="Times New Roman" pitchFamily="18" charset="0"/>
              </a:rPr>
              <a:t>т.ін</a:t>
            </a:r>
            <a:r>
              <a:rPr lang="ru-RU" b="1" dirty="0" smtClean="0">
                <a:ea typeface="Tahoma" pitchFamily="34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990600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E-governance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породжує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нову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концепцію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громадянства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, в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обох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напрямках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: потреб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і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обов’язків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громадян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Її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мета –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втягнути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дати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право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і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наділити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новими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повноваженнями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громадян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Концепція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e-governance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побудована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на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п’яти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китах (компонентах): 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500306"/>
            <a:ext cx="8229600" cy="435769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rgbClr val="0070C0"/>
                </a:solidFill>
              </a:rPr>
              <a:t>уряд – </a:t>
            </a:r>
            <a:r>
              <a:rPr lang="ru-RU" dirty="0" err="1" smtClean="0">
                <a:solidFill>
                  <a:srgbClr val="0070C0"/>
                </a:solidFill>
              </a:rPr>
              <a:t>громадянин</a:t>
            </a:r>
            <a:r>
              <a:rPr lang="ru-RU" dirty="0" smtClean="0">
                <a:solidFill>
                  <a:srgbClr val="0070C0"/>
                </a:solidFill>
              </a:rPr>
              <a:t> – </a:t>
            </a:r>
            <a:r>
              <a:rPr lang="en-US" dirty="0" smtClean="0">
                <a:solidFill>
                  <a:srgbClr val="0070C0"/>
                </a:solidFill>
              </a:rPr>
              <a:t>Government to citizen</a:t>
            </a:r>
            <a:r>
              <a:rPr lang="ru-RU" dirty="0" smtClean="0">
                <a:solidFill>
                  <a:srgbClr val="0070C0"/>
                </a:solidFill>
              </a:rPr>
              <a:t> (</a:t>
            </a:r>
            <a:r>
              <a:rPr lang="en-US" dirty="0" smtClean="0">
                <a:solidFill>
                  <a:srgbClr val="0070C0"/>
                </a:solidFill>
              </a:rPr>
              <a:t>G</a:t>
            </a:r>
            <a:r>
              <a:rPr lang="ru-RU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ru-RU" dirty="0" smtClean="0">
                <a:solidFill>
                  <a:srgbClr val="0070C0"/>
                </a:solidFill>
              </a:rPr>
              <a:t>) ; </a:t>
            </a:r>
          </a:p>
          <a:p>
            <a:pPr lvl="0"/>
            <a:r>
              <a:rPr lang="ru-RU" dirty="0" err="1" smtClean="0">
                <a:solidFill>
                  <a:srgbClr val="0070C0"/>
                </a:solidFill>
              </a:rPr>
              <a:t>споживач</a:t>
            </a:r>
            <a:r>
              <a:rPr lang="en-US" dirty="0" smtClean="0">
                <a:solidFill>
                  <a:srgbClr val="0070C0"/>
                </a:solidFill>
              </a:rPr>
              <a:t> – </a:t>
            </a:r>
            <a:r>
              <a:rPr lang="ru-RU" dirty="0" err="1" smtClean="0">
                <a:solidFill>
                  <a:srgbClr val="0070C0"/>
                </a:solidFill>
              </a:rPr>
              <a:t>громадянин</a:t>
            </a:r>
            <a:r>
              <a:rPr lang="en-US" dirty="0" smtClean="0">
                <a:solidFill>
                  <a:srgbClr val="0070C0"/>
                </a:solidFill>
              </a:rPr>
              <a:t> – Consumer to government (C2G) ; 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уряд</a:t>
            </a:r>
            <a:r>
              <a:rPr lang="en-US" dirty="0" smtClean="0">
                <a:solidFill>
                  <a:srgbClr val="0070C0"/>
                </a:solidFill>
              </a:rPr>
              <a:t> – </a:t>
            </a:r>
            <a:r>
              <a:rPr lang="ru-RU" dirty="0" smtClean="0">
                <a:solidFill>
                  <a:srgbClr val="0070C0"/>
                </a:solidFill>
              </a:rPr>
              <a:t>уряд</a:t>
            </a:r>
            <a:r>
              <a:rPr lang="en-US" dirty="0" smtClean="0">
                <a:solidFill>
                  <a:srgbClr val="0070C0"/>
                </a:solidFill>
              </a:rPr>
              <a:t> – Government to government (G2G) ; 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уряд</a:t>
            </a:r>
            <a:r>
              <a:rPr lang="en-US" dirty="0" smtClean="0">
                <a:solidFill>
                  <a:srgbClr val="0070C0"/>
                </a:solidFill>
              </a:rPr>
              <a:t> – </a:t>
            </a:r>
            <a:r>
              <a:rPr lang="ru-RU" dirty="0" err="1" smtClean="0">
                <a:solidFill>
                  <a:srgbClr val="0070C0"/>
                </a:solidFill>
              </a:rPr>
              <a:t>бізнес</a:t>
            </a:r>
            <a:r>
              <a:rPr lang="en-US" dirty="0" smtClean="0">
                <a:solidFill>
                  <a:srgbClr val="0070C0"/>
                </a:solidFill>
              </a:rPr>
              <a:t> – Government to business (G2B) ; 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уряд</a:t>
            </a:r>
            <a:r>
              <a:rPr lang="en-US" dirty="0" smtClean="0">
                <a:solidFill>
                  <a:srgbClr val="0070C0"/>
                </a:solidFill>
              </a:rPr>
              <a:t> – </a:t>
            </a:r>
            <a:r>
              <a:rPr lang="ru-RU" dirty="0" err="1" smtClean="0">
                <a:solidFill>
                  <a:srgbClr val="0070C0"/>
                </a:solidFill>
              </a:rPr>
              <a:t>суспільні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організації</a:t>
            </a:r>
            <a:r>
              <a:rPr lang="en-US" dirty="0" smtClean="0">
                <a:solidFill>
                  <a:srgbClr val="0070C0"/>
                </a:solidFill>
              </a:rPr>
              <a:t> – Government to nongovernmental organization (G2N ).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Метою </a:t>
            </a:r>
            <a:r>
              <a:rPr lang="ru-RU" dirty="0" err="1" smtClean="0">
                <a:solidFill>
                  <a:srgbClr val="002060"/>
                </a:solidFill>
              </a:rPr>
              <a:t>електронного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суспільства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взаємодія</a:t>
            </a:r>
            <a:r>
              <a:rPr lang="ru-RU" dirty="0" smtClean="0">
                <a:solidFill>
                  <a:srgbClr val="002060"/>
                </a:solidFill>
              </a:rPr>
              <a:t> за межами уряду, яка </a:t>
            </a:r>
            <a:r>
              <a:rPr lang="ru-RU" dirty="0" err="1" smtClean="0">
                <a:solidFill>
                  <a:srgbClr val="002060"/>
                </a:solidFill>
              </a:rPr>
              <a:t>розвиває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громади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державне</a:t>
            </a:r>
            <a:r>
              <a:rPr lang="ru-RU" dirty="0" smtClean="0">
                <a:solidFill>
                  <a:srgbClr val="002060"/>
                </a:solidFill>
              </a:rPr>
              <a:t> партнерство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громадянське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суспільство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642918"/>
            <a:ext cx="8501154" cy="27860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КИЇВ СМАРТ СІТІ – </a:t>
            </a:r>
            <a:r>
              <a:rPr lang="ru-RU" sz="2400" b="1" dirty="0" err="1" smtClean="0"/>
              <a:t>це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сучасна</a:t>
            </a:r>
            <a:r>
              <a:rPr lang="ru-RU" sz="2400" b="1" dirty="0" smtClean="0"/>
              <a:t> модель </a:t>
            </a:r>
            <a:r>
              <a:rPr lang="ru-RU" sz="2400" b="1" dirty="0" err="1" smtClean="0"/>
              <a:t>управління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містом</a:t>
            </a:r>
            <a:r>
              <a:rPr lang="ru-RU" sz="2400" b="1" dirty="0" smtClean="0"/>
              <a:t> на засадах </a:t>
            </a:r>
            <a:r>
              <a:rPr lang="ru-RU" sz="2400" b="1" dirty="0" err="1" smtClean="0"/>
              <a:t>передових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знань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впровадження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сучасних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інформаційно-комунікаційних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технологій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метою </a:t>
            </a:r>
            <a:r>
              <a:rPr lang="ru-RU" sz="2400" b="1" dirty="0" err="1" smtClean="0"/>
              <a:t>створення</a:t>
            </a:r>
            <a:r>
              <a:rPr lang="ru-RU" sz="2400" b="1" dirty="0" smtClean="0"/>
              <a:t> комфортного </a:t>
            </a:r>
            <a:r>
              <a:rPr lang="ru-RU" sz="2400" b="1" dirty="0" err="1" smtClean="0"/>
              <a:t>міського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середовища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сталого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успішного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заможного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майбутнього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киян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 r="3031" b="4453"/>
          <a:stretch>
            <a:fillRect/>
          </a:stretch>
        </p:blipFill>
        <p:spPr bwMode="auto">
          <a:xfrm>
            <a:off x="0" y="3857628"/>
            <a:ext cx="91440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8491"/>
            <a:ext cx="9144000" cy="668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СТВОРЕННЯ В КИЄВІ ІННОВАЦІЙНОГО СЕРЕДОВИЩА як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бази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економічного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зростання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міста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♦ створено </a:t>
            </a:r>
            <a:r>
              <a:rPr lang="ru-RU" dirty="0" err="1" smtClean="0"/>
              <a:t>робочу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КИЇВ СМАРТ СІТІ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стейкхолдерів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як </a:t>
            </a:r>
            <a:r>
              <a:rPr lang="ru-RU" dirty="0" err="1" smtClean="0"/>
              <a:t>майданчик</a:t>
            </a:r>
            <a:r>
              <a:rPr lang="ru-RU" dirty="0" smtClean="0"/>
              <a:t> для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стратегічних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♦ залучено </a:t>
            </a:r>
            <a:r>
              <a:rPr lang="ru-RU" dirty="0" err="1" smtClean="0"/>
              <a:t>широку</a:t>
            </a:r>
            <a:r>
              <a:rPr lang="ru-RU" dirty="0" smtClean="0"/>
              <a:t> </a:t>
            </a:r>
            <a:r>
              <a:rPr lang="ru-RU" dirty="0" err="1" smtClean="0"/>
              <a:t>громадськість</a:t>
            </a:r>
            <a:r>
              <a:rPr lang="ru-RU" dirty="0" smtClean="0"/>
              <a:t>,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активістів</a:t>
            </a:r>
            <a:r>
              <a:rPr lang="ru-RU" dirty="0" smtClean="0"/>
              <a:t> та </a:t>
            </a:r>
            <a:r>
              <a:rPr lang="ru-RU" dirty="0" err="1" smtClean="0"/>
              <a:t>волонтерів</a:t>
            </a:r>
            <a:r>
              <a:rPr lang="ru-RU" dirty="0" smtClean="0"/>
              <a:t> до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візії</a:t>
            </a:r>
            <a:r>
              <a:rPr lang="ru-RU" dirty="0" smtClean="0"/>
              <a:t> КИЇВ СМАРТ СІТІ та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стратегічних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♦ </a:t>
            </a:r>
            <a:r>
              <a:rPr lang="ru-RU" dirty="0" err="1" smtClean="0"/>
              <a:t>розроблено</a:t>
            </a:r>
            <a:r>
              <a:rPr lang="ru-RU" dirty="0" smtClean="0"/>
              <a:t> </a:t>
            </a:r>
            <a:r>
              <a:rPr lang="ru-RU" dirty="0" err="1" smtClean="0"/>
              <a:t>консорціумний</a:t>
            </a:r>
            <a:r>
              <a:rPr lang="ru-RU" dirty="0" smtClean="0"/>
              <a:t> формат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 для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</a:t>
            </a:r>
            <a:r>
              <a:rPr lang="ru-RU" dirty="0" err="1" smtClean="0"/>
              <a:t>смарт</a:t>
            </a:r>
            <a:r>
              <a:rPr lang="ru-RU" dirty="0" smtClean="0"/>
              <a:t> </a:t>
            </a:r>
            <a:r>
              <a:rPr lang="ru-RU" dirty="0" err="1" smtClean="0"/>
              <a:t>сіті</a:t>
            </a:r>
            <a:r>
              <a:rPr lang="ru-RU" dirty="0" smtClean="0"/>
              <a:t> </a:t>
            </a:r>
            <a:r>
              <a:rPr lang="ru-RU" dirty="0" err="1" smtClean="0"/>
              <a:t>проектів</a:t>
            </a:r>
            <a:r>
              <a:rPr lang="ru-RU" dirty="0" smtClean="0"/>
              <a:t> та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ініціатив</a:t>
            </a:r>
            <a:r>
              <a:rPr lang="ru-RU" dirty="0" smtClean="0"/>
              <a:t> на засадах </a:t>
            </a:r>
            <a:r>
              <a:rPr lang="ru-RU" dirty="0" err="1" smtClean="0"/>
              <a:t>державно-приватного</a:t>
            </a:r>
            <a:r>
              <a:rPr lang="ru-RU" dirty="0" smtClean="0"/>
              <a:t> партнер- </a:t>
            </a:r>
            <a:r>
              <a:rPr lang="ru-RU" dirty="0" err="1" smtClean="0"/>
              <a:t>ства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♦ проведено </a:t>
            </a:r>
            <a:r>
              <a:rPr lang="ru-RU" dirty="0" err="1" smtClean="0"/>
              <a:t>найбільший</a:t>
            </a:r>
            <a:r>
              <a:rPr lang="ru-RU" dirty="0" smtClean="0"/>
              <a:t> у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Хакатон</a:t>
            </a:r>
            <a:r>
              <a:rPr lang="ru-RU" dirty="0" smtClean="0"/>
              <a:t> КИЇВ СМАРТ СІТІ для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міських</a:t>
            </a:r>
            <a:r>
              <a:rPr lang="ru-RU" dirty="0" smtClean="0"/>
              <a:t> </a:t>
            </a:r>
            <a:r>
              <a:rPr lang="ru-RU" dirty="0" err="1" smtClean="0"/>
              <a:t>додатків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300 </a:t>
            </a:r>
            <a:r>
              <a:rPr lang="ru-RU" dirty="0" err="1" smtClean="0"/>
              <a:t>учасниками</a:t>
            </a:r>
            <a:r>
              <a:rPr lang="ru-RU" dirty="0" smtClean="0"/>
              <a:t>, 50 командами та 5 </a:t>
            </a:r>
            <a:r>
              <a:rPr lang="ru-RU" dirty="0" err="1" smtClean="0"/>
              <a:t>проектами-пере</a:t>
            </a:r>
            <a:r>
              <a:rPr lang="ru-RU" dirty="0" smtClean="0"/>
              <a:t>- </a:t>
            </a:r>
            <a:r>
              <a:rPr lang="ru-RU" dirty="0" err="1" smtClean="0"/>
              <a:t>можцями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Трансформація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управління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інтересах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громадян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метою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забезпечення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його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максимальної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ефективності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прозорості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та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підзвітності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♦ </a:t>
            </a:r>
            <a:r>
              <a:rPr lang="ru-RU" b="1" dirty="0" err="1" smtClean="0"/>
              <a:t>он-лайн</a:t>
            </a:r>
            <a:r>
              <a:rPr lang="ru-RU" b="1" dirty="0" smtClean="0"/>
              <a:t> бюджет для </a:t>
            </a: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прозорості</a:t>
            </a:r>
            <a:r>
              <a:rPr lang="ru-RU" b="1" dirty="0" smtClean="0"/>
              <a:t> та </a:t>
            </a:r>
            <a:r>
              <a:rPr lang="ru-RU" b="1" dirty="0" err="1" smtClean="0"/>
              <a:t>вільного</a:t>
            </a:r>
            <a:r>
              <a:rPr lang="ru-RU" b="1" dirty="0" smtClean="0"/>
              <a:t> доступу </a:t>
            </a:r>
            <a:r>
              <a:rPr lang="ru-RU" b="1" dirty="0" err="1" smtClean="0"/>
              <a:t>громадськості</a:t>
            </a:r>
            <a:r>
              <a:rPr lang="ru-RU" b="1" dirty="0" smtClean="0"/>
              <a:t> до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про стан </a:t>
            </a:r>
            <a:r>
              <a:rPr lang="ru-RU" b="1" dirty="0" err="1" smtClean="0"/>
              <a:t>планування</a:t>
            </a:r>
            <a:r>
              <a:rPr lang="ru-RU" b="1" dirty="0" smtClean="0"/>
              <a:t> та </a:t>
            </a:r>
            <a:r>
              <a:rPr lang="ru-RU" b="1" dirty="0" err="1" smtClean="0"/>
              <a:t>виконання</a:t>
            </a:r>
            <a:r>
              <a:rPr lang="ru-RU" b="1" dirty="0" smtClean="0"/>
              <a:t> бюджету </a:t>
            </a:r>
            <a:r>
              <a:rPr lang="ru-RU" b="1" dirty="0" err="1" smtClean="0"/>
              <a:t>міста</a:t>
            </a:r>
            <a:r>
              <a:rPr lang="ru-RU" b="1" dirty="0" smtClean="0"/>
              <a:t>; </a:t>
            </a:r>
          </a:p>
          <a:p>
            <a:r>
              <a:rPr lang="ru-RU" b="1" dirty="0" smtClean="0"/>
              <a:t>♦ </a:t>
            </a:r>
            <a:r>
              <a:rPr lang="ru-RU" b="1" dirty="0" err="1" smtClean="0"/>
              <a:t>електронні</a:t>
            </a:r>
            <a:r>
              <a:rPr lang="ru-RU" b="1" dirty="0" smtClean="0"/>
              <a:t> </a:t>
            </a:r>
            <a:r>
              <a:rPr lang="ru-RU" b="1" dirty="0" err="1" smtClean="0"/>
              <a:t>закупівлі</a:t>
            </a:r>
            <a:r>
              <a:rPr lang="ru-RU" b="1" dirty="0" smtClean="0"/>
              <a:t> (</a:t>
            </a:r>
            <a:r>
              <a:rPr lang="en-US" b="1" dirty="0" smtClean="0"/>
              <a:t>e-Tender) </a:t>
            </a:r>
            <a:endParaRPr lang="ru-RU" b="1" dirty="0" smtClean="0"/>
          </a:p>
          <a:p>
            <a:r>
              <a:rPr lang="ru-RU" b="1" dirty="0" smtClean="0"/>
              <a:t>♦ система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b="1" dirty="0" err="1" smtClean="0"/>
              <a:t>майном</a:t>
            </a:r>
            <a:r>
              <a:rPr lang="ru-RU" b="1" dirty="0" smtClean="0"/>
              <a:t> – комплексна система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b="1" dirty="0" err="1" smtClean="0"/>
              <a:t>майновим</a:t>
            </a:r>
            <a:r>
              <a:rPr lang="ru-RU" b="1" dirty="0" smtClean="0"/>
              <a:t> комплексом КМДА для </a:t>
            </a:r>
            <a:r>
              <a:rPr lang="ru-RU" b="1" dirty="0" err="1" smtClean="0"/>
              <a:t>запровадження</a:t>
            </a:r>
            <a:r>
              <a:rPr lang="ru-RU" b="1" dirty="0" smtClean="0"/>
              <a:t> </a:t>
            </a:r>
            <a:r>
              <a:rPr lang="ru-RU" b="1" dirty="0" err="1" smtClean="0"/>
              <a:t>ефективних</a:t>
            </a:r>
            <a:r>
              <a:rPr lang="ru-RU" b="1" dirty="0" smtClean="0"/>
              <a:t> </a:t>
            </a:r>
            <a:r>
              <a:rPr lang="ru-RU" b="1" dirty="0" err="1" smtClean="0"/>
              <a:t>засобів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використання</a:t>
            </a:r>
            <a:r>
              <a:rPr lang="ru-RU" b="1" dirty="0" smtClean="0"/>
              <a:t>, контролю та </a:t>
            </a:r>
            <a:r>
              <a:rPr lang="ru-RU" b="1" dirty="0" err="1" smtClean="0"/>
              <a:t>виконання</a:t>
            </a:r>
            <a:r>
              <a:rPr lang="ru-RU" b="1" dirty="0" smtClean="0"/>
              <a:t> </a:t>
            </a:r>
            <a:r>
              <a:rPr lang="ru-RU" b="1" dirty="0" err="1" smtClean="0"/>
              <a:t>прийнятих</a:t>
            </a:r>
            <a:r>
              <a:rPr lang="ru-RU" b="1" dirty="0" smtClean="0"/>
              <a:t> </a:t>
            </a:r>
            <a:r>
              <a:rPr lang="ru-RU" b="1" dirty="0" err="1" smtClean="0"/>
              <a:t>рішень</a:t>
            </a:r>
            <a:r>
              <a:rPr lang="ru-RU" b="1" dirty="0" smtClean="0"/>
              <a:t> </a:t>
            </a: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майнових</a:t>
            </a:r>
            <a:r>
              <a:rPr lang="ru-RU" b="1" dirty="0" smtClean="0"/>
              <a:t> </a:t>
            </a:r>
            <a:r>
              <a:rPr lang="ru-RU" b="1" dirty="0" err="1" smtClean="0"/>
              <a:t>ресурсів</a:t>
            </a:r>
            <a:r>
              <a:rPr lang="ru-RU" b="1" dirty="0" smtClean="0"/>
              <a:t> </a:t>
            </a:r>
            <a:r>
              <a:rPr lang="ru-RU" b="1" dirty="0" err="1" smtClean="0"/>
              <a:t>міста</a:t>
            </a:r>
            <a:r>
              <a:rPr lang="ru-RU" b="1" dirty="0" smtClean="0"/>
              <a:t>; </a:t>
            </a:r>
          </a:p>
          <a:p>
            <a:r>
              <a:rPr lang="ru-RU" b="1" dirty="0" smtClean="0"/>
              <a:t>♦ </a:t>
            </a:r>
            <a:r>
              <a:rPr lang="ru-RU" b="1" dirty="0" err="1" smtClean="0"/>
              <a:t>єдина</a:t>
            </a:r>
            <a:r>
              <a:rPr lang="ru-RU" b="1" dirty="0" smtClean="0"/>
              <a:t> система </a:t>
            </a:r>
            <a:r>
              <a:rPr lang="ru-RU" b="1" dirty="0" err="1" smtClean="0"/>
              <a:t>обліку</a:t>
            </a:r>
            <a:r>
              <a:rPr lang="ru-RU" b="1" dirty="0" smtClean="0"/>
              <a:t> – </a:t>
            </a:r>
            <a:r>
              <a:rPr lang="ru-RU" b="1" dirty="0" err="1" smtClean="0"/>
              <a:t>єдина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інформаційна</a:t>
            </a:r>
            <a:r>
              <a:rPr lang="ru-RU" b="1" dirty="0" smtClean="0"/>
              <a:t> </a:t>
            </a:r>
            <a:r>
              <a:rPr lang="ru-RU" b="1" dirty="0" err="1" smtClean="0"/>
              <a:t>система</a:t>
            </a:r>
            <a:r>
              <a:rPr lang="ru-RU" b="1" dirty="0" smtClean="0"/>
              <a:t>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КМДА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оптимізацією</a:t>
            </a:r>
            <a:r>
              <a:rPr lang="ru-RU" b="1" dirty="0" smtClean="0"/>
              <a:t> та </a:t>
            </a:r>
            <a:r>
              <a:rPr lang="ru-RU" b="1" dirty="0" err="1" smtClean="0"/>
              <a:t>уніфікацією</a:t>
            </a:r>
            <a:r>
              <a:rPr lang="ru-RU" b="1" dirty="0" smtClean="0"/>
              <a:t> </a:t>
            </a:r>
            <a:r>
              <a:rPr lang="ru-RU" b="1" dirty="0" err="1" smtClean="0"/>
              <a:t>бізнес-процесів</a:t>
            </a:r>
            <a:r>
              <a:rPr lang="ru-RU" b="1" dirty="0" smtClean="0"/>
              <a:t>, </a:t>
            </a:r>
            <a:r>
              <a:rPr lang="ru-RU" b="1" dirty="0" err="1" smtClean="0"/>
              <a:t>єдина</a:t>
            </a:r>
            <a:r>
              <a:rPr lang="ru-RU" b="1" dirty="0" smtClean="0"/>
              <a:t> систему </a:t>
            </a:r>
            <a:r>
              <a:rPr lang="ru-RU" b="1" dirty="0" err="1" smtClean="0"/>
              <a:t>утворення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тарифів</a:t>
            </a:r>
            <a:r>
              <a:rPr lang="ru-RU" b="1" dirty="0" smtClean="0"/>
              <a:t>, </a:t>
            </a:r>
            <a:r>
              <a:rPr lang="ru-RU" b="1" dirty="0" err="1" smtClean="0"/>
              <a:t>ство</a:t>
            </a:r>
            <a:r>
              <a:rPr lang="ru-RU" b="1" dirty="0" smtClean="0"/>
              <a:t>- </a:t>
            </a:r>
            <a:r>
              <a:rPr lang="ru-RU" b="1" dirty="0" err="1" smtClean="0"/>
              <a:t>рення</a:t>
            </a:r>
            <a:r>
              <a:rPr lang="ru-RU" b="1" dirty="0" smtClean="0"/>
              <a:t> </a:t>
            </a:r>
            <a:r>
              <a:rPr lang="ru-RU" b="1" dirty="0" err="1" smtClean="0"/>
              <a:t>єдиних</a:t>
            </a:r>
            <a:r>
              <a:rPr lang="ru-RU" b="1" dirty="0" smtClean="0"/>
              <a:t> </a:t>
            </a:r>
            <a:r>
              <a:rPr lang="ru-RU" b="1" dirty="0" err="1" smtClean="0"/>
              <a:t>підходів</a:t>
            </a:r>
            <a:r>
              <a:rPr lang="ru-RU" b="1" dirty="0" smtClean="0"/>
              <a:t> до </a:t>
            </a:r>
            <a:r>
              <a:rPr lang="ru-RU" b="1" dirty="0" err="1" smtClean="0"/>
              <a:t>аналізу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; </a:t>
            </a:r>
          </a:p>
          <a:p>
            <a:r>
              <a:rPr lang="ru-RU" b="1" dirty="0" smtClean="0"/>
              <a:t>♦ </a:t>
            </a:r>
            <a:r>
              <a:rPr lang="ru-RU" b="1" dirty="0" err="1" smtClean="0"/>
              <a:t>електронні</a:t>
            </a:r>
            <a:r>
              <a:rPr lang="ru-RU" b="1" dirty="0" smtClean="0"/>
              <a:t> </a:t>
            </a:r>
            <a:r>
              <a:rPr lang="ru-RU" b="1" dirty="0" err="1" smtClean="0"/>
              <a:t>послуги</a:t>
            </a:r>
            <a:r>
              <a:rPr lang="ru-RU" b="1" dirty="0" smtClean="0"/>
              <a:t> для </a:t>
            </a:r>
            <a:r>
              <a:rPr lang="ru-RU" b="1" dirty="0" err="1" smtClean="0"/>
              <a:t>досягнення</a:t>
            </a:r>
            <a:r>
              <a:rPr lang="ru-RU" b="1" dirty="0" smtClean="0"/>
              <a:t> </a:t>
            </a:r>
            <a:r>
              <a:rPr lang="ru-RU" b="1" dirty="0" err="1" smtClean="0"/>
              <a:t>максимальної</a:t>
            </a:r>
            <a:r>
              <a:rPr lang="ru-RU" b="1" dirty="0" smtClean="0"/>
              <a:t> </a:t>
            </a:r>
            <a:r>
              <a:rPr lang="ru-RU" b="1" dirty="0" err="1" smtClean="0"/>
              <a:t>прозорості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відкритості</a:t>
            </a:r>
            <a:r>
              <a:rPr lang="ru-RU" b="1" dirty="0" smtClean="0"/>
              <a:t> </a:t>
            </a: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</a:t>
            </a:r>
            <a:r>
              <a:rPr lang="ru-RU" b="1" dirty="0" err="1" smtClean="0"/>
              <a:t>адміністративних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публічних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b="1" dirty="0" smtClean="0"/>
              <a:t> жителям </a:t>
            </a:r>
            <a:r>
              <a:rPr lang="ru-RU" b="1" dirty="0" err="1" smtClean="0"/>
              <a:t>міста</a:t>
            </a:r>
            <a:r>
              <a:rPr lang="ru-RU" b="1" dirty="0" smtClean="0"/>
              <a:t>; </a:t>
            </a:r>
          </a:p>
          <a:p>
            <a:r>
              <a:rPr lang="ru-RU" b="1" dirty="0" smtClean="0"/>
              <a:t>♦ </a:t>
            </a:r>
            <a:r>
              <a:rPr lang="ru-RU" b="1" dirty="0" err="1" smtClean="0"/>
              <a:t>триває</a:t>
            </a:r>
            <a:r>
              <a:rPr lang="ru-RU" b="1" dirty="0" smtClean="0"/>
              <a:t> </a:t>
            </a:r>
            <a:r>
              <a:rPr lang="ru-RU" b="1" dirty="0" err="1" smtClean="0"/>
              <a:t>впровадження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 «</a:t>
            </a:r>
            <a:r>
              <a:rPr lang="ru-RU" b="1" dirty="0" err="1" smtClean="0"/>
              <a:t>Електронний</a:t>
            </a:r>
            <a:r>
              <a:rPr lang="ru-RU" b="1" dirty="0" smtClean="0"/>
              <a:t> </a:t>
            </a:r>
            <a:r>
              <a:rPr lang="ru-RU" b="1" dirty="0" err="1" smtClean="0"/>
              <a:t>паспортний</a:t>
            </a:r>
            <a:r>
              <a:rPr lang="ru-RU" b="1" dirty="0" smtClean="0"/>
              <a:t> </a:t>
            </a:r>
            <a:r>
              <a:rPr lang="ru-RU" b="1" dirty="0" err="1" smtClean="0"/>
              <a:t>стіл</a:t>
            </a:r>
            <a:r>
              <a:rPr lang="ru-RU" b="1" dirty="0" smtClean="0"/>
              <a:t>»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наповненням</a:t>
            </a:r>
            <a:r>
              <a:rPr lang="ru-RU" b="1" dirty="0" smtClean="0"/>
              <a:t> </a:t>
            </a:r>
            <a:r>
              <a:rPr lang="ru-RU" b="1" dirty="0" err="1" smtClean="0"/>
              <a:t>цифрової</a:t>
            </a:r>
            <a:r>
              <a:rPr lang="ru-RU" b="1" dirty="0" smtClean="0"/>
              <a:t> картотеки </a:t>
            </a:r>
            <a:r>
              <a:rPr lang="ru-RU" b="1" dirty="0" err="1" smtClean="0"/>
              <a:t>первинних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документів</a:t>
            </a:r>
            <a:r>
              <a:rPr lang="ru-RU" b="1" dirty="0" smtClean="0"/>
              <a:t> </a:t>
            </a:r>
            <a:r>
              <a:rPr lang="ru-RU" b="1" dirty="0" err="1" smtClean="0"/>
              <a:t>мешканців</a:t>
            </a:r>
            <a:r>
              <a:rPr lang="ru-RU" b="1" dirty="0" smtClean="0"/>
              <a:t> та </a:t>
            </a:r>
            <a:r>
              <a:rPr lang="ru-RU" b="1" dirty="0" err="1" smtClean="0"/>
              <a:t>власників</a:t>
            </a:r>
            <a:r>
              <a:rPr lang="ru-RU" b="1" dirty="0" smtClean="0"/>
              <a:t> </a:t>
            </a:r>
            <a:r>
              <a:rPr lang="ru-RU" b="1" dirty="0" err="1" smtClean="0"/>
              <a:t>житлових</a:t>
            </a:r>
            <a:r>
              <a:rPr lang="ru-RU" b="1" dirty="0" smtClean="0"/>
              <a:t> квартир у </a:t>
            </a:r>
            <a:r>
              <a:rPr lang="ru-RU" b="1" dirty="0" err="1" smtClean="0"/>
              <a:t>багатоквартирних</a:t>
            </a:r>
            <a:r>
              <a:rPr lang="ru-RU" b="1" dirty="0" smtClean="0"/>
              <a:t> </a:t>
            </a:r>
            <a:r>
              <a:rPr lang="ru-RU" b="1" dirty="0" err="1" smtClean="0"/>
              <a:t>будинках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Залучення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громадян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та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міського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бізнесу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до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розв’язання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проблем </a:t>
            </a:r>
            <a:r>
              <a:rPr lang="ru-RU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міста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♦ </a:t>
            </a: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 smtClean="0"/>
              <a:t>петиції</a:t>
            </a:r>
            <a:r>
              <a:rPr lang="ru-RU" dirty="0" smtClean="0"/>
              <a:t> до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міської</a:t>
            </a:r>
            <a:r>
              <a:rPr lang="ru-RU" dirty="0" smtClean="0"/>
              <a:t> ради –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сервіс</a:t>
            </a:r>
            <a:r>
              <a:rPr lang="ru-RU" dirty="0" smtClean="0"/>
              <a:t> для 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сприятиме</a:t>
            </a:r>
            <a:r>
              <a:rPr lang="ru-RU" dirty="0" smtClean="0"/>
              <a:t> </a:t>
            </a:r>
            <a:r>
              <a:rPr lang="ru-RU" dirty="0" err="1" smtClean="0"/>
              <a:t>донесенню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потреб та </a:t>
            </a:r>
            <a:r>
              <a:rPr lang="ru-RU" dirty="0" err="1" smtClean="0"/>
              <a:t>ініціатив</a:t>
            </a:r>
            <a:r>
              <a:rPr lang="ru-RU" dirty="0" smtClean="0"/>
              <a:t> до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♦ бюджет </a:t>
            </a:r>
            <a:r>
              <a:rPr lang="ru-RU" dirty="0" err="1" smtClean="0"/>
              <a:t>участі</a:t>
            </a:r>
            <a:r>
              <a:rPr lang="ru-RU" dirty="0" smtClean="0"/>
              <a:t> – проект,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жителів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до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,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діалогу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місцевою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 та </a:t>
            </a:r>
            <a:r>
              <a:rPr lang="ru-RU" dirty="0" err="1" smtClean="0"/>
              <a:t>громадськістю</a:t>
            </a:r>
            <a:r>
              <a:rPr lang="ru-RU" dirty="0" smtClean="0"/>
              <a:t> шляхом </a:t>
            </a:r>
            <a:r>
              <a:rPr lang="ru-RU" dirty="0" err="1" smtClean="0"/>
              <a:t>співпраці</a:t>
            </a:r>
            <a:r>
              <a:rPr lang="ru-RU" dirty="0" smtClean="0"/>
              <a:t> у </a:t>
            </a:r>
            <a:r>
              <a:rPr lang="ru-RU" dirty="0" err="1" smtClean="0"/>
              <a:t>плануванні</a:t>
            </a:r>
            <a:r>
              <a:rPr lang="ru-RU" dirty="0" smtClean="0"/>
              <a:t> та </a:t>
            </a:r>
            <a:r>
              <a:rPr lang="ru-RU" dirty="0" err="1" smtClean="0"/>
              <a:t>імплементації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♦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веб-портал</a:t>
            </a:r>
            <a:r>
              <a:rPr lang="ru-RU" dirty="0" smtClean="0"/>
              <a:t>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для </a:t>
            </a:r>
            <a:r>
              <a:rPr lang="ru-RU" dirty="0" err="1" smtClean="0"/>
              <a:t>інформування</a:t>
            </a:r>
            <a:r>
              <a:rPr lang="ru-RU" dirty="0" smtClean="0"/>
              <a:t> про </a:t>
            </a:r>
            <a:r>
              <a:rPr lang="ru-RU" dirty="0" err="1" smtClean="0"/>
              <a:t>соціальний</a:t>
            </a:r>
            <a:r>
              <a:rPr lang="ru-RU" dirty="0" smtClean="0"/>
              <a:t>, </a:t>
            </a:r>
            <a:r>
              <a:rPr lang="ru-RU" dirty="0" err="1" smtClean="0"/>
              <a:t>економічний</a:t>
            </a:r>
            <a:r>
              <a:rPr lang="ru-RU" dirty="0" smtClean="0"/>
              <a:t> та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культурні</a:t>
            </a:r>
            <a:r>
              <a:rPr lang="ru-RU" dirty="0" smtClean="0"/>
              <a:t> заходи,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містян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</TotalTime>
  <Words>927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Проблеми та перспективи розвитку електронного самоврядування в Україні </vt:lpstr>
      <vt:lpstr>ІНФОРМАЦІЙНІ СИСТЕМИ: ОСОБЛИВОСТІ КЛАСИФІКАЦІЇ ТА ВИКОРИСТАННЯ.</vt:lpstr>
      <vt:lpstr>E-governance породжує нову концепцію громадянства, в обох напрямках: потреб і обов’язків громадян. Її мета – втягнути, дати право і наділити новими повноваженнями громадян. Концепція e-governance побудована на п’яти китах (компонентах): </vt:lpstr>
      <vt:lpstr>Слайд 4</vt:lpstr>
      <vt:lpstr>Слайд 5</vt:lpstr>
      <vt:lpstr>Слайд 6</vt:lpstr>
      <vt:lpstr>СТВОРЕННЯ В КИЄВІ ІННОВАЦІЙНОГО СЕРЕДОВИЩА як бази економічного зростання міста </vt:lpstr>
      <vt:lpstr>Трансформація управління в інтересах громадян з метою забезпечення його максимальної ефективності, прозорості та підзвітності.</vt:lpstr>
      <vt:lpstr>Залучення громадян та міського бізнесу до розв’язання проблем міста</vt:lpstr>
      <vt:lpstr>СТВОРЕННЯ КОМФОРТНОГО, БЕЗПЕЧНОГО, ЗДОРОВОГО ТА РОЗУМНОГО СЕРЕДОВИЩА</vt:lpstr>
      <vt:lpstr>МОДЕЛЬ УПРАВЛІННЯ МІСТОМ СМАРТ СІТІ</vt:lpstr>
      <vt:lpstr>Слайд 12</vt:lpstr>
      <vt:lpstr>Слайд 13</vt:lpstr>
      <vt:lpstr>Слайд 14</vt:lpstr>
      <vt:lpstr>Слайд 15</vt:lpstr>
      <vt:lpstr>Висновки</vt:lpstr>
      <vt:lpstr>Література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Проблеми та перспективи розвитку електронного самоврядування в Україні </dc:title>
  <dc:creator>User</dc:creator>
  <cp:lastModifiedBy>Inet</cp:lastModifiedBy>
  <cp:revision>4</cp:revision>
  <dcterms:created xsi:type="dcterms:W3CDTF">2016-11-02T16:12:42Z</dcterms:created>
  <dcterms:modified xsi:type="dcterms:W3CDTF">2017-05-10T11:03:04Z</dcterms:modified>
</cp:coreProperties>
</file>