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17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CCCEA0ED-1957-4754-8F89-CE5522076AD8}" type="datetimeFigureOut">
              <a:rPr lang="ru-RU" smtClean="0"/>
              <a:t>10.05.2017</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EE9EDE4-57C6-46F6-BD96-35D671B1BF3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CCEA0ED-1957-4754-8F89-CE5522076AD8}" type="datetimeFigureOut">
              <a:rPr lang="ru-RU" smtClean="0"/>
              <a:t>10.05.2017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E9EDE4-57C6-46F6-BD96-35D671B1BF3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CCEA0ED-1957-4754-8F89-CE5522076AD8}" type="datetimeFigureOut">
              <a:rPr lang="ru-RU" smtClean="0"/>
              <a:t>10.05.2017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E9EDE4-57C6-46F6-BD96-35D671B1BF3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CCCEA0ED-1957-4754-8F89-CE5522076AD8}" type="datetimeFigureOut">
              <a:rPr lang="ru-RU" smtClean="0"/>
              <a:t>10.05.2017</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6EE9EDE4-57C6-46F6-BD96-35D671B1BF32}"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CCCEA0ED-1957-4754-8F89-CE5522076AD8}" type="datetimeFigureOut">
              <a:rPr lang="ru-RU" smtClean="0"/>
              <a:t>10.05.2017</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6EE9EDE4-57C6-46F6-BD96-35D671B1BF32}" type="slidenum">
              <a:rPr lang="ru-RU" smtClean="0"/>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CCCEA0ED-1957-4754-8F89-CE5522076AD8}" type="datetimeFigureOut">
              <a:rPr lang="ru-RU" smtClean="0"/>
              <a:t>10.05.2017</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6EE9EDE4-57C6-46F6-BD96-35D671B1BF32}"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CCCEA0ED-1957-4754-8F89-CE5522076AD8}" type="datetimeFigureOut">
              <a:rPr lang="ru-RU" smtClean="0"/>
              <a:t>10.05.2017</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6EE9EDE4-57C6-46F6-BD96-35D671B1BF32}"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CCEA0ED-1957-4754-8F89-CE5522076AD8}" type="datetimeFigureOut">
              <a:rPr lang="ru-RU" smtClean="0"/>
              <a:t>10.05.2017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EE9EDE4-57C6-46F6-BD96-35D671B1BF3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CCCEA0ED-1957-4754-8F89-CE5522076AD8}" type="datetimeFigureOut">
              <a:rPr lang="ru-RU" smtClean="0"/>
              <a:t>10.05.2017</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6EE9EDE4-57C6-46F6-BD96-35D671B1BF3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CCCEA0ED-1957-4754-8F89-CE5522076AD8}" type="datetimeFigureOut">
              <a:rPr lang="ru-RU" smtClean="0"/>
              <a:t>10.05.2017</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6EE9EDE4-57C6-46F6-BD96-35D671B1BF32}"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CCCEA0ED-1957-4754-8F89-CE5522076AD8}" type="datetimeFigureOut">
              <a:rPr lang="ru-RU" smtClean="0"/>
              <a:t>10.05.2017</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6EE9EDE4-57C6-46F6-BD96-35D671B1BF32}"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CCEA0ED-1957-4754-8F89-CE5522076AD8}" type="datetimeFigureOut">
              <a:rPr lang="ru-RU" smtClean="0"/>
              <a:t>10.05.2017</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EE9EDE4-57C6-46F6-BD96-35D671B1BF32}"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krstat.gov.ua/" TargetMode="External"/><Relationship Id="rId2" Type="http://schemas.openxmlformats.org/officeDocument/2006/relationships/hyperlink" Target="http://www.wttc.org/" TargetMode="External"/><Relationship Id="rId1" Type="http://schemas.openxmlformats.org/officeDocument/2006/relationships/slideLayout" Target="../slideLayouts/slideLayout2.xml"/><Relationship Id="rId5" Type="http://schemas.openxmlformats.org/officeDocument/2006/relationships/hyperlink" Target="http://mincult.kmu.gov.ua/control/uk/publish/officialcategory?cat_id=244905579" TargetMode="External"/><Relationship Id="rId4" Type="http://schemas.openxmlformats.org/officeDocument/2006/relationships/hyperlink" Target="http://ukrstat.org/uk/operativ/operativ2007/tyr/tyr_u/potoki2006_u.ht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844824"/>
            <a:ext cx="8062912" cy="1470025"/>
          </a:xfrm>
        </p:spPr>
        <p:txBody>
          <a:bodyPr>
            <a:normAutofit fontScale="90000"/>
          </a:bodyPr>
          <a:lstStyle/>
          <a:p>
            <a:r>
              <a:rPr lang="en-US" dirty="0" smtClean="0"/>
              <a:t/>
            </a:r>
            <a:br>
              <a:rPr lang="en-US" dirty="0" smtClean="0"/>
            </a:br>
            <a:r>
              <a:rPr lang="en-US" dirty="0" smtClean="0"/>
              <a:t/>
            </a:r>
            <a:br>
              <a:rPr lang="en-US" dirty="0" smtClean="0"/>
            </a:br>
            <a:r>
              <a:rPr lang="uk-UA" dirty="0" smtClean="0"/>
              <a:t>РОЗВИТОК </a:t>
            </a:r>
            <a:r>
              <a:rPr lang="uk-UA" dirty="0"/>
              <a:t>ТУРИЗМУ В УКРАЇНІ: СЬОГОДЕННЯ ТА ПЕРСПЕКТИВИ</a:t>
            </a:r>
            <a:r>
              <a:rPr lang="ru-RU" dirty="0"/>
              <a:t/>
            </a:r>
            <a:br>
              <a:rPr lang="ru-RU" dirty="0"/>
            </a:br>
            <a:endParaRPr lang="ru-RU" dirty="0"/>
          </a:p>
        </p:txBody>
      </p:sp>
      <p:sp>
        <p:nvSpPr>
          <p:cNvPr id="3" name="Подзаголовок 2"/>
          <p:cNvSpPr>
            <a:spLocks noGrp="1"/>
          </p:cNvSpPr>
          <p:nvPr>
            <p:ph type="subTitle" idx="1"/>
          </p:nvPr>
        </p:nvSpPr>
        <p:spPr>
          <a:xfrm>
            <a:off x="683568" y="3068960"/>
            <a:ext cx="8062912" cy="1752600"/>
          </a:xfrm>
        </p:spPr>
        <p:txBody>
          <a:bodyPr>
            <a:normAutofit fontScale="62500" lnSpcReduction="20000"/>
          </a:bodyPr>
          <a:lstStyle/>
          <a:p>
            <a:r>
              <a:rPr lang="uk-UA" b="1" dirty="0">
                <a:solidFill>
                  <a:schemeClr val="tx1"/>
                </a:solidFill>
              </a:rPr>
              <a:t>Фролова П.О.</a:t>
            </a:r>
            <a:r>
              <a:rPr lang="ru-RU" b="1" dirty="0">
                <a:solidFill>
                  <a:schemeClr val="tx1"/>
                </a:solidFill>
              </a:rPr>
              <a:t>, </a:t>
            </a:r>
            <a:endParaRPr lang="en-US" b="1" dirty="0" smtClean="0">
              <a:solidFill>
                <a:schemeClr val="tx1"/>
              </a:solidFill>
            </a:endParaRPr>
          </a:p>
          <a:p>
            <a:r>
              <a:rPr lang="ru-RU" b="1" dirty="0" smtClean="0">
                <a:solidFill>
                  <a:schemeClr val="tx1"/>
                </a:solidFill>
              </a:rPr>
              <a:t>студентка </a:t>
            </a:r>
            <a:r>
              <a:rPr lang="ru-RU" b="1" dirty="0">
                <a:solidFill>
                  <a:schemeClr val="tx1"/>
                </a:solidFill>
              </a:rPr>
              <a:t>1 року ОКР маг</a:t>
            </a:r>
            <a:r>
              <a:rPr lang="uk-UA" b="1" dirty="0" err="1">
                <a:solidFill>
                  <a:schemeClr val="tx1"/>
                </a:solidFill>
              </a:rPr>
              <a:t>істр</a:t>
            </a:r>
            <a:endParaRPr lang="ru-RU" b="1" dirty="0">
              <a:solidFill>
                <a:schemeClr val="tx1"/>
              </a:solidFill>
            </a:endParaRPr>
          </a:p>
          <a:p>
            <a:r>
              <a:rPr lang="uk-UA" b="1" dirty="0">
                <a:solidFill>
                  <a:schemeClr val="tx1"/>
                </a:solidFill>
              </a:rPr>
              <a:t>економічного факультету,</a:t>
            </a:r>
            <a:endParaRPr lang="ru-RU" b="1" dirty="0">
              <a:solidFill>
                <a:schemeClr val="tx1"/>
              </a:solidFill>
            </a:endParaRPr>
          </a:p>
          <a:p>
            <a:r>
              <a:rPr lang="uk-UA" b="1" dirty="0">
                <a:solidFill>
                  <a:schemeClr val="tx1"/>
                </a:solidFill>
              </a:rPr>
              <a:t>Запорізького національного університету,</a:t>
            </a:r>
            <a:endParaRPr lang="ru-RU" b="1" dirty="0">
              <a:solidFill>
                <a:schemeClr val="tx1"/>
              </a:solidFill>
            </a:endParaRPr>
          </a:p>
          <a:p>
            <a:r>
              <a:rPr lang="uk-UA" b="1" dirty="0" smtClean="0">
                <a:solidFill>
                  <a:schemeClr val="tx1"/>
                </a:solidFill>
              </a:rPr>
              <a:t>Україна</a:t>
            </a:r>
          </a:p>
          <a:p>
            <a:endParaRPr lang="en-US" b="1" dirty="0" smtClean="0">
              <a:solidFill>
                <a:schemeClr val="tx1"/>
              </a:solidFill>
            </a:endParaRPr>
          </a:p>
          <a:p>
            <a:r>
              <a:rPr lang="ru-RU" b="1" dirty="0" err="1">
                <a:solidFill>
                  <a:schemeClr val="tx1"/>
                </a:solidFill>
              </a:rPr>
              <a:t>Науковий</a:t>
            </a:r>
            <a:r>
              <a:rPr lang="ru-RU" b="1" dirty="0">
                <a:solidFill>
                  <a:schemeClr val="tx1"/>
                </a:solidFill>
              </a:rPr>
              <a:t> </a:t>
            </a:r>
            <a:r>
              <a:rPr lang="ru-RU" b="1" dirty="0" err="1">
                <a:solidFill>
                  <a:schemeClr val="tx1"/>
                </a:solidFill>
              </a:rPr>
              <a:t>керівник</a:t>
            </a:r>
            <a:r>
              <a:rPr lang="ru-RU" b="1" dirty="0">
                <a:solidFill>
                  <a:schemeClr val="tx1"/>
                </a:solidFill>
              </a:rPr>
              <a:t>, к.е.н</a:t>
            </a:r>
            <a:r>
              <a:rPr lang="ru-RU" b="1" dirty="0" smtClean="0">
                <a:solidFill>
                  <a:schemeClr val="tx1"/>
                </a:solidFill>
              </a:rPr>
              <a:t>. </a:t>
            </a:r>
            <a:r>
              <a:rPr lang="uk-UA" b="1" dirty="0" smtClean="0">
                <a:solidFill>
                  <a:schemeClr val="tx1"/>
                </a:solidFill>
              </a:rPr>
              <a:t>                                       </a:t>
            </a:r>
            <a:r>
              <a:rPr lang="ru-RU" b="1" dirty="0">
                <a:solidFill>
                  <a:schemeClr val="tx1"/>
                </a:solidFill>
              </a:rPr>
              <a:t>доц.</a:t>
            </a:r>
            <a:r>
              <a:rPr lang="uk-UA" b="1" dirty="0">
                <a:solidFill>
                  <a:schemeClr val="tx1"/>
                </a:solidFill>
              </a:rPr>
              <a:t> Лось В.О.</a:t>
            </a:r>
            <a:endParaRPr lang="ru-RU" b="1" dirty="0">
              <a:solidFill>
                <a:schemeClr val="tx1"/>
              </a:solidFill>
            </a:endParaRPr>
          </a:p>
          <a:p>
            <a:endParaRPr lang="ru-RU"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Стан </a:t>
            </a:r>
            <a:r>
              <a:rPr lang="ru-RU" dirty="0" err="1" smtClean="0"/>
              <a:t>туристично</a:t>
            </a:r>
            <a:r>
              <a:rPr lang="uk-UA" dirty="0" smtClean="0"/>
              <a:t>ї сфери в Україні </a:t>
            </a:r>
            <a:endParaRPr lang="ru-RU" dirty="0"/>
          </a:p>
        </p:txBody>
      </p:sp>
      <p:sp>
        <p:nvSpPr>
          <p:cNvPr id="3" name="Содержимое 2"/>
          <p:cNvSpPr>
            <a:spLocks noGrp="1"/>
          </p:cNvSpPr>
          <p:nvPr>
            <p:ph idx="1"/>
          </p:nvPr>
        </p:nvSpPr>
        <p:spPr/>
        <p:txBody>
          <a:bodyPr>
            <a:normAutofit fontScale="77500" lnSpcReduction="20000"/>
          </a:bodyPr>
          <a:lstStyle/>
          <a:p>
            <a:r>
              <a:rPr lang="uk-UA" dirty="0" smtClean="0"/>
              <a:t>На сьогоднішній день, сфера туристичних послуг залишається однією з найприбутковіших можливостей для усіх країн світу. </a:t>
            </a:r>
            <a:endParaRPr lang="uk-UA" dirty="0" smtClean="0"/>
          </a:p>
          <a:p>
            <a:r>
              <a:rPr lang="uk-UA" dirty="0" smtClean="0"/>
              <a:t>Національний </a:t>
            </a:r>
            <a:r>
              <a:rPr lang="uk-UA" dirty="0" smtClean="0"/>
              <a:t>фонд України налічує більш ніж 150 музейних комплексів світового значення, тисячі кілометрів рекреаційних територій, вихід до Чорного та Азовського морів, Карпатські гори із багатолітніми лісами тощо. </a:t>
            </a:r>
            <a:endParaRPr lang="uk-UA" dirty="0" smtClean="0"/>
          </a:p>
          <a:p>
            <a:r>
              <a:rPr lang="uk-UA" dirty="0" smtClean="0"/>
              <a:t>На </a:t>
            </a:r>
            <a:r>
              <a:rPr lang="uk-UA" dirty="0" smtClean="0"/>
              <a:t>жаль, усі можливості, не зважаючи на впровадження нових програм розвитку та популяризації України для іноземців та для українців, зокрема, сфера послуг часто переходить на екстенсивний тип розвитку, нехтуючи якістю, що особливо проявляється на морських курортах. </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Світові показники</a:t>
            </a:r>
            <a:endParaRPr lang="ru-RU" dirty="0"/>
          </a:p>
        </p:txBody>
      </p:sp>
      <p:sp>
        <p:nvSpPr>
          <p:cNvPr id="3" name="Содержимое 2"/>
          <p:cNvSpPr>
            <a:spLocks noGrp="1"/>
          </p:cNvSpPr>
          <p:nvPr>
            <p:ph idx="1"/>
          </p:nvPr>
        </p:nvSpPr>
        <p:spPr>
          <a:xfrm>
            <a:off x="467544" y="1340768"/>
            <a:ext cx="8219256" cy="5114040"/>
          </a:xfrm>
        </p:spPr>
        <p:txBody>
          <a:bodyPr>
            <a:normAutofit fontScale="85000" lnSpcReduction="20000"/>
          </a:bodyPr>
          <a:lstStyle/>
          <a:p>
            <a:r>
              <a:rPr lang="uk-UA" dirty="0" smtClean="0"/>
              <a:t>Якщо звернутися до світового досвіду й проаналізувати показники глобальної економіки, можна відзначити, що внесок туризму у світовій ВВП перевищує дохід від хімічної промисловості та </a:t>
            </a:r>
            <a:r>
              <a:rPr lang="uk-UA" dirty="0" err="1" smtClean="0"/>
              <a:t>автопрому</a:t>
            </a:r>
            <a:r>
              <a:rPr lang="uk-UA" dirty="0" smtClean="0"/>
              <a:t>. </a:t>
            </a:r>
            <a:r>
              <a:rPr lang="uk-UA" dirty="0" err="1" smtClean="0"/>
              <a:t>Cтатистика</a:t>
            </a:r>
            <a:r>
              <a:rPr lang="uk-UA" dirty="0" smtClean="0"/>
              <a:t> Всесвітньої ради з туризму і подорожей WTTC повідомляє, що «в 2015 році внесок туристичної галузі в світовий ВВП наблизився до $ 8000. млрд., </a:t>
            </a:r>
            <a:r>
              <a:rPr lang="uk-UA" dirty="0" smtClean="0"/>
              <a:t>що </a:t>
            </a:r>
            <a:r>
              <a:rPr lang="uk-UA" dirty="0" smtClean="0"/>
              <a:t>еквівалентно 10% від його абсолютних цифр. За прогнозами того ж WTTC, до 2025 року ця сума і зовсім складе $ 11,4 трлн» </a:t>
            </a:r>
            <a:r>
              <a:rPr lang="ru-RU" dirty="0" smtClean="0"/>
              <a:t>[1]</a:t>
            </a:r>
            <a:r>
              <a:rPr lang="uk-UA" dirty="0" smtClean="0"/>
              <a:t>. </a:t>
            </a:r>
            <a:endParaRPr lang="uk-UA" dirty="0" smtClean="0"/>
          </a:p>
          <a:p>
            <a:r>
              <a:rPr lang="uk-UA" dirty="0" smtClean="0"/>
              <a:t>Це </a:t>
            </a:r>
            <a:r>
              <a:rPr lang="uk-UA" dirty="0" smtClean="0"/>
              <a:t>лише підтверджує тезу про прибутковість та важливість розвитку галузі.</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Статистика туристичних потоків України</a:t>
            </a:r>
            <a:endParaRPr lang="ru-RU" dirty="0"/>
          </a:p>
        </p:txBody>
      </p:sp>
      <p:graphicFrame>
        <p:nvGraphicFramePr>
          <p:cNvPr id="4" name="Таблица 3"/>
          <p:cNvGraphicFramePr>
            <a:graphicFrameLocks noGrp="1"/>
          </p:cNvGraphicFramePr>
          <p:nvPr/>
        </p:nvGraphicFramePr>
        <p:xfrm>
          <a:off x="683568" y="1556792"/>
          <a:ext cx="7632847" cy="4424039"/>
        </p:xfrm>
        <a:graphic>
          <a:graphicData uri="http://schemas.openxmlformats.org/drawingml/2006/table">
            <a:tbl>
              <a:tblPr/>
              <a:tblGrid>
                <a:gridCol w="622324"/>
                <a:gridCol w="941303"/>
                <a:gridCol w="1044504"/>
                <a:gridCol w="1456518"/>
                <a:gridCol w="838104"/>
                <a:gridCol w="1044504"/>
                <a:gridCol w="941303"/>
                <a:gridCol w="744287"/>
              </a:tblGrid>
              <a:tr h="1063770">
                <a:tc>
                  <a:txBody>
                    <a:bodyPr/>
                    <a:lstStyle/>
                    <a:p>
                      <a:pPr algn="just">
                        <a:lnSpc>
                          <a:spcPct val="130000"/>
                        </a:lnSpc>
                        <a:spcAft>
                          <a:spcPts val="0"/>
                        </a:spcAft>
                      </a:pPr>
                      <a:r>
                        <a:rPr lang="uk-UA" sz="800" dirty="0">
                          <a:latin typeface="Arial"/>
                          <a:ea typeface="Times New Roman"/>
                          <a:cs typeface="Times New Roman"/>
                        </a:rPr>
                        <a:t>Рік</a:t>
                      </a:r>
                      <a:endParaRPr lang="ru-RU" sz="1000" dirty="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gn="just">
                        <a:lnSpc>
                          <a:spcPct val="130000"/>
                        </a:lnSpc>
                        <a:spcAft>
                          <a:spcPts val="0"/>
                        </a:spcAft>
                      </a:pPr>
                      <a:r>
                        <a:rPr lang="ru-RU" sz="800">
                          <a:latin typeface="Arial"/>
                          <a:ea typeface="Times New Roman"/>
                          <a:cs typeface="Times New Roman"/>
                        </a:rPr>
                        <a:t>К</a:t>
                      </a:r>
                      <a:r>
                        <a:rPr lang="uk-UA" sz="800">
                          <a:latin typeface="Arial"/>
                          <a:ea typeface="Times New Roman"/>
                          <a:cs typeface="Times New Roman"/>
                        </a:rPr>
                        <a:t>-</a:t>
                      </a:r>
                      <a:r>
                        <a:rPr lang="ru-RU" sz="800">
                          <a:latin typeface="Arial"/>
                          <a:ea typeface="Times New Roman"/>
                          <a:cs typeface="Times New Roman"/>
                        </a:rPr>
                        <a:t>ть громадя</a:t>
                      </a:r>
                      <a:r>
                        <a:rPr lang="uk-UA" sz="800">
                          <a:latin typeface="Arial"/>
                          <a:ea typeface="Times New Roman"/>
                          <a:cs typeface="Times New Roman"/>
                        </a:rPr>
                        <a:t>, </a:t>
                      </a:r>
                      <a:r>
                        <a:rPr lang="ru-RU" sz="800">
                          <a:latin typeface="Arial"/>
                          <a:ea typeface="Times New Roman"/>
                          <a:cs typeface="Times New Roman"/>
                        </a:rPr>
                        <a:t>які виїжджали за кордон</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gn="just">
                        <a:lnSpc>
                          <a:spcPct val="130000"/>
                        </a:lnSpc>
                        <a:spcAft>
                          <a:spcPts val="0"/>
                        </a:spcAft>
                      </a:pPr>
                      <a:r>
                        <a:rPr lang="ru-RU" sz="800">
                          <a:latin typeface="Arial"/>
                          <a:ea typeface="Times New Roman"/>
                          <a:cs typeface="Times New Roman"/>
                        </a:rPr>
                        <a:t>К</a:t>
                      </a:r>
                      <a:r>
                        <a:rPr lang="uk-UA" sz="800">
                          <a:latin typeface="Arial"/>
                          <a:ea typeface="Times New Roman"/>
                          <a:cs typeface="Times New Roman"/>
                        </a:rPr>
                        <a:t>-</a:t>
                      </a:r>
                      <a:r>
                        <a:rPr lang="ru-RU" sz="800">
                          <a:latin typeface="Arial"/>
                          <a:ea typeface="Times New Roman"/>
                          <a:cs typeface="Times New Roman"/>
                        </a:rPr>
                        <a:t>ть іноземних громадян, які відвідали Україну </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indent="450215" algn="just">
                        <a:lnSpc>
                          <a:spcPct val="130000"/>
                        </a:lnSpc>
                        <a:spcAft>
                          <a:spcPts val="0"/>
                        </a:spcAft>
                      </a:pPr>
                      <a:r>
                        <a:rPr lang="ru-RU" sz="800">
                          <a:latin typeface="Arial"/>
                          <a:ea typeface="Times New Roman"/>
                          <a:cs typeface="Times New Roman"/>
                        </a:rPr>
                        <a:t>К</a:t>
                      </a:r>
                      <a:r>
                        <a:rPr lang="uk-UA" sz="800">
                          <a:latin typeface="Arial"/>
                          <a:ea typeface="Times New Roman"/>
                          <a:cs typeface="Times New Roman"/>
                        </a:rPr>
                        <a:t>-</a:t>
                      </a:r>
                      <a:r>
                        <a:rPr lang="ru-RU" sz="800">
                          <a:latin typeface="Arial"/>
                          <a:ea typeface="Times New Roman"/>
                          <a:cs typeface="Times New Roman"/>
                        </a:rPr>
                        <a:t>ть туристів, обслугованих суб'єктами туристичної діяльності України </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gridSpan="3">
                  <a:txBody>
                    <a:bodyPr/>
                    <a:lstStyle/>
                    <a:p>
                      <a:pPr algn="just">
                        <a:lnSpc>
                          <a:spcPct val="130000"/>
                        </a:lnSpc>
                        <a:spcAft>
                          <a:spcPts val="0"/>
                        </a:spcAft>
                      </a:pPr>
                      <a:r>
                        <a:rPr lang="ru-RU" sz="800">
                          <a:latin typeface="Arial"/>
                          <a:ea typeface="Times New Roman"/>
                          <a:cs typeface="Times New Roman"/>
                        </a:rPr>
                        <a:t>Із загальної кількості туристів:</a:t>
                      </a:r>
                      <a:r>
                        <a:rPr lang="ru-RU" sz="800" baseline="30000">
                          <a:latin typeface="Arial"/>
                          <a:ea typeface="Times New Roman"/>
                          <a:cs typeface="Times New Roman"/>
                        </a:rPr>
                        <a:t>3</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just">
                        <a:lnSpc>
                          <a:spcPct val="130000"/>
                        </a:lnSpc>
                        <a:spcAft>
                          <a:spcPts val="0"/>
                        </a:spcAft>
                      </a:pPr>
                      <a:r>
                        <a:rPr lang="ru-RU" sz="800">
                          <a:latin typeface="Arial"/>
                          <a:ea typeface="Times New Roman"/>
                          <a:cs typeface="Times New Roman"/>
                        </a:rPr>
                        <a:t>К-ть екскурсантів</a:t>
                      </a:r>
                      <a:r>
                        <a:rPr lang="ru-RU" sz="800" baseline="30000">
                          <a:latin typeface="Arial"/>
                          <a:ea typeface="Times New Roman"/>
                          <a:cs typeface="Times New Roman"/>
                        </a:rPr>
                        <a:t>3</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984973">
                <a:tc>
                  <a:txBody>
                    <a:bodyPr/>
                    <a:lstStyle/>
                    <a:p>
                      <a:pPr indent="450215" algn="just">
                        <a:lnSpc>
                          <a:spcPct val="130000"/>
                        </a:lnSpc>
                        <a:spcAft>
                          <a:spcPts val="0"/>
                        </a:spcAft>
                      </a:pPr>
                      <a:endParaRPr lang="ru-RU" sz="900">
                        <a:latin typeface="Arial"/>
                        <a:ea typeface="Times New Roman"/>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07000"/>
                        </a:lnSpc>
                      </a:pPr>
                      <a:endParaRPr lang="ru-RU" sz="1000">
                        <a:latin typeface="Calibri"/>
                        <a:ea typeface="Times New Roman"/>
                      </a:endParaRPr>
                    </a:p>
                  </a:txBody>
                  <a:tcPr marL="8700" marR="8700" marT="8700" marB="870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07000"/>
                        </a:lnSpc>
                      </a:pPr>
                      <a:endParaRPr lang="ru-RU" sz="1000">
                        <a:latin typeface="Calibri"/>
                        <a:ea typeface="Times New Roman"/>
                      </a:endParaRPr>
                    </a:p>
                  </a:txBody>
                  <a:tcPr marL="8700" marR="8700" marT="8700" marB="870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07000"/>
                        </a:lnSpc>
                      </a:pPr>
                      <a:endParaRPr lang="ru-RU" sz="1000">
                        <a:latin typeface="Calibri"/>
                        <a:ea typeface="Times New Roman"/>
                      </a:endParaRPr>
                    </a:p>
                  </a:txBody>
                  <a:tcPr marL="8700" marR="8700" marT="8700" marB="870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gn="just">
                        <a:lnSpc>
                          <a:spcPct val="130000"/>
                        </a:lnSpc>
                        <a:spcAft>
                          <a:spcPts val="0"/>
                        </a:spcAft>
                      </a:pPr>
                      <a:r>
                        <a:rPr lang="ru-RU" sz="900">
                          <a:latin typeface="Arial"/>
                          <a:ea typeface="Times New Roman"/>
                          <a:cs typeface="Times New Roman"/>
                        </a:rPr>
                        <a:t>іноземні туристи</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gn="just">
                        <a:lnSpc>
                          <a:spcPct val="130000"/>
                        </a:lnSpc>
                        <a:spcAft>
                          <a:spcPts val="0"/>
                        </a:spcAft>
                      </a:pPr>
                      <a:r>
                        <a:rPr lang="ru-RU" sz="900">
                          <a:latin typeface="Arial"/>
                          <a:ea typeface="Times New Roman"/>
                          <a:cs typeface="Times New Roman"/>
                        </a:rPr>
                        <a:t>туристи-громадяни України, які виїжджали за кордон</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gn="just">
                        <a:lnSpc>
                          <a:spcPct val="130000"/>
                        </a:lnSpc>
                        <a:spcAft>
                          <a:spcPts val="0"/>
                        </a:spcAft>
                      </a:pPr>
                      <a:r>
                        <a:rPr lang="ru-RU" sz="900">
                          <a:latin typeface="Arial"/>
                          <a:ea typeface="Times New Roman"/>
                          <a:cs typeface="Times New Roman"/>
                        </a:rPr>
                        <a:t>внутрішні туристи</a:t>
                      </a:r>
                      <a:endParaRPr lang="ru-RU" sz="1000">
                        <a:latin typeface="Calibri"/>
                        <a:ea typeface="Calibri"/>
                        <a:cs typeface="Times New Roman"/>
                      </a:endParaRPr>
                    </a:p>
                  </a:txBody>
                  <a:tcPr marL="62641" marR="62641" marT="0" marB="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07000"/>
                        </a:lnSpc>
                      </a:pPr>
                      <a:endParaRPr lang="ru-RU" sz="1000">
                        <a:latin typeface="Calibri"/>
                        <a:ea typeface="Times New Roman"/>
                      </a:endParaRPr>
                    </a:p>
                  </a:txBody>
                  <a:tcPr marL="8700" marR="8700" marT="8700" marB="8700" anchor="ctr">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2005</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16453704</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17630760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1825649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326389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566942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932318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1704562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2006</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16875256</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18935775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2206498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299125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868228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1039145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1768790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2007</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17334653</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23122157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2863820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372455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336049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2155316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2393064</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2008</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15498567</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25449078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 3041655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372752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1282023</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1386880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2405809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2009</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15333949</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20798342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2290097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282287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913640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1094170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1909360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2010</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17180034</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21203327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2280757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335835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1295623</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649299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1953497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2011</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19773143</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21415296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2199977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234271</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1250068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715638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823000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2012</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21432836</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23012823</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3000696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270064</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1956662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773970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865028</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2013</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23761287</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24671227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3454316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232311</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2519390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702615</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657924</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2014</a:t>
                      </a:r>
                      <a:r>
                        <a:rPr lang="uk-UA" sz="900" baseline="30000">
                          <a:latin typeface="Arial"/>
                          <a:ea typeface="Times New Roman"/>
                          <a:cs typeface="Times New Roman"/>
                        </a:rPr>
                        <a:t>1</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22437671</a:t>
                      </a:r>
                      <a:endParaRPr lang="ru-RU" sz="100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12711507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2425089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17070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2085273</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322746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uk-UA" sz="900">
                          <a:latin typeface="Arial"/>
                          <a:ea typeface="Times New Roman"/>
                          <a:cs typeface="Times New Roman"/>
                        </a:rPr>
                        <a:t>1174702</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r h="215936">
                <a:tc>
                  <a:txBody>
                    <a:bodyPr/>
                    <a:lstStyle/>
                    <a:p>
                      <a:pPr>
                        <a:lnSpc>
                          <a:spcPct val="130000"/>
                        </a:lnSpc>
                        <a:spcAft>
                          <a:spcPts val="0"/>
                        </a:spcAft>
                      </a:pPr>
                      <a:r>
                        <a:rPr lang="ru-RU" sz="900">
                          <a:latin typeface="Arial"/>
                          <a:ea typeface="Times New Roman"/>
                          <a:cs typeface="Times New Roman"/>
                        </a:rPr>
                        <a:t>2015</a:t>
                      </a:r>
                      <a:r>
                        <a:rPr lang="ru-RU" sz="900" baseline="30000">
                          <a:latin typeface="Arial"/>
                          <a:ea typeface="Times New Roman"/>
                          <a:cs typeface="Times New Roman"/>
                        </a:rPr>
                        <a:t>1</a:t>
                      </a:r>
                      <a:endParaRPr lang="ru-RU" sz="1000">
                        <a:latin typeface="Calibri"/>
                        <a:ea typeface="Calibri"/>
                        <a:cs typeface="Times New Roman"/>
                      </a:endParaRPr>
                    </a:p>
                  </a:txBody>
                  <a:tcPr marL="8700" marR="8700" marT="8700" marB="870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dirty="0">
                          <a:latin typeface="Arial"/>
                          <a:ea typeface="Times New Roman"/>
                          <a:cs typeface="Times New Roman"/>
                        </a:rPr>
                        <a:t>23141646</a:t>
                      </a:r>
                      <a:endParaRPr lang="ru-RU" sz="1000" dirty="0">
                        <a:latin typeface="Calibri"/>
                        <a:ea typeface="Calibri"/>
                        <a:cs typeface="Times New Roman"/>
                      </a:endParaRPr>
                    </a:p>
                  </a:txBody>
                  <a:tcPr marL="62641" marR="62641"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en-US" sz="900">
                          <a:latin typeface="Arial"/>
                          <a:ea typeface="Times New Roman"/>
                          <a:cs typeface="Times New Roman"/>
                        </a:rPr>
                        <a:t>12428286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2019576</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15159</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1647390</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a:latin typeface="Arial"/>
                          <a:ea typeface="Times New Roman"/>
                          <a:cs typeface="Times New Roman"/>
                        </a:rPr>
                        <a:t>357027</a:t>
                      </a:r>
                      <a:endParaRPr lang="ru-RU" sz="100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c>
                  <a:txBody>
                    <a:bodyPr/>
                    <a:lstStyle/>
                    <a:p>
                      <a:pPr>
                        <a:lnSpc>
                          <a:spcPct val="130000"/>
                        </a:lnSpc>
                        <a:spcAft>
                          <a:spcPts val="0"/>
                        </a:spcAft>
                      </a:pPr>
                      <a:r>
                        <a:rPr lang="ru-RU" sz="900" dirty="0">
                          <a:latin typeface="Arial"/>
                          <a:ea typeface="Times New Roman"/>
                          <a:cs typeface="Times New Roman"/>
                        </a:rPr>
                        <a:t>125471</a:t>
                      </a:r>
                      <a:endParaRPr lang="ru-RU" sz="1000" dirty="0">
                        <a:latin typeface="Calibri"/>
                        <a:ea typeface="Calibri"/>
                        <a:cs typeface="Times New Roman"/>
                      </a:endParaRPr>
                    </a:p>
                  </a:txBody>
                  <a:tcPr marL="0" marR="0" marT="0" marB="0">
                    <a:lnL w="12700" cap="flat" cmpd="sng" algn="ctr">
                      <a:solidFill>
                        <a:srgbClr val="444444"/>
                      </a:solidFill>
                      <a:prstDash val="solid"/>
                      <a:round/>
                      <a:headEnd type="none" w="med" len="med"/>
                      <a:tailEnd type="none" w="med" len="med"/>
                    </a:lnL>
                    <a:lnR w="12700" cap="flat" cmpd="sng" algn="ctr">
                      <a:solidFill>
                        <a:srgbClr val="444444"/>
                      </a:solidFill>
                      <a:prstDash val="solid"/>
                      <a:round/>
                      <a:headEnd type="none" w="med" len="med"/>
                      <a:tailEnd type="none" w="med" len="med"/>
                    </a:lnR>
                    <a:lnT w="12700" cap="flat" cmpd="sng" algn="ctr">
                      <a:solidFill>
                        <a:srgbClr val="444444"/>
                      </a:solidFill>
                      <a:prstDash val="solid"/>
                      <a:round/>
                      <a:headEnd type="none" w="med" len="med"/>
                      <a:tailEnd type="none" w="med" len="med"/>
                    </a:lnT>
                    <a:lnB w="12700" cap="flat" cmpd="sng" algn="ctr">
                      <a:solidFill>
                        <a:srgbClr val="444444"/>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6009184"/>
            <a:ext cx="903649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1100" b="0" i="0" u="none" strike="noStrike" cap="none" normalizeH="0" baseline="30000" dirty="0" smtClean="0">
                <a:ln>
                  <a:noFill/>
                </a:ln>
                <a:solidFill>
                  <a:schemeClr val="tx1"/>
                </a:solidFill>
                <a:effectLst/>
                <a:latin typeface="Arial" pitchFamily="34" charset="0"/>
                <a:ea typeface="Calibri" pitchFamily="34" charset="0"/>
                <a:cs typeface="Arial" pitchFamily="34" charset="0"/>
              </a:rPr>
              <a:t>1</a:t>
            </a:r>
            <a:r>
              <a:rPr kumimoji="0" lang="uk-UA"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uk-UA"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Без урахування тимчасово окупованої території Автономної Республіки Крим, </a:t>
            </a:r>
            <a:r>
              <a:rPr kumimoji="0" lang="uk-UA"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м.Севастополя</a:t>
            </a:r>
            <a:r>
              <a:rPr kumimoji="0" lang="uk-UA"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та частини зони проведення антитерористичної операції</a:t>
            </a:r>
            <a:endParaRPr kumimoji="0" lang="ru-RU" sz="5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100" b="0" i="0" u="none" strike="noStrike" cap="none" normalizeH="0" baseline="30000" dirty="0" smtClean="0">
                <a:ln>
                  <a:noFill/>
                </a:ln>
                <a:solidFill>
                  <a:schemeClr val="tx1"/>
                </a:solidFill>
                <a:effectLst/>
                <a:latin typeface="Arial" pitchFamily="34" charset="0"/>
                <a:ea typeface="Calibri" pitchFamily="34" charset="0"/>
                <a:cs typeface="Arial" pitchFamily="34" charset="0"/>
              </a:rPr>
              <a:t>2</a:t>
            </a:r>
            <a:r>
              <a:rPr kumimoji="0" lang="ru-RU"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Включно</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з</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одноденними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відвідувачами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(за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даними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Адміністрації</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Держприкордонслужби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України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ru-RU" sz="500" b="0" i="0" u="none" strike="noStrike" cap="none" normalizeH="0" baseline="0" dirty="0" smtClean="0">
              <a:ln>
                <a:noFill/>
              </a:ln>
              <a:solidFill>
                <a:schemeClr val="tx1"/>
              </a:solidFill>
              <a:effectLst/>
              <a:latin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100" b="0" i="0" u="none" strike="noStrike" cap="none" normalizeH="0" baseline="30000" dirty="0" smtClean="0">
                <a:ln>
                  <a:noFill/>
                </a:ln>
                <a:solidFill>
                  <a:schemeClr val="tx1"/>
                </a:solidFill>
                <a:effectLst/>
                <a:latin typeface="Arial" pitchFamily="34" charset="0"/>
                <a:ea typeface="Calibri" pitchFamily="34" charset="0"/>
                <a:cs typeface="Arial" pitchFamily="34" charset="0"/>
              </a:rPr>
              <a:t>3</a:t>
            </a:r>
            <a:r>
              <a:rPr kumimoji="0" lang="uk-UA"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200</a:t>
            </a:r>
            <a:r>
              <a:rPr kumimoji="0" lang="uk-UA"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5</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-2010</a:t>
            </a:r>
            <a:r>
              <a:rPr kumimoji="0" lang="ru-RU"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uk-UA"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з</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а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даними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Міністерства</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інфраструктури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України</a:t>
            </a:r>
            <a:r>
              <a:rPr kumimoji="0" lang="ru-RU"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kumimoji="0" lang="uk-UA"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uk-UA" sz="1100" b="0" i="0" u="none" strike="noStrike" cap="none" normalizeH="0" baseline="0" dirty="0" smtClean="0">
                <a:ln>
                  <a:noFill/>
                </a:ln>
                <a:solidFill>
                  <a:schemeClr val="tx1"/>
                </a:solidFill>
                <a:effectLst/>
                <a:latin typeface="Arial" pitchFamily="34" charset="0"/>
                <a:ea typeface="Calibri" pitchFamily="34" charset="0"/>
                <a:cs typeface="Arial" pitchFamily="34" charset="0"/>
              </a:rPr>
              <a:t>починаючи з 2011 року за</a:t>
            </a:r>
            <a:r>
              <a:rPr kumimoji="0" lang="uk-UA"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ru-RU"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даними</a:t>
            </a:r>
            <a:r>
              <a:rPr kumimoji="0" lang="uk-UA" sz="1100" b="0" i="0" u="none" strike="noStrike" cap="none" normalizeH="0" baseline="0" dirty="0" smtClean="0">
                <a:ln>
                  <a:noFill/>
                </a:ln>
                <a:solidFill>
                  <a:schemeClr val="tx1"/>
                </a:solidFill>
                <a:effectLst/>
                <a:latin typeface="Calibri"/>
                <a:ea typeface="Calibri" pitchFamily="34" charset="0"/>
                <a:cs typeface="Arial" pitchFamily="34" charset="0"/>
              </a:rPr>
              <a:t> </a:t>
            </a:r>
            <a:r>
              <a:rPr kumimoji="0" lang="uk-UA" sz="11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Держстату</a:t>
            </a:r>
            <a:endParaRPr kumimoji="0" lang="uk-UA"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04664"/>
            <a:ext cx="8229600" cy="1399032"/>
          </a:xfrm>
        </p:spPr>
        <p:txBody>
          <a:bodyPr>
            <a:normAutofit fontScale="90000"/>
          </a:bodyPr>
          <a:lstStyle/>
          <a:p>
            <a:pPr algn="ctr"/>
            <a:r>
              <a:rPr lang="uk-UA" sz="3600" dirty="0" smtClean="0"/>
              <a:t>До загальних проблем </a:t>
            </a:r>
            <a:r>
              <a:rPr lang="uk-UA" sz="3600" dirty="0" smtClean="0"/>
              <a:t>в туристичній галузі для </a:t>
            </a:r>
            <a:r>
              <a:rPr lang="uk-UA" sz="3600" dirty="0" smtClean="0"/>
              <a:t>усіх регіонів можна віднести:</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55000" lnSpcReduction="20000"/>
          </a:bodyPr>
          <a:lstStyle/>
          <a:p>
            <a:pPr lvl="0"/>
            <a:r>
              <a:rPr lang="uk-UA" dirty="0" smtClean="0"/>
              <a:t>жахливий </a:t>
            </a:r>
            <a:r>
              <a:rPr lang="uk-UA" dirty="0" smtClean="0"/>
              <a:t>стан транспортних зв’язків, або їх відсутність;</a:t>
            </a:r>
            <a:endParaRPr lang="ru-RU" dirty="0" smtClean="0"/>
          </a:p>
          <a:p>
            <a:pPr lvl="0"/>
            <a:r>
              <a:rPr lang="uk-UA" dirty="0" smtClean="0"/>
              <a:t>відсутність налагодженої системи роботи перевізників, окрім залізничного транспорту; </a:t>
            </a:r>
            <a:endParaRPr lang="ru-RU" dirty="0" smtClean="0"/>
          </a:p>
          <a:p>
            <a:pPr lvl="0"/>
            <a:r>
              <a:rPr lang="uk-UA" dirty="0" smtClean="0"/>
              <a:t>відсутність сприятливих умов для розвитку бюджетних </a:t>
            </a:r>
            <a:r>
              <a:rPr lang="uk-UA" dirty="0" err="1" smtClean="0"/>
              <a:t>авіаперельотів</a:t>
            </a:r>
            <a:r>
              <a:rPr lang="uk-UA" dirty="0" smtClean="0"/>
              <a:t> (перш за все - національних перевізників);</a:t>
            </a:r>
            <a:endParaRPr lang="ru-RU" dirty="0" smtClean="0"/>
          </a:p>
          <a:p>
            <a:pPr lvl="0"/>
            <a:r>
              <a:rPr lang="uk-UA" dirty="0" smtClean="0"/>
              <a:t>податкове і адміністративний тиск на бізнес;</a:t>
            </a:r>
            <a:endParaRPr lang="ru-RU" dirty="0" smtClean="0"/>
          </a:p>
          <a:p>
            <a:pPr lvl="0"/>
            <a:r>
              <a:rPr lang="uk-UA" dirty="0" smtClean="0"/>
              <a:t>негативний інвестиційний клімат та високий рівень бюрократизації;</a:t>
            </a:r>
            <a:endParaRPr lang="ru-RU" dirty="0" smtClean="0"/>
          </a:p>
          <a:p>
            <a:pPr lvl="0"/>
            <a:r>
              <a:rPr lang="uk-UA" dirty="0" smtClean="0"/>
              <a:t>слабкий розвиток сервісу на фоні світових стандартів;</a:t>
            </a:r>
            <a:endParaRPr lang="ru-RU" dirty="0" smtClean="0"/>
          </a:p>
          <a:p>
            <a:pPr lvl="0"/>
            <a:r>
              <a:rPr lang="uk-UA" dirty="0" smtClean="0"/>
              <a:t>відсутність загальної інтеграції європейський стандартів у місцевий готельний та ресторанний бізнес тощо.</a:t>
            </a:r>
            <a:endParaRPr lang="ru-RU" dirty="0" smtClean="0"/>
          </a:p>
          <a:p>
            <a:pPr>
              <a:buNone/>
            </a:pPr>
            <a:endParaRPr lang="uk-UA" dirty="0" smtClean="0"/>
          </a:p>
          <a:p>
            <a:pPr>
              <a:buNone/>
            </a:pPr>
            <a:r>
              <a:rPr lang="uk-UA" dirty="0" smtClean="0"/>
              <a:t>На </a:t>
            </a:r>
            <a:r>
              <a:rPr lang="uk-UA" dirty="0" smtClean="0"/>
              <a:t>жаль, держава, замість безпосереднього усунення проблем у сфері туризму, змінює лише керівні органи. Так, з 1 вересня 2015 року функції регулювання туризму України були передані Міністерству економічного розвитку і торгівлі України, а отже розглядається у розрізі суто економічних результатів – розподіл і так невеликих прибутків. </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Шляхи залучення </a:t>
            </a:r>
            <a:r>
              <a:rPr lang="uk-UA" dirty="0" smtClean="0"/>
              <a:t>іноземних туристів необхідно:</a:t>
            </a:r>
            <a:r>
              <a:rPr lang="ru-RU" dirty="0" smtClean="0"/>
              <a:t/>
            </a:r>
            <a:br>
              <a:rPr lang="ru-RU" dirty="0" smtClean="0"/>
            </a:br>
            <a:endParaRPr lang="ru-RU" dirty="0"/>
          </a:p>
        </p:txBody>
      </p:sp>
      <p:sp>
        <p:nvSpPr>
          <p:cNvPr id="3" name="Содержимое 2"/>
          <p:cNvSpPr>
            <a:spLocks noGrp="1"/>
          </p:cNvSpPr>
          <p:nvPr>
            <p:ph idx="1"/>
          </p:nvPr>
        </p:nvSpPr>
        <p:spPr>
          <a:xfrm>
            <a:off x="323528" y="1412776"/>
            <a:ext cx="8568952" cy="5042032"/>
          </a:xfrm>
        </p:spPr>
        <p:txBody>
          <a:bodyPr>
            <a:normAutofit fontScale="70000" lnSpcReduction="20000"/>
          </a:bodyPr>
          <a:lstStyle/>
          <a:p>
            <a:pPr>
              <a:buNone/>
            </a:pPr>
            <a:r>
              <a:rPr lang="uk-UA" dirty="0" smtClean="0"/>
              <a:t>- </a:t>
            </a:r>
            <a:r>
              <a:rPr lang="uk-UA" dirty="0" smtClean="0"/>
              <a:t>популяризувати вітчизняні курорти серед українців і іноземців, зробивши також Україну відкритою для іноземних туроператорів;</a:t>
            </a:r>
            <a:endParaRPr lang="ru-RU" dirty="0" smtClean="0"/>
          </a:p>
          <a:p>
            <a:pPr>
              <a:buNone/>
            </a:pPr>
            <a:r>
              <a:rPr lang="uk-UA" dirty="0" smtClean="0"/>
              <a:t>- створити якісну нормативну базу для залучення інвестицій;</a:t>
            </a:r>
            <a:endParaRPr lang="ru-RU" dirty="0" smtClean="0"/>
          </a:p>
          <a:p>
            <a:pPr>
              <a:buNone/>
            </a:pPr>
            <a:r>
              <a:rPr lang="uk-UA" dirty="0" smtClean="0"/>
              <a:t>- пришвидшити інтеграцію європейської стандартизації в українських організаціях;</a:t>
            </a:r>
            <a:endParaRPr lang="ru-RU" dirty="0" smtClean="0"/>
          </a:p>
          <a:p>
            <a:pPr>
              <a:buNone/>
            </a:pPr>
            <a:r>
              <a:rPr lang="uk-UA" dirty="0" smtClean="0"/>
              <a:t>- проводити міжнародні турніри, конкурси та фестивалі;</a:t>
            </a:r>
            <a:endParaRPr lang="ru-RU" dirty="0" smtClean="0"/>
          </a:p>
          <a:p>
            <a:pPr>
              <a:buNone/>
            </a:pPr>
            <a:r>
              <a:rPr lang="uk-UA" dirty="0" smtClean="0"/>
              <a:t>- розширити курортний сезон тощо. </a:t>
            </a:r>
            <a:endParaRPr lang="ru-RU" dirty="0" smtClean="0"/>
          </a:p>
          <a:p>
            <a:pPr>
              <a:buNone/>
            </a:pPr>
            <a:endParaRPr lang="uk-UA" dirty="0" smtClean="0"/>
          </a:p>
          <a:p>
            <a:pPr>
              <a:buNone/>
            </a:pPr>
            <a:r>
              <a:rPr lang="uk-UA" dirty="0" smtClean="0"/>
              <a:t>Звичайно</a:t>
            </a:r>
            <a:r>
              <a:rPr lang="uk-UA" dirty="0" smtClean="0"/>
              <a:t>, не можна забувати і про "зелений" туризм, враховуючи це частиною туристичного потоку, зважаючи на сучасні переконання та тренди у світовому туризмі.</a:t>
            </a:r>
            <a:endParaRPr lang="ru-RU" dirty="0" smtClean="0"/>
          </a:p>
          <a:p>
            <a:pPr>
              <a:buNone/>
            </a:pPr>
            <a:r>
              <a:rPr lang="uk-UA" dirty="0" smtClean="0"/>
              <a:t>Не варто забувати і про те, що в Україні знаходяться пам'ятники, що відносяться до культурної спадщини ЮНЕСКО, такі як "Софія Київська", "Києво-Печерська лавра", місто Львів та ін. [4].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Висновки</a:t>
            </a:r>
            <a:endParaRPr lang="ru-RU" dirty="0"/>
          </a:p>
        </p:txBody>
      </p:sp>
      <p:sp>
        <p:nvSpPr>
          <p:cNvPr id="3" name="Содержимое 2"/>
          <p:cNvSpPr>
            <a:spLocks noGrp="1"/>
          </p:cNvSpPr>
          <p:nvPr>
            <p:ph idx="1"/>
          </p:nvPr>
        </p:nvSpPr>
        <p:spPr/>
        <p:txBody>
          <a:bodyPr>
            <a:normAutofit fontScale="70000" lnSpcReduction="20000"/>
          </a:bodyPr>
          <a:lstStyle/>
          <a:p>
            <a:pPr indent="504000">
              <a:buNone/>
            </a:pPr>
            <a:r>
              <a:rPr lang="uk-UA" dirty="0" smtClean="0"/>
              <a:t>Отже, для </a:t>
            </a:r>
            <a:r>
              <a:rPr lang="uk-UA" dirty="0" smtClean="0"/>
              <a:t>поліпшення ситуації в туристичній галузі в Україні було б досить навіть таких кроків як спрощення візових і митних процедур; незалежна стандартизація ліцензування і сертифікація учасників ринку і розробка державних програм з розвитку туризму. Це лише верхівка айсбергу без зосередження на вмінні виявляти свої переваги і правильно себе позиціонувати на міжнародному туристичному ринку.</a:t>
            </a:r>
            <a:endParaRPr lang="ru-RU" dirty="0" smtClean="0"/>
          </a:p>
          <a:p>
            <a:pPr indent="504000">
              <a:buNone/>
            </a:pPr>
            <a:r>
              <a:rPr lang="uk-UA" dirty="0" smtClean="0"/>
              <a:t>Якщо державні служби нарешті переймуться національною ідеєю, скасують не чергову адміністративну структуру, а корупцію в своїх рядах, тоді туризм в нашій країні стане однією з найприбутковіших сфер. Тоді в безвізовому режимі будуть зацікавлені не тільки наші співвітчизники, а й європейські сусіди. </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Література</a:t>
            </a:r>
            <a:endParaRPr lang="ru-RU" dirty="0"/>
          </a:p>
        </p:txBody>
      </p:sp>
      <p:sp>
        <p:nvSpPr>
          <p:cNvPr id="3" name="Содержимое 2"/>
          <p:cNvSpPr>
            <a:spLocks noGrp="1"/>
          </p:cNvSpPr>
          <p:nvPr>
            <p:ph idx="1"/>
          </p:nvPr>
        </p:nvSpPr>
        <p:spPr/>
        <p:txBody>
          <a:bodyPr>
            <a:normAutofit fontScale="77500" lnSpcReduction="20000"/>
          </a:bodyPr>
          <a:lstStyle/>
          <a:p>
            <a:pPr marL="578358" lvl="0" indent="-514350">
              <a:buFont typeface="+mj-lt"/>
              <a:buAutoNum type="arabicPeriod"/>
            </a:pPr>
            <a:r>
              <a:rPr lang="uk-UA" dirty="0" err="1" smtClean="0"/>
              <a:t>Всесвітн</a:t>
            </a:r>
            <a:r>
              <a:rPr lang="ru-RU" dirty="0" smtClean="0"/>
              <a:t>я </a:t>
            </a:r>
            <a:r>
              <a:rPr lang="uk-UA" dirty="0" smtClean="0"/>
              <a:t>рада</a:t>
            </a:r>
            <a:r>
              <a:rPr lang="ru-RU" dirty="0" smtClean="0"/>
              <a:t> </a:t>
            </a:r>
            <a:r>
              <a:rPr lang="uk-UA" dirty="0" smtClean="0"/>
              <a:t>з</a:t>
            </a:r>
            <a:r>
              <a:rPr lang="ru-RU" dirty="0" smtClean="0"/>
              <a:t> </a:t>
            </a:r>
            <a:r>
              <a:rPr lang="uk-UA" dirty="0" smtClean="0"/>
              <a:t>туризму</a:t>
            </a:r>
            <a:r>
              <a:rPr lang="ru-RU" dirty="0" smtClean="0"/>
              <a:t> </a:t>
            </a:r>
            <a:r>
              <a:rPr lang="uk-UA" dirty="0" smtClean="0"/>
              <a:t>і</a:t>
            </a:r>
            <a:r>
              <a:rPr lang="ru-RU" dirty="0" smtClean="0"/>
              <a:t> </a:t>
            </a:r>
            <a:r>
              <a:rPr lang="uk-UA" dirty="0" smtClean="0"/>
              <a:t>подорожей</a:t>
            </a:r>
            <a:r>
              <a:rPr lang="ru-RU" dirty="0" smtClean="0"/>
              <a:t> WTTC</a:t>
            </a:r>
            <a:r>
              <a:rPr lang="uk-UA" dirty="0" smtClean="0"/>
              <a:t>. Офіційний сайт. </a:t>
            </a:r>
            <a:r>
              <a:rPr lang="ru-RU" dirty="0" smtClean="0"/>
              <a:t>[</a:t>
            </a:r>
            <a:r>
              <a:rPr lang="ru-RU" dirty="0" err="1" smtClean="0"/>
              <a:t>Електронний</a:t>
            </a:r>
            <a:r>
              <a:rPr lang="ru-RU" dirty="0" smtClean="0"/>
              <a:t> ресурс] / Доступ до ресурсу</a:t>
            </a:r>
            <a:r>
              <a:rPr lang="uk-UA" dirty="0" smtClean="0"/>
              <a:t>: </a:t>
            </a:r>
            <a:r>
              <a:rPr lang="ru-RU" u="sng" dirty="0" err="1" smtClean="0">
                <a:hlinkClick r:id="rId2"/>
              </a:rPr>
              <a:t>http</a:t>
            </a:r>
            <a:r>
              <a:rPr lang="uk-UA" u="sng" dirty="0" smtClean="0">
                <a:hlinkClick r:id="rId2"/>
              </a:rPr>
              <a:t>://</a:t>
            </a:r>
            <a:r>
              <a:rPr lang="ru-RU" u="sng" dirty="0" err="1" smtClean="0">
                <a:hlinkClick r:id="rId2"/>
              </a:rPr>
              <a:t>www</a:t>
            </a:r>
            <a:r>
              <a:rPr lang="uk-UA" u="sng" dirty="0" smtClean="0">
                <a:hlinkClick r:id="rId2"/>
              </a:rPr>
              <a:t>.</a:t>
            </a:r>
            <a:r>
              <a:rPr lang="ru-RU" u="sng" dirty="0" err="1" smtClean="0">
                <a:hlinkClick r:id="rId2"/>
              </a:rPr>
              <a:t>wttc</a:t>
            </a:r>
            <a:r>
              <a:rPr lang="uk-UA" u="sng" dirty="0" smtClean="0">
                <a:hlinkClick r:id="rId2"/>
              </a:rPr>
              <a:t>.</a:t>
            </a:r>
            <a:r>
              <a:rPr lang="ru-RU" u="sng" dirty="0" err="1" smtClean="0">
                <a:hlinkClick r:id="rId2"/>
              </a:rPr>
              <a:t>org</a:t>
            </a:r>
            <a:r>
              <a:rPr lang="uk-UA" u="sng" dirty="0" smtClean="0">
                <a:hlinkClick r:id="rId2"/>
              </a:rPr>
              <a:t>/</a:t>
            </a:r>
            <a:endParaRPr lang="ru-RU" dirty="0" smtClean="0"/>
          </a:p>
          <a:p>
            <a:pPr marL="578358" lvl="0" indent="-514350">
              <a:buFont typeface="+mj-lt"/>
              <a:buAutoNum type="arabicPeriod"/>
            </a:pPr>
            <a:r>
              <a:rPr lang="ru-RU" dirty="0" err="1" smtClean="0"/>
              <a:t>Статистична</a:t>
            </a:r>
            <a:r>
              <a:rPr lang="ru-RU" dirty="0" smtClean="0"/>
              <a:t> </a:t>
            </a:r>
            <a:r>
              <a:rPr lang="ru-RU" dirty="0" err="1" smtClean="0"/>
              <a:t>інформація</a:t>
            </a:r>
            <a:r>
              <a:rPr lang="ru-RU" dirty="0" smtClean="0"/>
              <a:t> / </a:t>
            </a:r>
            <a:r>
              <a:rPr lang="ru-RU" dirty="0" err="1" smtClean="0"/>
              <a:t>Державний</a:t>
            </a:r>
            <a:r>
              <a:rPr lang="ru-RU" dirty="0" smtClean="0"/>
              <a:t> </a:t>
            </a:r>
            <a:r>
              <a:rPr lang="ru-RU" dirty="0" err="1" smtClean="0"/>
              <a:t>комітет</a:t>
            </a:r>
            <a:r>
              <a:rPr lang="ru-RU" dirty="0" smtClean="0"/>
              <a:t> статистики </a:t>
            </a:r>
            <a:r>
              <a:rPr lang="ru-RU" dirty="0" err="1" smtClean="0"/>
              <a:t>України</a:t>
            </a:r>
            <a:r>
              <a:rPr lang="ru-RU" dirty="0" smtClean="0"/>
              <a:t>. – </a:t>
            </a:r>
            <a:r>
              <a:rPr lang="uk-UA" dirty="0" smtClean="0"/>
              <a:t>Офіційний сайт. </a:t>
            </a:r>
            <a:r>
              <a:rPr lang="ru-RU" dirty="0" smtClean="0"/>
              <a:t>[</a:t>
            </a:r>
            <a:r>
              <a:rPr lang="ru-RU" dirty="0" err="1" smtClean="0"/>
              <a:t>Електронний</a:t>
            </a:r>
            <a:r>
              <a:rPr lang="ru-RU" dirty="0" smtClean="0"/>
              <a:t> ресурс] / Доступ до ресурсу</a:t>
            </a:r>
            <a:r>
              <a:rPr lang="uk-UA" dirty="0" smtClean="0"/>
              <a:t>: </a:t>
            </a:r>
            <a:r>
              <a:rPr lang="ru-RU" dirty="0" err="1" smtClean="0"/>
              <a:t>http</a:t>
            </a:r>
            <a:r>
              <a:rPr lang="ru-RU" dirty="0" smtClean="0"/>
              <a:t>// </a:t>
            </a:r>
            <a:r>
              <a:rPr lang="ru-RU" u="sng" dirty="0" err="1" smtClean="0">
                <a:hlinkClick r:id="rId3"/>
              </a:rPr>
              <a:t>www.ukrstat.gov.ua</a:t>
            </a:r>
            <a:r>
              <a:rPr lang="ru-RU" dirty="0" smtClean="0"/>
              <a:t>.</a:t>
            </a:r>
          </a:p>
          <a:p>
            <a:pPr marL="578358" lvl="0" indent="-514350">
              <a:buFont typeface="+mj-lt"/>
              <a:buAutoNum type="arabicPeriod"/>
            </a:pPr>
            <a:r>
              <a:rPr lang="ru-RU" dirty="0" err="1" smtClean="0"/>
              <a:t>Туристичні</a:t>
            </a:r>
            <a:r>
              <a:rPr lang="ru-RU" dirty="0" smtClean="0"/>
              <a:t> потоки [</a:t>
            </a:r>
            <a:r>
              <a:rPr lang="ru-RU" dirty="0" err="1" smtClean="0"/>
              <a:t>Електронний</a:t>
            </a:r>
            <a:r>
              <a:rPr lang="ru-RU" dirty="0" smtClean="0"/>
              <a:t> ресурс] / Доступ до ресурсу</a:t>
            </a:r>
            <a:r>
              <a:rPr lang="uk-UA" dirty="0" smtClean="0"/>
              <a:t>: </a:t>
            </a:r>
            <a:r>
              <a:rPr lang="ru-RU" u="sng" dirty="0" smtClean="0">
                <a:hlinkClick r:id="rId4"/>
              </a:rPr>
              <a:t>http://ukrstat.org/uk/operativ/operativ2007/tyr/tyr_u/potoki2006_u.htm</a:t>
            </a:r>
            <a:endParaRPr lang="ru-RU" dirty="0" smtClean="0"/>
          </a:p>
          <a:p>
            <a:pPr marL="578358" lvl="0" indent="-514350">
              <a:buFont typeface="+mj-lt"/>
              <a:buAutoNum type="arabicPeriod"/>
            </a:pPr>
            <a:r>
              <a:rPr lang="ru-RU" dirty="0" err="1" smtClean="0"/>
              <a:t>Міністерство</a:t>
            </a:r>
            <a:r>
              <a:rPr lang="ru-RU" dirty="0" smtClean="0"/>
              <a:t> </a:t>
            </a:r>
            <a:r>
              <a:rPr lang="ru-RU" dirty="0" err="1" smtClean="0"/>
              <a:t>культури</a:t>
            </a:r>
            <a:r>
              <a:rPr lang="ru-RU" dirty="0" smtClean="0"/>
              <a:t> </a:t>
            </a:r>
            <a:r>
              <a:rPr lang="ru-RU" dirty="0" err="1" smtClean="0"/>
              <a:t>України</a:t>
            </a:r>
            <a:r>
              <a:rPr lang="uk-UA" dirty="0" smtClean="0"/>
              <a:t> – Офіційний сайт. </a:t>
            </a:r>
            <a:r>
              <a:rPr lang="ru-RU" dirty="0" smtClean="0"/>
              <a:t>[</a:t>
            </a:r>
            <a:r>
              <a:rPr lang="ru-RU" dirty="0" err="1" smtClean="0"/>
              <a:t>Електронний</a:t>
            </a:r>
            <a:r>
              <a:rPr lang="ru-RU" dirty="0" smtClean="0"/>
              <a:t> ресурс] / Доступ до ресурсу</a:t>
            </a:r>
            <a:r>
              <a:rPr lang="uk-UA" dirty="0" smtClean="0"/>
              <a:t>: </a:t>
            </a:r>
            <a:r>
              <a:rPr lang="uk-UA" u="sng" dirty="0" smtClean="0">
                <a:hlinkClick r:id="rId5"/>
              </a:rPr>
              <a:t>http://mincult.kmu.gov.ua/control/uk/publish/officialcategory?cat_id=244905579</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276872"/>
            <a:ext cx="8229600" cy="1399032"/>
          </a:xfrm>
        </p:spPr>
        <p:txBody>
          <a:bodyPr/>
          <a:lstStyle/>
          <a:p>
            <a:pPr algn="ctr"/>
            <a:r>
              <a:rPr lang="uk-UA" dirty="0" smtClean="0"/>
              <a:t>ДЯКУЮ ЗА УВАГУ!</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52</TotalTime>
  <Words>734</Words>
  <Application>Microsoft Office PowerPoint</Application>
  <PresentationFormat>Экран (4:3)</PresentationFormat>
  <Paragraphs>144</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Яркая</vt:lpstr>
      <vt:lpstr>  РОЗВИТОК ТУРИЗМУ В УКРАЇНІ: СЬОГОДЕННЯ ТА ПЕРСПЕКТИВИ </vt:lpstr>
      <vt:lpstr>Стан туристичної сфери в Україні </vt:lpstr>
      <vt:lpstr>Світові показники</vt:lpstr>
      <vt:lpstr>Статистика туристичних потоків України</vt:lpstr>
      <vt:lpstr>До загальних проблем в туристичній галузі для усіх регіонів можна віднести: </vt:lpstr>
      <vt:lpstr>Шляхи залучення іноземних туристів необхідно: </vt:lpstr>
      <vt:lpstr>Висновки</vt:lpstr>
      <vt:lpstr>Література</vt:lpstr>
      <vt:lpstr>ДЯКУЮ ЗА УВАГУ!</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РОЗВИТОК ТУРИЗМУ В УКРАЇНІ: СЬОГОДЕННЯ ТА ПЕРСПЕКТИВИ </dc:title>
  <dc:creator>Inet</dc:creator>
  <cp:lastModifiedBy>Inet</cp:lastModifiedBy>
  <cp:revision>4</cp:revision>
  <dcterms:created xsi:type="dcterms:W3CDTF">2017-05-10T10:11:18Z</dcterms:created>
  <dcterms:modified xsi:type="dcterms:W3CDTF">2017-05-10T11:03:37Z</dcterms:modified>
</cp:coreProperties>
</file>