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368" autoAdjust="0"/>
    <p:restoredTop sz="94660"/>
  </p:normalViewPr>
  <p:slideViewPr>
    <p:cSldViewPr>
      <p:cViewPr varScale="1">
        <p:scale>
          <a:sx n="69" d="100"/>
          <a:sy n="69" d="100"/>
        </p:scale>
        <p:origin x="-1422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371600"/>
            <a:ext cx="7848600" cy="1927225"/>
          </a:xfrm>
        </p:spPr>
        <p:txBody>
          <a:bodyPr anchor="b">
            <a:noAutofit/>
          </a:bodyPr>
          <a:lstStyle>
            <a:lvl1pPr>
              <a:defRPr sz="5400" cap="all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3505200"/>
            <a:ext cx="6400800" cy="1752600"/>
          </a:xfrm>
        </p:spPr>
        <p:txBody>
          <a:bodyPr/>
          <a:lstStyle>
            <a:lvl1pPr marL="0" indent="0" algn="l">
              <a:buNone/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07.05.2017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cxnSp>
        <p:nvCxnSpPr>
          <p:cNvPr id="8" name="Straight Connector 7"/>
          <p:cNvCxnSpPr/>
          <p:nvPr/>
        </p:nvCxnSpPr>
        <p:spPr>
          <a:xfrm>
            <a:off x="685800" y="3398520"/>
            <a:ext cx="7848600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07.05.2017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609600"/>
            <a:ext cx="2057400" cy="5867400"/>
          </a:xfrm>
        </p:spPr>
        <p:txBody>
          <a:bodyPr vert="eaVert" anchor="b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6019800" cy="58674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07.05.2017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07.05.2017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2362200"/>
            <a:ext cx="7772400" cy="2200275"/>
          </a:xfrm>
        </p:spPr>
        <p:txBody>
          <a:bodyPr anchor="b">
            <a:normAutofit/>
          </a:bodyPr>
          <a:lstStyle>
            <a:lvl1pPr algn="l">
              <a:defRPr sz="48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4626864"/>
            <a:ext cx="7772400" cy="1500187"/>
          </a:xfrm>
        </p:spPr>
        <p:txBody>
          <a:bodyPr anchor="t">
            <a:normAutofit/>
          </a:bodyPr>
          <a:lstStyle>
            <a:lvl1pPr marL="0" indent="0"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07.05.2017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cxnSp>
        <p:nvCxnSpPr>
          <p:cNvPr id="7" name="Straight Connector 6"/>
          <p:cNvCxnSpPr/>
          <p:nvPr/>
        </p:nvCxnSpPr>
        <p:spPr>
          <a:xfrm>
            <a:off x="731520" y="4599432"/>
            <a:ext cx="7848600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73352"/>
            <a:ext cx="4038600" cy="471830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73352"/>
            <a:ext cx="4038600" cy="471830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07.05.2017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76400"/>
            <a:ext cx="3931920" cy="639762"/>
          </a:xfrm>
          <a:noFill/>
          <a:ln>
            <a:noFill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none"/>
        </p:style>
        <p:txBody>
          <a:bodyPr anchor="ctr">
            <a:normAutofit/>
          </a:bodyPr>
          <a:lstStyle>
            <a:lvl1pPr marL="0" indent="0" algn="ctr">
              <a:buNone/>
              <a:defRPr sz="20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438400"/>
            <a:ext cx="393192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54880" y="1676400"/>
            <a:ext cx="3931920" cy="639762"/>
          </a:xfrm>
          <a:noFill/>
          <a:ln>
            <a:noFill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none"/>
        </p:style>
        <p:txBody>
          <a:bodyPr anchor="ctr">
            <a:normAutofit/>
          </a:bodyPr>
          <a:lstStyle>
            <a:lvl1pPr marL="0" indent="0" algn="ctr">
              <a:buNone/>
              <a:defRPr lang="en-US" sz="2000" b="0" kern="1200" dirty="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54880" y="2438400"/>
            <a:ext cx="393192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07.05.2017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cxnSp>
        <p:nvCxnSpPr>
          <p:cNvPr id="11" name="Straight Connector 10"/>
          <p:cNvCxnSpPr/>
          <p:nvPr/>
        </p:nvCxnSpPr>
        <p:spPr>
          <a:xfrm rot="5400000">
            <a:off x="2217817" y="4045823"/>
            <a:ext cx="4709160" cy="794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07.05.2017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07.05.2017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92080"/>
            <a:ext cx="2139696" cy="1261872"/>
          </a:xfrm>
        </p:spPr>
        <p:txBody>
          <a:bodyPr anchor="b">
            <a:no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71800" y="792080"/>
            <a:ext cx="5715000" cy="557784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2130552"/>
            <a:ext cx="2139696" cy="424361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07.05.2017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cxnSp>
        <p:nvCxnSpPr>
          <p:cNvPr id="9" name="Straight Connector 8"/>
          <p:cNvCxnSpPr/>
          <p:nvPr/>
        </p:nvCxnSpPr>
        <p:spPr>
          <a:xfrm rot="5400000">
            <a:off x="-13116" y="3580206"/>
            <a:ext cx="5577840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92480"/>
            <a:ext cx="2142680" cy="126492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858610" y="838201"/>
            <a:ext cx="5904390" cy="5500456"/>
          </a:xfrm>
          <a:solidFill>
            <a:schemeClr val="bg2"/>
          </a:solidFill>
          <a:ln w="76200">
            <a:solidFill>
              <a:srgbClr val="FFFFFF"/>
            </a:solidFill>
            <a:miter lim="800000"/>
          </a:ln>
          <a:effectLst>
            <a:outerShdw blurRad="50800" dist="12700" dir="5400000" algn="t" rotWithShape="0">
              <a:prstClr val="black">
                <a:alpha val="59000"/>
              </a:prstClr>
            </a:outerShdw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133600"/>
            <a:ext cx="2139696" cy="424281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07.05.2017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220786"/>
            <a:ext cx="9144000" cy="2286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990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876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9144000" cy="36576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18288"/>
            <a:ext cx="28956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FFFFF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07.05.2017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429000" y="18288"/>
            <a:ext cx="41148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rgbClr val="FFFFFF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18288"/>
            <a:ext cx="10668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1">
                <a:solidFill>
                  <a:srgbClr val="FFFFFF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000" kern="1200" spc="-1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spcBef>
          <a:spcPct val="20000"/>
        </a:spcBef>
        <a:buClr>
          <a:schemeClr val="accent1"/>
        </a:buClr>
        <a:buSzPct val="85000"/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spcBef>
          <a:spcPct val="20000"/>
        </a:spcBef>
        <a:buClr>
          <a:schemeClr val="accent1"/>
        </a:buClr>
        <a:buSzPct val="85000"/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spcBef>
          <a:spcPct val="20000"/>
        </a:spcBef>
        <a:buClr>
          <a:schemeClr val="accent1"/>
        </a:buClr>
        <a:buSzPct val="90000"/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188720" indent="-13716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137160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6pPr>
      <a:lvl7pPr marL="155448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7pPr>
      <a:lvl8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8pPr>
      <a:lvl9pPr marL="192024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uk-UA" sz="4400" dirty="0"/>
              <a:t>ВИЗНАЧЕННЯ ФАКТОРІВ ВРОЖАЙНОСТІ ПШЕНИЦІ НА ПІДҐРУНТІ МОДЕЛЕЙ РЕГРЕСІЇ</a:t>
            </a:r>
            <a:r>
              <a:rPr lang="uk-UA" dirty="0"/>
              <a:t/>
            </a:r>
            <a:br>
              <a:rPr lang="uk-UA" dirty="0"/>
            </a:br>
            <a:endParaRPr lang="uk-UA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70000" lnSpcReduction="20000"/>
          </a:bodyPr>
          <a:lstStyle/>
          <a:p>
            <a:pPr algn="r"/>
            <a:r>
              <a:rPr lang="uk-UA" dirty="0"/>
              <a:t>Іванова Я. М., студентка 4 курсу</a:t>
            </a:r>
          </a:p>
          <a:p>
            <a:pPr algn="r"/>
            <a:r>
              <a:rPr lang="uk-UA" dirty="0"/>
              <a:t>Інституту інформаційних технологій в економіці,</a:t>
            </a:r>
          </a:p>
          <a:p>
            <a:pPr algn="r"/>
            <a:r>
              <a:rPr lang="uk-UA" dirty="0"/>
              <a:t>ДВНЗ «КНЕУ ім. В. Гетьмана</a:t>
            </a:r>
            <a:r>
              <a:rPr lang="uk-UA" dirty="0" smtClean="0"/>
              <a:t>»,</a:t>
            </a:r>
          </a:p>
          <a:p>
            <a:pPr algn="r"/>
            <a:r>
              <a:rPr lang="uk-UA" dirty="0" smtClean="0"/>
              <a:t>Україна</a:t>
            </a:r>
          </a:p>
          <a:p>
            <a:pPr algn="r"/>
            <a:r>
              <a:rPr lang="uk-UA" i="1" dirty="0"/>
              <a:t>Науковий керівник, </a:t>
            </a:r>
            <a:r>
              <a:rPr lang="uk-UA" i="1" dirty="0" err="1"/>
              <a:t>д.е.н</a:t>
            </a:r>
            <a:r>
              <a:rPr lang="uk-UA" i="1" dirty="0"/>
              <a:t>.,проф.                             </a:t>
            </a:r>
            <a:endParaRPr lang="uk-UA" i="1" dirty="0" smtClean="0"/>
          </a:p>
          <a:p>
            <a:pPr algn="r"/>
            <a:r>
              <a:rPr lang="uk-UA" i="1" dirty="0" err="1" smtClean="0"/>
              <a:t>Піскунова</a:t>
            </a:r>
            <a:r>
              <a:rPr lang="uk-UA" i="1" dirty="0" smtClean="0"/>
              <a:t> </a:t>
            </a:r>
            <a:r>
              <a:rPr lang="uk-UA" i="1" dirty="0"/>
              <a:t>О.В.</a:t>
            </a:r>
            <a:endParaRPr lang="uk-UA" dirty="0"/>
          </a:p>
          <a:p>
            <a:pPr algn="r"/>
            <a:endParaRPr lang="uk-UA" dirty="0"/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72593371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Анотація</a:t>
            </a:r>
            <a:endParaRPr lang="uk-UA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uk-UA" i="1" dirty="0"/>
              <a:t>У роботі за допомогою моделей регресії досліджено фактори, що впливають на врожай пшениці в країнах - світових лідерах за виробництвом пшениці. Виявлено, що площі посівних земель є ключовим фактором, що впливає на врожай пшениці. Вплив погодних умов виявився значимим лише для </a:t>
            </a:r>
            <a:r>
              <a:rPr lang="uk-UA" i="1" dirty="0" err="1" smtClean="0"/>
              <a:t>Росіїї</a:t>
            </a:r>
            <a:r>
              <a:rPr lang="uk-UA" i="1" dirty="0" smtClean="0"/>
              <a:t>.</a:t>
            </a:r>
            <a:endParaRPr lang="uk-UA" dirty="0"/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421967217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836712"/>
            <a:ext cx="8229600" cy="4876800"/>
          </a:xfrm>
        </p:spPr>
        <p:txBody>
          <a:bodyPr>
            <a:normAutofit/>
          </a:bodyPr>
          <a:lstStyle/>
          <a:p>
            <a:r>
              <a:rPr lang="uk-UA" dirty="0" smtClean="0"/>
              <a:t>Основним </a:t>
            </a:r>
            <a:r>
              <a:rPr lang="uk-UA" dirty="0"/>
              <a:t>чинником проблеми продовольчої безпеки є зростання населення </a:t>
            </a:r>
            <a:r>
              <a:rPr lang="uk-UA" dirty="0" smtClean="0"/>
              <a:t>світу.  </a:t>
            </a:r>
          </a:p>
          <a:p>
            <a:r>
              <a:rPr lang="uk-UA" dirty="0" smtClean="0"/>
              <a:t>У </a:t>
            </a:r>
            <a:r>
              <a:rPr lang="uk-UA" dirty="0"/>
              <a:t>наступні 24 роки прогнозований ріст населення складатиме 23 %: з 7</a:t>
            </a:r>
            <a:r>
              <a:rPr lang="ru-RU" dirty="0"/>
              <a:t>,</a:t>
            </a:r>
            <a:r>
              <a:rPr lang="uk-UA" dirty="0"/>
              <a:t>43 </a:t>
            </a:r>
            <a:r>
              <a:rPr lang="uk-UA" dirty="0" err="1"/>
              <a:t>млрд</a:t>
            </a:r>
            <a:r>
              <a:rPr lang="uk-UA" dirty="0"/>
              <a:t> у 2016 році до 9</a:t>
            </a:r>
            <a:r>
              <a:rPr lang="ru-RU" dirty="0"/>
              <a:t>,</a:t>
            </a:r>
            <a:r>
              <a:rPr lang="uk-UA" dirty="0"/>
              <a:t>16 </a:t>
            </a:r>
            <a:r>
              <a:rPr lang="uk-UA" dirty="0" err="1"/>
              <a:t>млрд</a:t>
            </a:r>
            <a:r>
              <a:rPr lang="uk-UA" dirty="0"/>
              <a:t> у 2040 році.</a:t>
            </a:r>
            <a:r>
              <a:rPr lang="uk-UA" baseline="30000" dirty="0"/>
              <a:t> </a:t>
            </a:r>
            <a:r>
              <a:rPr lang="uk-UA" dirty="0"/>
              <a:t>Це може призвести до ускладнення проблеми забезпечення продовольчими ресурсами в усьому світі. 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413678585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uk-UA" dirty="0"/>
              <a:t>За даними </a:t>
            </a:r>
            <a:r>
              <a:rPr lang="en-US" dirty="0"/>
              <a:t>FAO </a:t>
            </a:r>
            <a:r>
              <a:rPr lang="uk-UA" dirty="0"/>
              <a:t>ключовою зерновою культурою є </a:t>
            </a:r>
            <a:r>
              <a:rPr lang="uk-UA" dirty="0" smtClean="0"/>
              <a:t>пшениця. </a:t>
            </a:r>
            <a:r>
              <a:rPr lang="uk-UA" dirty="0"/>
              <a:t>За останні два десятиліття світовий рівень недоїдання впав на 40%, в той час як виробництво пшениці зросло майже на 44%. 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55095847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uk-UA" dirty="0" smtClean="0"/>
              <a:t>Мета дослідження</a:t>
            </a:r>
            <a:endParaRPr lang="uk-UA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Объект 2"/>
              <p:cNvSpPr>
                <a:spLocks noGrp="1"/>
              </p:cNvSpPr>
              <p:nvPr>
                <p:ph idx="1"/>
              </p:nvPr>
            </p:nvSpPr>
            <p:spPr>
              <a:xfrm>
                <a:off x="395536" y="2492896"/>
                <a:ext cx="8229600" cy="4876800"/>
              </a:xfrm>
            </p:spPr>
            <p:txBody>
              <a:bodyPr/>
              <a:lstStyle/>
              <a:p>
                <a:pPr marL="0" indent="0">
                  <a:buNone/>
                </a:pPr>
                <a:r>
                  <a:rPr lang="uk-UA" dirty="0" smtClean="0"/>
                  <a:t>Виявлення </a:t>
                </a:r>
                <a:r>
                  <a:rPr lang="uk-UA" dirty="0"/>
                  <a:t>факторів, що вливають на обсяги врожаю пшениці в країнах-світових лідерах за виробництвом пшениці на основі </a:t>
                </a:r>
                <a:r>
                  <a:rPr lang="uk-UA" dirty="0" err="1"/>
                  <a:t>економетричних</a:t>
                </a:r>
                <a:r>
                  <a:rPr lang="uk-UA" dirty="0"/>
                  <a:t> моделей. </a:t>
                </a:r>
                <a:endParaRPr lang="uk-UA" dirty="0" smtClean="0"/>
              </a:p>
              <a:p>
                <a:pPr marL="0" indent="0" algn="ctr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/>
                        <m:t>𝑦</m:t>
                      </m:r>
                      <m:r>
                        <a:rPr lang="uk-UA" i="1"/>
                        <m:t>=</m:t>
                      </m:r>
                      <m:sSub>
                        <m:sSubPr>
                          <m:ctrlPr>
                            <a:rPr lang="uk-UA" i="1"/>
                          </m:ctrlPr>
                        </m:sSubPr>
                        <m:e>
                          <m:r>
                            <a:rPr lang="en-US" i="1"/>
                            <m:t>𝑎</m:t>
                          </m:r>
                        </m:e>
                        <m:sub>
                          <m:r>
                            <a:rPr lang="uk-UA" i="1"/>
                            <m:t>0</m:t>
                          </m:r>
                        </m:sub>
                      </m:sSub>
                      <m:r>
                        <a:rPr lang="uk-UA" i="1"/>
                        <m:t>+</m:t>
                      </m:r>
                      <m:sSub>
                        <m:sSubPr>
                          <m:ctrlPr>
                            <a:rPr lang="uk-UA" i="1"/>
                          </m:ctrlPr>
                        </m:sSubPr>
                        <m:e>
                          <m:r>
                            <a:rPr lang="en-US" i="1"/>
                            <m:t>𝑎</m:t>
                          </m:r>
                        </m:e>
                        <m:sub>
                          <m:r>
                            <a:rPr lang="uk-UA" i="1"/>
                            <m:t>1</m:t>
                          </m:r>
                        </m:sub>
                      </m:sSub>
                      <m:sSub>
                        <m:sSubPr>
                          <m:ctrlPr>
                            <a:rPr lang="uk-UA" i="1"/>
                          </m:ctrlPr>
                        </m:sSubPr>
                        <m:e>
                          <m:r>
                            <a:rPr lang="en-US" i="1"/>
                            <m:t>𝑥</m:t>
                          </m:r>
                        </m:e>
                        <m:sub>
                          <m:r>
                            <a:rPr lang="uk-UA" i="1"/>
                            <m:t>1</m:t>
                          </m:r>
                        </m:sub>
                      </m:sSub>
                      <m:r>
                        <a:rPr lang="uk-UA" i="1"/>
                        <m:t>+</m:t>
                      </m:r>
                      <m:sSub>
                        <m:sSubPr>
                          <m:ctrlPr>
                            <a:rPr lang="uk-UA" i="1"/>
                          </m:ctrlPr>
                        </m:sSubPr>
                        <m:e>
                          <m:r>
                            <a:rPr lang="en-US" i="1"/>
                            <m:t>𝑎</m:t>
                          </m:r>
                        </m:e>
                        <m:sub>
                          <m:r>
                            <a:rPr lang="uk-UA" i="1"/>
                            <m:t>2</m:t>
                          </m:r>
                        </m:sub>
                      </m:sSub>
                      <m:sSub>
                        <m:sSubPr>
                          <m:ctrlPr>
                            <a:rPr lang="uk-UA" i="1"/>
                          </m:ctrlPr>
                        </m:sSubPr>
                        <m:e>
                          <m:r>
                            <a:rPr lang="en-US" i="1"/>
                            <m:t>𝑥</m:t>
                          </m:r>
                        </m:e>
                        <m:sub>
                          <m:r>
                            <a:rPr lang="uk-UA" i="1"/>
                            <m:t>2</m:t>
                          </m:r>
                        </m:sub>
                      </m:sSub>
                      <m:r>
                        <a:rPr lang="uk-UA" i="1"/>
                        <m:t>+</m:t>
                      </m:r>
                      <m:sSub>
                        <m:sSubPr>
                          <m:ctrlPr>
                            <a:rPr lang="uk-UA" i="1"/>
                          </m:ctrlPr>
                        </m:sSubPr>
                        <m:e>
                          <m:r>
                            <a:rPr lang="en-US" i="1"/>
                            <m:t>𝑎</m:t>
                          </m:r>
                        </m:e>
                        <m:sub>
                          <m:r>
                            <a:rPr lang="uk-UA" i="1"/>
                            <m:t>3</m:t>
                          </m:r>
                        </m:sub>
                      </m:sSub>
                      <m:sSub>
                        <m:sSubPr>
                          <m:ctrlPr>
                            <a:rPr lang="uk-UA" i="1"/>
                          </m:ctrlPr>
                        </m:sSubPr>
                        <m:e>
                          <m:r>
                            <a:rPr lang="en-US" i="1"/>
                            <m:t>𝑥</m:t>
                          </m:r>
                        </m:e>
                        <m:sub>
                          <m:r>
                            <a:rPr lang="uk-UA" i="1"/>
                            <m:t>3</m:t>
                          </m:r>
                        </m:sub>
                      </m:sSub>
                      <m:r>
                        <a:rPr lang="uk-UA" i="1"/>
                        <m:t>+</m:t>
                      </m:r>
                      <m:r>
                        <a:rPr lang="en-US" i="1"/>
                        <m:t>𝜀</m:t>
                      </m:r>
                    </m:oMath>
                  </m:oMathPara>
                </a14:m>
                <a:endParaRPr lang="uk-UA" dirty="0"/>
              </a:p>
              <a:p>
                <a:endParaRPr lang="uk-UA" dirty="0"/>
              </a:p>
            </p:txBody>
          </p:sp>
        </mc:Choice>
        <mc:Fallback>
          <p:sp>
            <p:nvSpPr>
              <p:cNvPr id="3" name="Объект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395536" y="2492896"/>
                <a:ext cx="8229600" cy="4876800"/>
              </a:xfrm>
              <a:blipFill rotWithShape="1">
                <a:blip r:embed="rId2"/>
                <a:stretch>
                  <a:fillRect l="-1185" t="-875"/>
                </a:stretch>
              </a:blipFill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07228574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60074934"/>
              </p:ext>
            </p:extLst>
          </p:nvPr>
        </p:nvGraphicFramePr>
        <p:xfrm>
          <a:off x="1187625" y="2276870"/>
          <a:ext cx="7056783" cy="2880319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352261"/>
                <a:gridCol w="2352261"/>
                <a:gridCol w="2352261"/>
              </a:tblGrid>
              <a:tr h="65704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Країна</a:t>
                      </a:r>
                      <a:endParaRPr lang="uk-UA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Середня урожайність</a:t>
                      </a:r>
                      <a:endParaRPr lang="uk-UA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err="1">
                          <a:effectLst/>
                        </a:rPr>
                        <a:t>Середній</a:t>
                      </a:r>
                      <a:r>
                        <a:rPr lang="ru-RU" sz="1200" dirty="0">
                          <a:effectLst/>
                        </a:rPr>
                        <a:t> темп </a:t>
                      </a:r>
                      <a:r>
                        <a:rPr lang="ru-RU" sz="1200" dirty="0" err="1">
                          <a:effectLst/>
                        </a:rPr>
                        <a:t>зростання</a:t>
                      </a:r>
                      <a:r>
                        <a:rPr lang="ru-RU" sz="1200" dirty="0">
                          <a:effectLst/>
                        </a:rPr>
                        <a:t>, %</a:t>
                      </a:r>
                      <a:endParaRPr lang="uk-UA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31761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Росія</a:t>
                      </a:r>
                      <a:endParaRPr lang="uk-UA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1,95</a:t>
                      </a:r>
                      <a:endParaRPr lang="uk-UA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3,88</a:t>
                      </a:r>
                      <a:endParaRPr lang="uk-UA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31761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Індія</a:t>
                      </a:r>
                      <a:endParaRPr lang="uk-UA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2,76</a:t>
                      </a:r>
                      <a:endParaRPr lang="uk-UA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1,5</a:t>
                      </a:r>
                      <a:endParaRPr lang="uk-UA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31761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ЄС</a:t>
                      </a:r>
                      <a:endParaRPr lang="uk-UA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5,16</a:t>
                      </a:r>
                      <a:endParaRPr lang="uk-UA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1,03</a:t>
                      </a:r>
                      <a:endParaRPr lang="uk-UA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31761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США</a:t>
                      </a:r>
                      <a:endParaRPr lang="uk-UA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2,84</a:t>
                      </a:r>
                      <a:endParaRPr lang="uk-UA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1,91</a:t>
                      </a:r>
                      <a:endParaRPr lang="uk-UA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31761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Австралія</a:t>
                      </a:r>
                      <a:endParaRPr lang="uk-UA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1,76</a:t>
                      </a:r>
                      <a:endParaRPr lang="uk-UA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10,2</a:t>
                      </a:r>
                      <a:endParaRPr lang="uk-UA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31761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Канада</a:t>
                      </a:r>
                      <a:endParaRPr lang="uk-UA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2,6</a:t>
                      </a:r>
                      <a:endParaRPr lang="uk-UA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2,47</a:t>
                      </a:r>
                      <a:endParaRPr lang="uk-UA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31761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Китай</a:t>
                      </a:r>
                      <a:endParaRPr lang="uk-UA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4,37</a:t>
                      </a:r>
                      <a:endParaRPr lang="uk-UA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2,12</a:t>
                      </a:r>
                      <a:endParaRPr lang="uk-UA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</a:tbl>
          </a:graphicData>
        </a:graphic>
      </p:graphicFrame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90520" y="836712"/>
            <a:ext cx="9038913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2400" b="0" i="0" u="none" strike="noStrike" cap="none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Середня урожайність пшениці та темп її зростання за 1994-2016 роки</a:t>
            </a:r>
            <a:endParaRPr kumimoji="0" lang="uk-UA" sz="3200" b="0" i="0" u="none" strike="noStrike" cap="none" normalizeH="0" baseline="0" dirty="0" smtClean="0">
              <a:ln>
                <a:noFill/>
              </a:ln>
              <a:solidFill>
                <a:schemeClr val="tx2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8903836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graphicFrame>
            <p:nvGraphicFramePr>
              <p:cNvPr id="4" name="Объект 3"/>
              <p:cNvGraphicFramePr>
                <a:graphicFrameLocks noGrp="1"/>
              </p:cNvGraphicFramePr>
              <p:nvPr>
                <p:ph idx="1"/>
                <p:extLst>
                  <p:ext uri="{D42A27DB-BD31-4B8C-83A1-F6EECF244321}">
                    <p14:modId xmlns:p14="http://schemas.microsoft.com/office/powerpoint/2010/main" val="4095882789"/>
                  </p:ext>
                </p:extLst>
              </p:nvPr>
            </p:nvGraphicFramePr>
            <p:xfrm>
              <a:off x="1657350" y="2672937"/>
              <a:ext cx="5829299" cy="2442594"/>
            </p:xfrm>
            <a:graphic>
              <a:graphicData uri="http://schemas.openxmlformats.org/drawingml/2006/table">
                <a:tbl>
                  <a:tblPr firstRow="1" firstCol="1" bandRow="1">
                    <a:tableStyleId>{5C22544A-7EE6-4342-B048-85BDC9FD1C3A}</a:tableStyleId>
                  </a:tblPr>
                  <a:tblGrid>
                    <a:gridCol w="630332"/>
                    <a:gridCol w="450509"/>
                    <a:gridCol w="1077029"/>
                    <a:gridCol w="450509"/>
                    <a:gridCol w="789186"/>
                    <a:gridCol w="810790"/>
                    <a:gridCol w="540103"/>
                    <a:gridCol w="540738"/>
                    <a:gridCol w="540103"/>
                  </a:tblGrid>
                  <a:tr h="35983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uk-UA" sz="1200">
                              <a:effectLst/>
                            </a:rPr>
                            <a:t>Країни</a:t>
                          </a:r>
                          <a:endParaRPr lang="uk-UA" sz="110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30000"/>
                            </a:lnSpc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lang="uk-UA" sz="1400">
                                        <a:effectLst/>
                                      </a:rPr>
                                    </m:ctrlPr>
                                  </m:sSupPr>
                                  <m:e>
                                    <m:r>
                                      <a:rPr lang="uk-UA" sz="1400">
                                        <a:effectLst/>
                                      </a:rPr>
                                      <m:t>𝑅</m:t>
                                    </m:r>
                                  </m:e>
                                  <m:sup>
                                    <m:r>
                                      <a:rPr lang="uk-UA" sz="1400">
                                        <a:effectLst/>
                                      </a:rPr>
                                      <m:t>2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uk-UA" sz="110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30000"/>
                            </a:lnSpc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uk-UA" sz="1200">
                                    <a:effectLst/>
                                  </a:rPr>
                                  <m:t>Значимість </m:t>
                                </m:r>
                                <m:r>
                                  <a:rPr lang="ru-RU" sz="1200">
                                    <a:effectLst/>
                                  </a:rPr>
                                  <m:t>𝐹</m:t>
                                </m:r>
                              </m:oMath>
                            </m:oMathPara>
                          </a14:m>
                          <a:endParaRPr lang="uk-UA" sz="110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uk-UA" sz="1200">
                                        <a:effectLst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1200">
                                        <a:effectLst/>
                                      </a:rPr>
                                      <m:t>𝑎</m:t>
                                    </m:r>
                                  </m:e>
                                  <m:sub>
                                    <m:r>
                                      <a:rPr lang="en-US" sz="1200">
                                        <a:effectLst/>
                                      </a:rPr>
                                      <m:t>1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uk-UA" sz="110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uk-UA" sz="1200">
                                        <a:effectLst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1200">
                                        <a:effectLst/>
                                      </a:rPr>
                                      <m:t>𝑎</m:t>
                                    </m:r>
                                  </m:e>
                                  <m:sub>
                                    <m:r>
                                      <a:rPr lang="en-US" sz="1200">
                                        <a:effectLst/>
                                      </a:rPr>
                                      <m:t>2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uk-UA" sz="110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uk-UA" sz="1200">
                                        <a:effectLst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1200">
                                        <a:effectLst/>
                                      </a:rPr>
                                      <m:t>𝑎</m:t>
                                    </m:r>
                                  </m:e>
                                  <m:sub>
                                    <m:r>
                                      <a:rPr lang="en-US" sz="1200">
                                        <a:effectLst/>
                                      </a:rPr>
                                      <m:t>3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uk-UA" sz="110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uk-UA" sz="1200">
                                        <a:effectLst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1200">
                                        <a:effectLst/>
                                      </a:rPr>
                                      <m:t>𝑡</m:t>
                                    </m:r>
                                  </m:e>
                                  <m:sub>
                                    <m:r>
                                      <a:rPr lang="en-US" sz="1200">
                                        <a:effectLst/>
                                      </a:rPr>
                                      <m:t>1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uk-UA" sz="110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uk-UA" sz="1200">
                                        <a:effectLst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1200">
                                        <a:effectLst/>
                                      </a:rPr>
                                      <m:t>𝑡</m:t>
                                    </m:r>
                                  </m:e>
                                  <m:sub>
                                    <m:r>
                                      <a:rPr lang="en-US" sz="1200">
                                        <a:effectLst/>
                                      </a:rPr>
                                      <m:t>2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uk-UA" sz="110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uk-UA" sz="1200">
                                        <a:effectLst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1200">
                                        <a:effectLst/>
                                      </a:rPr>
                                      <m:t>𝑡</m:t>
                                    </m:r>
                                  </m:e>
                                  <m:sub>
                                    <m:r>
                                      <a:rPr lang="en-US" sz="1200">
                                        <a:effectLst/>
                                      </a:rPr>
                                      <m:t>3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uk-UA" sz="110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 anchor="ctr"/>
                    </a:tc>
                  </a:tr>
                  <a:tr h="361315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uk-UA" sz="1200">
                              <a:effectLst/>
                            </a:rPr>
                            <a:t>Росія</a:t>
                          </a:r>
                          <a:endParaRPr lang="uk-UA" sz="110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uk-UA" sz="1200">
                              <a:effectLst/>
                            </a:rPr>
                            <a:t>0,92</a:t>
                          </a:r>
                          <a:endParaRPr lang="uk-UA" sz="110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200">
                              <a:effectLst/>
                            </a:rPr>
                            <a:t>0,00</a:t>
                          </a:r>
                          <a:endParaRPr lang="uk-UA" sz="110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uk-UA" sz="1200">
                              <a:effectLst/>
                            </a:rPr>
                            <a:t>4,5</a:t>
                          </a:r>
                          <a:r>
                            <a:rPr lang="en-US" sz="1200">
                              <a:effectLst/>
                            </a:rPr>
                            <a:t>8</a:t>
                          </a:r>
                          <a:endParaRPr lang="uk-UA" sz="110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uk-UA" sz="1200">
                              <a:effectLst/>
                            </a:rPr>
                            <a:t>3824908</a:t>
                          </a:r>
                          <a:endParaRPr lang="uk-UA" sz="110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uk-UA" sz="1200">
                              <a:effectLst/>
                            </a:rPr>
                            <a:t>7267,95</a:t>
                          </a:r>
                          <a:endParaRPr lang="uk-UA" sz="110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uk-UA" sz="1200">
                              <a:effectLst/>
                            </a:rPr>
                            <a:t>10,50</a:t>
                          </a:r>
                          <a:endParaRPr lang="uk-UA" sz="1100">
                            <a:effectLst/>
                          </a:endParaRPr>
                        </a:p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200">
                              <a:effectLst/>
                            </a:rPr>
                            <a:t>0,00</a:t>
                          </a:r>
                          <a:endParaRPr lang="uk-UA" sz="110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uk-UA" sz="1200">
                              <a:effectLst/>
                            </a:rPr>
                            <a:t>3,27</a:t>
                          </a:r>
                          <a:endParaRPr lang="uk-UA" sz="1100">
                            <a:effectLst/>
                          </a:endParaRPr>
                        </a:p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200">
                              <a:effectLst/>
                            </a:rPr>
                            <a:t>0,00</a:t>
                          </a:r>
                          <a:endParaRPr lang="uk-UA" sz="110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uk-UA" sz="1200">
                              <a:effectLst/>
                            </a:rPr>
                            <a:t>2,70</a:t>
                          </a:r>
                          <a:endParaRPr lang="uk-UA" sz="1100">
                            <a:effectLst/>
                          </a:endParaRPr>
                        </a:p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200">
                              <a:effectLst/>
                            </a:rPr>
                            <a:t>0,</a:t>
                          </a:r>
                          <a:r>
                            <a:rPr lang="uk-UA" sz="1200">
                              <a:effectLst/>
                            </a:rPr>
                            <a:t>0</a:t>
                          </a:r>
                          <a:r>
                            <a:rPr lang="en-US" sz="1200">
                              <a:effectLst/>
                            </a:rPr>
                            <a:t>1</a:t>
                          </a:r>
                          <a:endParaRPr lang="uk-UA" sz="110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 anchor="ctr"/>
                    </a:tc>
                  </a:tr>
                  <a:tr h="356870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uk-UA" sz="1200">
                              <a:effectLst/>
                            </a:rPr>
                            <a:t>Індія</a:t>
                          </a:r>
                          <a:endParaRPr lang="uk-UA" sz="110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uk-UA" sz="1200">
                              <a:effectLst/>
                            </a:rPr>
                            <a:t>0,87</a:t>
                          </a:r>
                          <a:endParaRPr lang="uk-UA" sz="110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200">
                              <a:effectLst/>
                            </a:rPr>
                            <a:t>0,00</a:t>
                          </a:r>
                          <a:endParaRPr lang="uk-UA" sz="110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ru-RU" sz="1200">
                              <a:effectLst/>
                            </a:rPr>
                            <a:t>5,4</a:t>
                          </a:r>
                          <a:r>
                            <a:rPr lang="en-US" sz="1200">
                              <a:effectLst/>
                            </a:rPr>
                            <a:t>3</a:t>
                          </a:r>
                          <a:endParaRPr lang="uk-UA" sz="110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ru-RU" sz="1200">
                              <a:effectLst/>
                            </a:rPr>
                            <a:t>3793757</a:t>
                          </a:r>
                          <a:endParaRPr lang="uk-UA" sz="110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ru-RU" sz="1200">
                              <a:effectLst/>
                            </a:rPr>
                            <a:t>-5661,3</a:t>
                          </a:r>
                          <a:r>
                            <a:rPr lang="en-US" sz="1200">
                              <a:effectLst/>
                            </a:rPr>
                            <a:t>7</a:t>
                          </a:r>
                          <a:endParaRPr lang="uk-UA" sz="110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ru-RU" sz="1200">
                              <a:effectLst/>
                            </a:rPr>
                            <a:t>10,24</a:t>
                          </a:r>
                          <a:endParaRPr lang="uk-UA" sz="1100">
                            <a:effectLst/>
                          </a:endParaRPr>
                        </a:p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200">
                              <a:effectLst/>
                            </a:rPr>
                            <a:t>0,00</a:t>
                          </a:r>
                          <a:endParaRPr lang="uk-UA" sz="110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ru-RU" sz="1200">
                              <a:effectLst/>
                            </a:rPr>
                            <a:t>1,23</a:t>
                          </a:r>
                          <a:endParaRPr lang="uk-UA" sz="1100">
                            <a:effectLst/>
                          </a:endParaRPr>
                        </a:p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200">
                              <a:effectLst/>
                            </a:rPr>
                            <a:t>0,23</a:t>
                          </a:r>
                          <a:endParaRPr lang="uk-UA" sz="110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ru-RU" sz="1200">
                              <a:effectLst/>
                            </a:rPr>
                            <a:t>-1,06</a:t>
                          </a:r>
                          <a:endParaRPr lang="uk-UA" sz="1100">
                            <a:effectLst/>
                          </a:endParaRPr>
                        </a:p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200">
                              <a:effectLst/>
                            </a:rPr>
                            <a:t>0,30</a:t>
                          </a:r>
                          <a:endParaRPr lang="uk-UA" sz="110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 anchor="ctr"/>
                    </a:tc>
                  </a:tr>
                  <a:tr h="361315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uk-UA" sz="1200">
                              <a:effectLst/>
                            </a:rPr>
                            <a:t>ЄС</a:t>
                          </a:r>
                          <a:endParaRPr lang="uk-UA" sz="110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uk-UA" sz="1200">
                              <a:effectLst/>
                            </a:rPr>
                            <a:t>0,50</a:t>
                          </a:r>
                          <a:endParaRPr lang="uk-UA" sz="110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200">
                              <a:effectLst/>
                            </a:rPr>
                            <a:t>0,00</a:t>
                          </a:r>
                          <a:endParaRPr lang="uk-UA" sz="110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uk-UA" sz="1200">
                              <a:effectLst/>
                            </a:rPr>
                            <a:t>11,21</a:t>
                          </a:r>
                          <a:endParaRPr lang="uk-UA" sz="110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uk-UA" sz="1200">
                              <a:effectLst/>
                            </a:rPr>
                            <a:t>5555473</a:t>
                          </a:r>
                          <a:endParaRPr lang="uk-UA" sz="110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uk-UA" sz="1200">
                              <a:effectLst/>
                            </a:rPr>
                            <a:t>- 10106</a:t>
                          </a:r>
                          <a:endParaRPr lang="uk-UA" sz="110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uk-UA" sz="1200">
                              <a:effectLst/>
                            </a:rPr>
                            <a:t>4,16</a:t>
                          </a:r>
                          <a:endParaRPr lang="uk-UA" sz="1100">
                            <a:effectLst/>
                          </a:endParaRPr>
                        </a:p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200">
                              <a:effectLst/>
                            </a:rPr>
                            <a:t>0,00</a:t>
                          </a:r>
                          <a:endParaRPr lang="uk-UA" sz="110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uk-UA" sz="1200">
                              <a:effectLst/>
                            </a:rPr>
                            <a:t>1,50</a:t>
                          </a:r>
                          <a:endParaRPr lang="uk-UA" sz="1100">
                            <a:effectLst/>
                          </a:endParaRPr>
                        </a:p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200">
                              <a:effectLst/>
                            </a:rPr>
                            <a:t>0,</a:t>
                          </a:r>
                          <a:r>
                            <a:rPr lang="uk-UA" sz="1200">
                              <a:effectLst/>
                            </a:rPr>
                            <a:t>15</a:t>
                          </a:r>
                          <a:endParaRPr lang="uk-UA" sz="110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uk-UA" sz="1200">
                              <a:effectLst/>
                            </a:rPr>
                            <a:t>-0,61</a:t>
                          </a:r>
                          <a:endParaRPr lang="uk-UA" sz="1100">
                            <a:effectLst/>
                          </a:endParaRPr>
                        </a:p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200">
                              <a:effectLst/>
                            </a:rPr>
                            <a:t>0,</a:t>
                          </a:r>
                          <a:r>
                            <a:rPr lang="uk-UA" sz="1200">
                              <a:effectLst/>
                            </a:rPr>
                            <a:t>55</a:t>
                          </a:r>
                          <a:endParaRPr lang="uk-UA" sz="110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/>
                    </a:tc>
                  </a:tr>
                  <a:tr h="356870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uk-UA" sz="1200">
                              <a:effectLst/>
                            </a:rPr>
                            <a:t>США</a:t>
                          </a:r>
                          <a:endParaRPr lang="uk-UA" sz="110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uk-UA" sz="1200">
                              <a:effectLst/>
                            </a:rPr>
                            <a:t>0,45</a:t>
                          </a:r>
                          <a:endParaRPr lang="uk-UA" sz="110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200">
                              <a:effectLst/>
                            </a:rPr>
                            <a:t>0,00</a:t>
                          </a:r>
                          <a:endParaRPr lang="uk-UA" sz="110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uk-UA" sz="1200">
                              <a:effectLst/>
                            </a:rPr>
                            <a:t>1,59</a:t>
                          </a:r>
                          <a:endParaRPr lang="uk-UA" sz="110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uk-UA" sz="1200">
                              <a:effectLst/>
                            </a:rPr>
                            <a:t>2770822</a:t>
                          </a:r>
                          <a:endParaRPr lang="uk-UA" sz="110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uk-UA" sz="1200">
                              <a:effectLst/>
                            </a:rPr>
                            <a:t>21567</a:t>
                          </a:r>
                          <a:endParaRPr lang="uk-UA" sz="110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uk-UA" sz="1200">
                              <a:effectLst/>
                            </a:rPr>
                            <a:t>3,42</a:t>
                          </a:r>
                          <a:endParaRPr lang="uk-UA" sz="1100">
                            <a:effectLst/>
                          </a:endParaRPr>
                        </a:p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200">
                              <a:effectLst/>
                            </a:rPr>
                            <a:t>0,00</a:t>
                          </a:r>
                          <a:endParaRPr lang="uk-UA" sz="110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ru-RU" sz="1200">
                              <a:effectLst/>
                            </a:rPr>
                            <a:t>1,</a:t>
                          </a:r>
                          <a:r>
                            <a:rPr lang="uk-UA" sz="1200">
                              <a:effectLst/>
                            </a:rPr>
                            <a:t>19</a:t>
                          </a:r>
                          <a:endParaRPr lang="uk-UA" sz="1100">
                            <a:effectLst/>
                          </a:endParaRPr>
                        </a:p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200">
                              <a:effectLst/>
                            </a:rPr>
                            <a:t>0,2</a:t>
                          </a:r>
                          <a:r>
                            <a:rPr lang="uk-UA" sz="1200">
                              <a:effectLst/>
                            </a:rPr>
                            <a:t>5</a:t>
                          </a:r>
                          <a:endParaRPr lang="uk-UA" sz="110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ru-RU" sz="1200">
                              <a:effectLst/>
                            </a:rPr>
                            <a:t>1,</a:t>
                          </a:r>
                          <a:r>
                            <a:rPr lang="uk-UA" sz="1200">
                              <a:effectLst/>
                            </a:rPr>
                            <a:t>11</a:t>
                          </a:r>
                          <a:endParaRPr lang="uk-UA" sz="1100">
                            <a:effectLst/>
                          </a:endParaRPr>
                        </a:p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200">
                              <a:effectLst/>
                            </a:rPr>
                            <a:t>0,</a:t>
                          </a:r>
                          <a:r>
                            <a:rPr lang="uk-UA" sz="1200">
                              <a:effectLst/>
                            </a:rPr>
                            <a:t>28</a:t>
                          </a:r>
                          <a:endParaRPr lang="uk-UA" sz="110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/>
                    </a:tc>
                  </a:tr>
                  <a:tr h="356870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uk-UA" sz="1200">
                              <a:effectLst/>
                            </a:rPr>
                            <a:t>Австралія</a:t>
                          </a:r>
                          <a:endParaRPr lang="uk-UA" sz="110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uk-UA" sz="1200">
                              <a:effectLst/>
                            </a:rPr>
                            <a:t>0,41</a:t>
                          </a:r>
                          <a:endParaRPr lang="uk-UA" sz="110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200">
                              <a:effectLst/>
                            </a:rPr>
                            <a:t>0,0</a:t>
                          </a:r>
                          <a:r>
                            <a:rPr lang="uk-UA" sz="1200">
                              <a:effectLst/>
                            </a:rPr>
                            <a:t>2</a:t>
                          </a:r>
                          <a:endParaRPr lang="uk-UA" sz="110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uk-UA" sz="1200">
                              <a:effectLst/>
                            </a:rPr>
                            <a:t>2,08</a:t>
                          </a:r>
                          <a:endParaRPr lang="uk-UA" sz="110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uk-UA" sz="1200">
                              <a:effectLst/>
                            </a:rPr>
                            <a:t>1001098</a:t>
                          </a:r>
                          <a:endParaRPr lang="uk-UA" sz="110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uk-UA" sz="1200">
                              <a:effectLst/>
                            </a:rPr>
                            <a:t>6254</a:t>
                          </a:r>
                          <a:endParaRPr lang="uk-UA" sz="110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uk-UA" sz="1200">
                              <a:effectLst/>
                            </a:rPr>
                            <a:t>2,42</a:t>
                          </a:r>
                          <a:endParaRPr lang="uk-UA" sz="1100">
                            <a:effectLst/>
                          </a:endParaRPr>
                        </a:p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200">
                              <a:effectLst/>
                            </a:rPr>
                            <a:t>0,0</a:t>
                          </a:r>
                          <a:r>
                            <a:rPr lang="uk-UA" sz="1200">
                              <a:effectLst/>
                            </a:rPr>
                            <a:t>3</a:t>
                          </a:r>
                          <a:endParaRPr lang="uk-UA" sz="110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uk-UA" sz="1200">
                              <a:effectLst/>
                            </a:rPr>
                            <a:t>0,44</a:t>
                          </a:r>
                          <a:endParaRPr lang="uk-UA" sz="1100">
                            <a:effectLst/>
                          </a:endParaRPr>
                        </a:p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200">
                              <a:effectLst/>
                            </a:rPr>
                            <a:t>0,</a:t>
                          </a:r>
                          <a:r>
                            <a:rPr lang="uk-UA" sz="1200">
                              <a:effectLst/>
                            </a:rPr>
                            <a:t>66</a:t>
                          </a:r>
                          <a:endParaRPr lang="uk-UA" sz="110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uk-UA" sz="1200" dirty="0">
                              <a:effectLst/>
                            </a:rPr>
                            <a:t>1,21</a:t>
                          </a:r>
                          <a:endParaRPr lang="uk-UA" sz="1100" dirty="0">
                            <a:effectLst/>
                          </a:endParaRPr>
                        </a:p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200" dirty="0">
                              <a:effectLst/>
                            </a:rPr>
                            <a:t>0,</a:t>
                          </a:r>
                          <a:r>
                            <a:rPr lang="uk-UA" sz="1200" dirty="0">
                              <a:effectLst/>
                            </a:rPr>
                            <a:t>24</a:t>
                          </a:r>
                          <a:endParaRPr lang="uk-UA" sz="1100" dirty="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/>
                    </a:tc>
                  </a:tr>
                </a:tbl>
              </a:graphicData>
            </a:graphic>
          </p:graphicFrame>
        </mc:Choice>
        <mc:Fallback>
          <p:graphicFrame>
            <p:nvGraphicFramePr>
              <p:cNvPr id="4" name="Объект 3"/>
              <p:cNvGraphicFramePr>
                <a:graphicFrameLocks noGrp="1"/>
              </p:cNvGraphicFramePr>
              <p:nvPr>
                <p:ph idx="1"/>
                <p:extLst>
                  <p:ext uri="{D42A27DB-BD31-4B8C-83A1-F6EECF244321}">
                    <p14:modId xmlns:p14="http://schemas.microsoft.com/office/powerpoint/2010/main" val="4095882789"/>
                  </p:ext>
                </p:extLst>
              </p:nvPr>
            </p:nvGraphicFramePr>
            <p:xfrm>
              <a:off x="1657350" y="2672937"/>
              <a:ext cx="5829299" cy="2442594"/>
            </p:xfrm>
            <a:graphic>
              <a:graphicData uri="http://schemas.openxmlformats.org/drawingml/2006/table">
                <a:tbl>
                  <a:tblPr firstRow="1" firstCol="1" bandRow="1">
                    <a:tableStyleId>{5C22544A-7EE6-4342-B048-85BDC9FD1C3A}</a:tableStyleId>
                  </a:tblPr>
                  <a:tblGrid>
                    <a:gridCol w="630332"/>
                    <a:gridCol w="450509"/>
                    <a:gridCol w="1077029"/>
                    <a:gridCol w="450509"/>
                    <a:gridCol w="789186"/>
                    <a:gridCol w="810790"/>
                    <a:gridCol w="540103"/>
                    <a:gridCol w="540738"/>
                    <a:gridCol w="540103"/>
                  </a:tblGrid>
                  <a:tr h="407099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uk-UA" sz="1200">
                              <a:effectLst/>
                            </a:rPr>
                            <a:t>Країни</a:t>
                          </a:r>
                          <a:endParaRPr lang="uk-UA" sz="110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endParaRPr lang="uk-UA"/>
                        </a:p>
                      </a:txBody>
                      <a:tcPr marL="68580" marR="68580" marT="0" marB="0">
                        <a:blipFill rotWithShape="1">
                          <a:blip r:embed="rId2"/>
                          <a:stretch>
                            <a:fillRect l="-140541" t="-8955" r="-1054054" b="-51940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uk-UA"/>
                        </a:p>
                      </a:txBody>
                      <a:tcPr marL="68580" marR="68580" marT="0" marB="0">
                        <a:blipFill rotWithShape="1">
                          <a:blip r:embed="rId2"/>
                          <a:stretch>
                            <a:fillRect l="-100565" t="-8955" r="-340678" b="-51940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uk-UA"/>
                        </a:p>
                      </a:txBody>
                      <a:tcPr marL="68580" marR="68580" marT="0" marB="0" anchor="ctr">
                        <a:blipFill rotWithShape="1">
                          <a:blip r:embed="rId2"/>
                          <a:stretch>
                            <a:fillRect l="-479730" t="-8955" r="-714865" b="-51940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uk-UA"/>
                        </a:p>
                      </a:txBody>
                      <a:tcPr marL="68580" marR="68580" marT="0" marB="0" anchor="ctr">
                        <a:blipFill rotWithShape="1">
                          <a:blip r:embed="rId2"/>
                          <a:stretch>
                            <a:fillRect l="-332558" t="-8955" r="-310078" b="-51940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uk-UA"/>
                        </a:p>
                      </a:txBody>
                      <a:tcPr marL="68580" marR="68580" marT="0" marB="0" anchor="ctr">
                        <a:blipFill rotWithShape="1">
                          <a:blip r:embed="rId2"/>
                          <a:stretch>
                            <a:fillRect l="-419549" t="-8955" r="-200752" b="-51940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uk-UA"/>
                        </a:p>
                      </a:txBody>
                      <a:tcPr marL="68580" marR="68580" marT="0" marB="0" anchor="ctr">
                        <a:blipFill rotWithShape="1">
                          <a:blip r:embed="rId2"/>
                          <a:stretch>
                            <a:fillRect l="-776404" t="-8955" r="-200000" b="-51940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uk-UA"/>
                        </a:p>
                      </a:txBody>
                      <a:tcPr marL="68580" marR="68580" marT="0" marB="0" anchor="ctr">
                        <a:blipFill rotWithShape="1">
                          <a:blip r:embed="rId2"/>
                          <a:stretch>
                            <a:fillRect l="-886364" t="-8955" r="-102273" b="-51940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uk-UA"/>
                        </a:p>
                      </a:txBody>
                      <a:tcPr marL="68580" marR="68580" marT="0" marB="0" anchor="ctr">
                        <a:blipFill rotWithShape="1">
                          <a:blip r:embed="rId2"/>
                          <a:stretch>
                            <a:fillRect l="-975281" t="-8955" r="-1124" b="-519403"/>
                          </a:stretch>
                        </a:blipFill>
                      </a:tcPr>
                    </a:tc>
                  </a:tr>
                  <a:tr h="407099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uk-UA" sz="1200">
                              <a:effectLst/>
                            </a:rPr>
                            <a:t>Росія</a:t>
                          </a:r>
                          <a:endParaRPr lang="uk-UA" sz="110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uk-UA" sz="1200">
                              <a:effectLst/>
                            </a:rPr>
                            <a:t>0,92</a:t>
                          </a:r>
                          <a:endParaRPr lang="uk-UA" sz="110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200">
                              <a:effectLst/>
                            </a:rPr>
                            <a:t>0,00</a:t>
                          </a:r>
                          <a:endParaRPr lang="uk-UA" sz="110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uk-UA" sz="1200">
                              <a:effectLst/>
                            </a:rPr>
                            <a:t>4,5</a:t>
                          </a:r>
                          <a:r>
                            <a:rPr lang="en-US" sz="1200">
                              <a:effectLst/>
                            </a:rPr>
                            <a:t>8</a:t>
                          </a:r>
                          <a:endParaRPr lang="uk-UA" sz="110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uk-UA" sz="1200">
                              <a:effectLst/>
                            </a:rPr>
                            <a:t>3824908</a:t>
                          </a:r>
                          <a:endParaRPr lang="uk-UA" sz="110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uk-UA" sz="1200">
                              <a:effectLst/>
                            </a:rPr>
                            <a:t>7267,95</a:t>
                          </a:r>
                          <a:endParaRPr lang="uk-UA" sz="110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uk-UA" sz="1200">
                              <a:effectLst/>
                            </a:rPr>
                            <a:t>10,50</a:t>
                          </a:r>
                          <a:endParaRPr lang="uk-UA" sz="1100">
                            <a:effectLst/>
                          </a:endParaRPr>
                        </a:p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200">
                              <a:effectLst/>
                            </a:rPr>
                            <a:t>0,00</a:t>
                          </a:r>
                          <a:endParaRPr lang="uk-UA" sz="110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uk-UA" sz="1200">
                              <a:effectLst/>
                            </a:rPr>
                            <a:t>3,27</a:t>
                          </a:r>
                          <a:endParaRPr lang="uk-UA" sz="1100">
                            <a:effectLst/>
                          </a:endParaRPr>
                        </a:p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200">
                              <a:effectLst/>
                            </a:rPr>
                            <a:t>0,00</a:t>
                          </a:r>
                          <a:endParaRPr lang="uk-UA" sz="110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uk-UA" sz="1200">
                              <a:effectLst/>
                            </a:rPr>
                            <a:t>2,70</a:t>
                          </a:r>
                          <a:endParaRPr lang="uk-UA" sz="1100">
                            <a:effectLst/>
                          </a:endParaRPr>
                        </a:p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200">
                              <a:effectLst/>
                            </a:rPr>
                            <a:t>0,</a:t>
                          </a:r>
                          <a:r>
                            <a:rPr lang="uk-UA" sz="1200">
                              <a:effectLst/>
                            </a:rPr>
                            <a:t>0</a:t>
                          </a:r>
                          <a:r>
                            <a:rPr lang="en-US" sz="1200">
                              <a:effectLst/>
                            </a:rPr>
                            <a:t>1</a:t>
                          </a:r>
                          <a:endParaRPr lang="uk-UA" sz="110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 anchor="ctr"/>
                    </a:tc>
                  </a:tr>
                  <a:tr h="407099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uk-UA" sz="1200">
                              <a:effectLst/>
                            </a:rPr>
                            <a:t>Індія</a:t>
                          </a:r>
                          <a:endParaRPr lang="uk-UA" sz="110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uk-UA" sz="1200">
                              <a:effectLst/>
                            </a:rPr>
                            <a:t>0,87</a:t>
                          </a:r>
                          <a:endParaRPr lang="uk-UA" sz="110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200">
                              <a:effectLst/>
                            </a:rPr>
                            <a:t>0,00</a:t>
                          </a:r>
                          <a:endParaRPr lang="uk-UA" sz="110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ru-RU" sz="1200">
                              <a:effectLst/>
                            </a:rPr>
                            <a:t>5,4</a:t>
                          </a:r>
                          <a:r>
                            <a:rPr lang="en-US" sz="1200">
                              <a:effectLst/>
                            </a:rPr>
                            <a:t>3</a:t>
                          </a:r>
                          <a:endParaRPr lang="uk-UA" sz="110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ru-RU" sz="1200">
                              <a:effectLst/>
                            </a:rPr>
                            <a:t>3793757</a:t>
                          </a:r>
                          <a:endParaRPr lang="uk-UA" sz="110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ru-RU" sz="1200">
                              <a:effectLst/>
                            </a:rPr>
                            <a:t>-5661,3</a:t>
                          </a:r>
                          <a:r>
                            <a:rPr lang="en-US" sz="1200">
                              <a:effectLst/>
                            </a:rPr>
                            <a:t>7</a:t>
                          </a:r>
                          <a:endParaRPr lang="uk-UA" sz="110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ru-RU" sz="1200">
                              <a:effectLst/>
                            </a:rPr>
                            <a:t>10,24</a:t>
                          </a:r>
                          <a:endParaRPr lang="uk-UA" sz="1100">
                            <a:effectLst/>
                          </a:endParaRPr>
                        </a:p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200">
                              <a:effectLst/>
                            </a:rPr>
                            <a:t>0,00</a:t>
                          </a:r>
                          <a:endParaRPr lang="uk-UA" sz="110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ru-RU" sz="1200">
                              <a:effectLst/>
                            </a:rPr>
                            <a:t>1,23</a:t>
                          </a:r>
                          <a:endParaRPr lang="uk-UA" sz="1100">
                            <a:effectLst/>
                          </a:endParaRPr>
                        </a:p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200">
                              <a:effectLst/>
                            </a:rPr>
                            <a:t>0,23</a:t>
                          </a:r>
                          <a:endParaRPr lang="uk-UA" sz="110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ru-RU" sz="1200">
                              <a:effectLst/>
                            </a:rPr>
                            <a:t>-1,06</a:t>
                          </a:r>
                          <a:endParaRPr lang="uk-UA" sz="1100">
                            <a:effectLst/>
                          </a:endParaRPr>
                        </a:p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200">
                              <a:effectLst/>
                            </a:rPr>
                            <a:t>0,30</a:t>
                          </a:r>
                          <a:endParaRPr lang="uk-UA" sz="110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 anchor="ctr"/>
                    </a:tc>
                  </a:tr>
                  <a:tr h="407099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uk-UA" sz="1200">
                              <a:effectLst/>
                            </a:rPr>
                            <a:t>ЄС</a:t>
                          </a:r>
                          <a:endParaRPr lang="uk-UA" sz="110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uk-UA" sz="1200">
                              <a:effectLst/>
                            </a:rPr>
                            <a:t>0,50</a:t>
                          </a:r>
                          <a:endParaRPr lang="uk-UA" sz="110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200">
                              <a:effectLst/>
                            </a:rPr>
                            <a:t>0,00</a:t>
                          </a:r>
                          <a:endParaRPr lang="uk-UA" sz="110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uk-UA" sz="1200">
                              <a:effectLst/>
                            </a:rPr>
                            <a:t>11,21</a:t>
                          </a:r>
                          <a:endParaRPr lang="uk-UA" sz="110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uk-UA" sz="1200">
                              <a:effectLst/>
                            </a:rPr>
                            <a:t>5555473</a:t>
                          </a:r>
                          <a:endParaRPr lang="uk-UA" sz="110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uk-UA" sz="1200">
                              <a:effectLst/>
                            </a:rPr>
                            <a:t>- 10106</a:t>
                          </a:r>
                          <a:endParaRPr lang="uk-UA" sz="110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uk-UA" sz="1200">
                              <a:effectLst/>
                            </a:rPr>
                            <a:t>4,16</a:t>
                          </a:r>
                          <a:endParaRPr lang="uk-UA" sz="1100">
                            <a:effectLst/>
                          </a:endParaRPr>
                        </a:p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200">
                              <a:effectLst/>
                            </a:rPr>
                            <a:t>0,00</a:t>
                          </a:r>
                          <a:endParaRPr lang="uk-UA" sz="110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uk-UA" sz="1200">
                              <a:effectLst/>
                            </a:rPr>
                            <a:t>1,50</a:t>
                          </a:r>
                          <a:endParaRPr lang="uk-UA" sz="1100">
                            <a:effectLst/>
                          </a:endParaRPr>
                        </a:p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200">
                              <a:effectLst/>
                            </a:rPr>
                            <a:t>0,</a:t>
                          </a:r>
                          <a:r>
                            <a:rPr lang="uk-UA" sz="1200">
                              <a:effectLst/>
                            </a:rPr>
                            <a:t>15</a:t>
                          </a:r>
                          <a:endParaRPr lang="uk-UA" sz="110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uk-UA" sz="1200">
                              <a:effectLst/>
                            </a:rPr>
                            <a:t>-0,61</a:t>
                          </a:r>
                          <a:endParaRPr lang="uk-UA" sz="1100">
                            <a:effectLst/>
                          </a:endParaRPr>
                        </a:p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200">
                              <a:effectLst/>
                            </a:rPr>
                            <a:t>0,</a:t>
                          </a:r>
                          <a:r>
                            <a:rPr lang="uk-UA" sz="1200">
                              <a:effectLst/>
                            </a:rPr>
                            <a:t>55</a:t>
                          </a:r>
                          <a:endParaRPr lang="uk-UA" sz="110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/>
                    </a:tc>
                  </a:tr>
                  <a:tr h="407099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uk-UA" sz="1200">
                              <a:effectLst/>
                            </a:rPr>
                            <a:t>США</a:t>
                          </a:r>
                          <a:endParaRPr lang="uk-UA" sz="110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uk-UA" sz="1200">
                              <a:effectLst/>
                            </a:rPr>
                            <a:t>0,45</a:t>
                          </a:r>
                          <a:endParaRPr lang="uk-UA" sz="110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200">
                              <a:effectLst/>
                            </a:rPr>
                            <a:t>0,00</a:t>
                          </a:r>
                          <a:endParaRPr lang="uk-UA" sz="110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uk-UA" sz="1200">
                              <a:effectLst/>
                            </a:rPr>
                            <a:t>1,59</a:t>
                          </a:r>
                          <a:endParaRPr lang="uk-UA" sz="110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uk-UA" sz="1200">
                              <a:effectLst/>
                            </a:rPr>
                            <a:t>2770822</a:t>
                          </a:r>
                          <a:endParaRPr lang="uk-UA" sz="110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uk-UA" sz="1200">
                              <a:effectLst/>
                            </a:rPr>
                            <a:t>21567</a:t>
                          </a:r>
                          <a:endParaRPr lang="uk-UA" sz="110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uk-UA" sz="1200">
                              <a:effectLst/>
                            </a:rPr>
                            <a:t>3,42</a:t>
                          </a:r>
                          <a:endParaRPr lang="uk-UA" sz="1100">
                            <a:effectLst/>
                          </a:endParaRPr>
                        </a:p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200">
                              <a:effectLst/>
                            </a:rPr>
                            <a:t>0,00</a:t>
                          </a:r>
                          <a:endParaRPr lang="uk-UA" sz="110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ru-RU" sz="1200">
                              <a:effectLst/>
                            </a:rPr>
                            <a:t>1,</a:t>
                          </a:r>
                          <a:r>
                            <a:rPr lang="uk-UA" sz="1200">
                              <a:effectLst/>
                            </a:rPr>
                            <a:t>19</a:t>
                          </a:r>
                          <a:endParaRPr lang="uk-UA" sz="1100">
                            <a:effectLst/>
                          </a:endParaRPr>
                        </a:p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200">
                              <a:effectLst/>
                            </a:rPr>
                            <a:t>0,2</a:t>
                          </a:r>
                          <a:r>
                            <a:rPr lang="uk-UA" sz="1200">
                              <a:effectLst/>
                            </a:rPr>
                            <a:t>5</a:t>
                          </a:r>
                          <a:endParaRPr lang="uk-UA" sz="110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ru-RU" sz="1200">
                              <a:effectLst/>
                            </a:rPr>
                            <a:t>1,</a:t>
                          </a:r>
                          <a:r>
                            <a:rPr lang="uk-UA" sz="1200">
                              <a:effectLst/>
                            </a:rPr>
                            <a:t>11</a:t>
                          </a:r>
                          <a:endParaRPr lang="uk-UA" sz="1100">
                            <a:effectLst/>
                          </a:endParaRPr>
                        </a:p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200">
                              <a:effectLst/>
                            </a:rPr>
                            <a:t>0,</a:t>
                          </a:r>
                          <a:r>
                            <a:rPr lang="uk-UA" sz="1200">
                              <a:effectLst/>
                            </a:rPr>
                            <a:t>28</a:t>
                          </a:r>
                          <a:endParaRPr lang="uk-UA" sz="110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/>
                    </a:tc>
                  </a:tr>
                  <a:tr h="407099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uk-UA" sz="1200">
                              <a:effectLst/>
                            </a:rPr>
                            <a:t>Австралія</a:t>
                          </a:r>
                          <a:endParaRPr lang="uk-UA" sz="110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uk-UA" sz="1200">
                              <a:effectLst/>
                            </a:rPr>
                            <a:t>0,41</a:t>
                          </a:r>
                          <a:endParaRPr lang="uk-UA" sz="110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200">
                              <a:effectLst/>
                            </a:rPr>
                            <a:t>0,0</a:t>
                          </a:r>
                          <a:r>
                            <a:rPr lang="uk-UA" sz="1200">
                              <a:effectLst/>
                            </a:rPr>
                            <a:t>2</a:t>
                          </a:r>
                          <a:endParaRPr lang="uk-UA" sz="110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uk-UA" sz="1200">
                              <a:effectLst/>
                            </a:rPr>
                            <a:t>2,08</a:t>
                          </a:r>
                          <a:endParaRPr lang="uk-UA" sz="110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uk-UA" sz="1200">
                              <a:effectLst/>
                            </a:rPr>
                            <a:t>1001098</a:t>
                          </a:r>
                          <a:endParaRPr lang="uk-UA" sz="110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uk-UA" sz="1200">
                              <a:effectLst/>
                            </a:rPr>
                            <a:t>6254</a:t>
                          </a:r>
                          <a:endParaRPr lang="uk-UA" sz="110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uk-UA" sz="1200">
                              <a:effectLst/>
                            </a:rPr>
                            <a:t>2,42</a:t>
                          </a:r>
                          <a:endParaRPr lang="uk-UA" sz="1100">
                            <a:effectLst/>
                          </a:endParaRPr>
                        </a:p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200">
                              <a:effectLst/>
                            </a:rPr>
                            <a:t>0,0</a:t>
                          </a:r>
                          <a:r>
                            <a:rPr lang="uk-UA" sz="1200">
                              <a:effectLst/>
                            </a:rPr>
                            <a:t>3</a:t>
                          </a:r>
                          <a:endParaRPr lang="uk-UA" sz="110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uk-UA" sz="1200">
                              <a:effectLst/>
                            </a:rPr>
                            <a:t>0,44</a:t>
                          </a:r>
                          <a:endParaRPr lang="uk-UA" sz="1100">
                            <a:effectLst/>
                          </a:endParaRPr>
                        </a:p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200">
                              <a:effectLst/>
                            </a:rPr>
                            <a:t>0,</a:t>
                          </a:r>
                          <a:r>
                            <a:rPr lang="uk-UA" sz="1200">
                              <a:effectLst/>
                            </a:rPr>
                            <a:t>66</a:t>
                          </a:r>
                          <a:endParaRPr lang="uk-UA" sz="110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uk-UA" sz="1200" dirty="0">
                              <a:effectLst/>
                            </a:rPr>
                            <a:t>1,21</a:t>
                          </a:r>
                          <a:endParaRPr lang="uk-UA" sz="1100" dirty="0">
                            <a:effectLst/>
                          </a:endParaRPr>
                        </a:p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200" dirty="0">
                              <a:effectLst/>
                            </a:rPr>
                            <a:t>0,</a:t>
                          </a:r>
                          <a:r>
                            <a:rPr lang="uk-UA" sz="1200" dirty="0">
                              <a:effectLst/>
                            </a:rPr>
                            <a:t>24</a:t>
                          </a:r>
                          <a:endParaRPr lang="uk-UA" sz="1100" dirty="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/>
                    </a:tc>
                  </a:tr>
                </a:tbl>
              </a:graphicData>
            </a:graphic>
          </p:graphicFrame>
        </mc:Fallback>
      </mc:AlternateContent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395536" y="1052736"/>
            <a:ext cx="8229600" cy="990600"/>
          </a:xfrm>
        </p:spPr>
        <p:txBody>
          <a:bodyPr>
            <a:noAutofit/>
          </a:bodyPr>
          <a:lstStyle/>
          <a:p>
            <a:pPr algn="ctr"/>
            <a:r>
              <a:rPr lang="ru-RU" sz="2400" dirty="0" smtClean="0"/>
              <a:t>Результат </a:t>
            </a:r>
            <a:r>
              <a:rPr lang="ru-RU" sz="2400" dirty="0" err="1"/>
              <a:t>оцінки</a:t>
            </a:r>
            <a:r>
              <a:rPr lang="ru-RU" sz="2400" dirty="0"/>
              <a:t> </a:t>
            </a:r>
            <a:r>
              <a:rPr lang="ru-RU" sz="2400" dirty="0" err="1"/>
              <a:t>моделі</a:t>
            </a:r>
            <a:r>
              <a:rPr lang="ru-RU" sz="2400" dirty="0"/>
              <a:t> </a:t>
            </a:r>
            <a:r>
              <a:rPr lang="ru-RU" sz="2400" dirty="0" err="1"/>
              <a:t>регресії</a:t>
            </a:r>
            <a:r>
              <a:rPr lang="ru-RU" sz="2400" dirty="0"/>
              <a:t> </a:t>
            </a:r>
            <a:r>
              <a:rPr lang="ru-RU" sz="2400" dirty="0" err="1"/>
              <a:t>обсягів</a:t>
            </a:r>
            <a:r>
              <a:rPr lang="ru-RU" sz="2400" dirty="0"/>
              <a:t> </a:t>
            </a:r>
            <a:r>
              <a:rPr lang="ru-RU" sz="2400" dirty="0" err="1"/>
              <a:t>врожаю</a:t>
            </a:r>
            <a:r>
              <a:rPr lang="ru-RU" sz="2400" dirty="0"/>
              <a:t> </a:t>
            </a:r>
            <a:r>
              <a:rPr lang="ru-RU" sz="2400" dirty="0" err="1" smtClean="0"/>
              <a:t>пшениці</a:t>
            </a:r>
            <a:endParaRPr lang="uk-UA" sz="2400" dirty="0"/>
          </a:p>
        </p:txBody>
      </p:sp>
    </p:spTree>
    <p:extLst>
      <p:ext uri="{BB962C8B-B14F-4D97-AF65-F5344CB8AC3E}">
        <p14:creationId xmlns:p14="http://schemas.microsoft.com/office/powerpoint/2010/main" val="34179307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graphicFrame>
            <p:nvGraphicFramePr>
              <p:cNvPr id="4" name="Объект 3"/>
              <p:cNvGraphicFramePr>
                <a:graphicFrameLocks noGrp="1"/>
              </p:cNvGraphicFramePr>
              <p:nvPr>
                <p:ph idx="1"/>
              </p:nvPr>
            </p:nvGraphicFramePr>
            <p:xfrm>
              <a:off x="580643" y="3222688"/>
              <a:ext cx="7982713" cy="1226122"/>
            </p:xfrm>
            <a:graphic>
              <a:graphicData uri="http://schemas.openxmlformats.org/drawingml/2006/table">
                <a:tbl>
                  <a:tblPr firstRow="1" firstCol="1" bandRow="1">
                    <a:tableStyleId>{5C22544A-7EE6-4342-B048-85BDC9FD1C3A}</a:tableStyleId>
                  </a:tblPr>
                  <a:tblGrid>
                    <a:gridCol w="2378848"/>
                    <a:gridCol w="1867955"/>
                    <a:gridCol w="1867955"/>
                    <a:gridCol w="1867955"/>
                  </a:tblGrid>
                  <a:tr h="200025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ru-RU" sz="1200">
                              <a:effectLst/>
                            </a:rPr>
                            <a:t>Країни</a:t>
                          </a:r>
                          <a:endParaRPr lang="uk-UA" sz="110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uk-UA" sz="1200">
                                        <a:effectLst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1200">
                                        <a:effectLst/>
                                      </a:rPr>
                                      <m:t>𝐸</m:t>
                                    </m:r>
                                  </m:e>
                                  <m:sub>
                                    <m:sSub>
                                      <m:sSubPr>
                                        <m:ctrlPr>
                                          <a:rPr lang="uk-UA" sz="1200">
                                            <a:effectLst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uk-UA" sz="1200">
                                            <a:effectLst/>
                                          </a:rPr>
                                          <m:t>𝑥</m:t>
                                        </m:r>
                                      </m:e>
                                      <m:sub>
                                        <m:r>
                                          <a:rPr lang="uk-UA" sz="1200">
                                            <a:effectLst/>
                                          </a:rPr>
                                          <m:t>1</m:t>
                                        </m:r>
                                      </m:sub>
                                    </m:sSub>
                                  </m:sub>
                                </m:sSub>
                              </m:oMath>
                            </m:oMathPara>
                          </a14:m>
                          <a:endParaRPr lang="uk-UA" sz="110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uk-UA" sz="1200">
                                        <a:effectLst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1200">
                                        <a:effectLst/>
                                      </a:rPr>
                                      <m:t>𝐸</m:t>
                                    </m:r>
                                  </m:e>
                                  <m:sub>
                                    <m:sSub>
                                      <m:sSubPr>
                                        <m:ctrlPr>
                                          <a:rPr lang="uk-UA" sz="1200">
                                            <a:effectLst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uk-UA" sz="1200">
                                            <a:effectLst/>
                                          </a:rPr>
                                          <m:t>𝑥</m:t>
                                        </m:r>
                                      </m:e>
                                      <m:sub>
                                        <m:r>
                                          <a:rPr lang="uk-UA" sz="1200">
                                            <a:effectLst/>
                                          </a:rPr>
                                          <m:t>2</m:t>
                                        </m:r>
                                      </m:sub>
                                    </m:sSub>
                                  </m:sub>
                                </m:sSub>
                              </m:oMath>
                            </m:oMathPara>
                          </a14:m>
                          <a:endParaRPr lang="uk-UA" sz="110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uk-UA" sz="1200">
                                        <a:effectLst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1200">
                                        <a:effectLst/>
                                      </a:rPr>
                                      <m:t>𝐸</m:t>
                                    </m:r>
                                  </m:e>
                                  <m:sub>
                                    <m:sSub>
                                      <m:sSubPr>
                                        <m:ctrlPr>
                                          <a:rPr lang="uk-UA" sz="1200">
                                            <a:effectLst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uk-UA" sz="1200">
                                            <a:effectLst/>
                                          </a:rPr>
                                          <m:t>𝑥</m:t>
                                        </m:r>
                                      </m:e>
                                      <m:sub>
                                        <m:r>
                                          <a:rPr lang="uk-UA" sz="1200">
                                            <a:effectLst/>
                                          </a:rPr>
                                          <m:t>3</m:t>
                                        </m:r>
                                      </m:sub>
                                    </m:sSub>
                                  </m:sub>
                                </m:sSub>
                              </m:oMath>
                            </m:oMathPara>
                          </a14:m>
                          <a:endParaRPr lang="uk-UA" sz="110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 anchor="ctr"/>
                    </a:tc>
                  </a:tr>
                  <a:tr h="190500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ru-RU" sz="1200">
                              <a:effectLst/>
                            </a:rPr>
                            <a:t>Росія</a:t>
                          </a:r>
                          <a:endParaRPr lang="uk-UA" sz="110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ru-RU" sz="1200">
                              <a:effectLst/>
                            </a:rPr>
                            <a:t>2,30</a:t>
                          </a:r>
                          <a:endParaRPr lang="uk-UA" sz="110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ru-RU" sz="1200">
                              <a:effectLst/>
                            </a:rPr>
                            <a:t>0,51</a:t>
                          </a:r>
                          <a:endParaRPr lang="uk-UA" sz="110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ru-RU" sz="1200">
                              <a:effectLst/>
                            </a:rPr>
                            <a:t>0,15</a:t>
                          </a:r>
                          <a:endParaRPr lang="uk-UA" sz="110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 anchor="ctr"/>
                    </a:tc>
                  </a:tr>
                  <a:tr h="200025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ru-RU" sz="1200">
                              <a:effectLst/>
                            </a:rPr>
                            <a:t>Індія</a:t>
                          </a:r>
                          <a:endParaRPr lang="uk-UA" sz="110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ru-RU" sz="1200">
                              <a:effectLst/>
                            </a:rPr>
                            <a:t>1,95</a:t>
                          </a:r>
                          <a:endParaRPr lang="uk-UA" sz="110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ru-RU" sz="1200">
                              <a:effectLst/>
                            </a:rPr>
                            <a:t>1,18</a:t>
                          </a:r>
                          <a:endParaRPr lang="uk-UA" sz="110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ru-RU" sz="1200">
                              <a:effectLst/>
                            </a:rPr>
                            <a:t>-0,08</a:t>
                          </a:r>
                          <a:endParaRPr lang="uk-UA" sz="110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 anchor="ctr"/>
                    </a:tc>
                  </a:tr>
                  <a:tr h="200025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uk-UA" sz="1200">
                              <a:effectLst/>
                            </a:rPr>
                            <a:t>ЄС</a:t>
                          </a:r>
                          <a:endParaRPr lang="uk-UA" sz="110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uk-UA" sz="1200">
                              <a:effectLst/>
                            </a:rPr>
                            <a:t>2,17</a:t>
                          </a:r>
                          <a:endParaRPr lang="uk-UA" sz="110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uk-UA" sz="1200">
                              <a:effectLst/>
                            </a:rPr>
                            <a:t>0,41</a:t>
                          </a:r>
                          <a:endParaRPr lang="uk-UA" sz="110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uk-UA" sz="1200">
                              <a:effectLst/>
                            </a:rPr>
                            <a:t>-0,07</a:t>
                          </a:r>
                          <a:endParaRPr lang="uk-UA" sz="110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 anchor="ctr"/>
                    </a:tc>
                  </a:tr>
                  <a:tr h="200025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uk-UA" sz="1200">
                              <a:effectLst/>
                            </a:rPr>
                            <a:t>США</a:t>
                          </a:r>
                          <a:endParaRPr lang="uk-UA" sz="110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uk-UA" sz="1200">
                              <a:effectLst/>
                            </a:rPr>
                            <a:t>0,57</a:t>
                          </a:r>
                          <a:endParaRPr lang="uk-UA" sz="110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uk-UA" sz="1200">
                              <a:effectLst/>
                            </a:rPr>
                            <a:t>0,56</a:t>
                          </a:r>
                          <a:endParaRPr lang="uk-UA" sz="110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uk-UA" sz="1200">
                              <a:effectLst/>
                            </a:rPr>
                            <a:t>0,28</a:t>
                          </a:r>
                          <a:endParaRPr lang="uk-UA" sz="110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 anchor="ctr"/>
                    </a:tc>
                  </a:tr>
                  <a:tr h="200025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uk-UA" sz="1200">
                              <a:effectLst/>
                            </a:rPr>
                            <a:t>Австралія</a:t>
                          </a:r>
                          <a:endParaRPr lang="uk-UA" sz="110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uk-UA" sz="1200">
                              <a:effectLst/>
                            </a:rPr>
                            <a:t>1,16</a:t>
                          </a:r>
                          <a:endParaRPr lang="uk-UA" sz="110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uk-UA" sz="1200">
                              <a:effectLst/>
                            </a:rPr>
                            <a:t>1,05</a:t>
                          </a:r>
                          <a:endParaRPr lang="uk-UA" sz="110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uk-UA" sz="1200" dirty="0">
                              <a:effectLst/>
                            </a:rPr>
                            <a:t>0,36</a:t>
                          </a:r>
                          <a:endParaRPr lang="uk-UA" sz="1100" dirty="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 anchor="ctr"/>
                    </a:tc>
                  </a:tr>
                </a:tbl>
              </a:graphicData>
            </a:graphic>
          </p:graphicFrame>
        </mc:Choice>
        <mc:Fallback>
          <p:graphicFrame>
            <p:nvGraphicFramePr>
              <p:cNvPr id="4" name="Объект 3"/>
              <p:cNvGraphicFramePr>
                <a:graphicFrameLocks noGrp="1"/>
              </p:cNvGraphicFramePr>
              <p:nvPr>
                <p:ph idx="1"/>
              </p:nvPr>
            </p:nvGraphicFramePr>
            <p:xfrm>
              <a:off x="580643" y="3222688"/>
              <a:ext cx="7982713" cy="1226122"/>
            </p:xfrm>
            <a:graphic>
              <a:graphicData uri="http://schemas.openxmlformats.org/drawingml/2006/table">
                <a:tbl>
                  <a:tblPr firstRow="1" firstCol="1" bandRow="1">
                    <a:tableStyleId>{5C22544A-7EE6-4342-B048-85BDC9FD1C3A}</a:tableStyleId>
                  </a:tblPr>
                  <a:tblGrid>
                    <a:gridCol w="2378848"/>
                    <a:gridCol w="1867955"/>
                    <a:gridCol w="1867955"/>
                    <a:gridCol w="1867955"/>
                  </a:tblGrid>
                  <a:tr h="229235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ru-RU" sz="1200">
                              <a:effectLst/>
                            </a:rPr>
                            <a:t>Країни</a:t>
                          </a:r>
                          <a:endParaRPr lang="uk-UA" sz="110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endParaRPr lang="uk-UA"/>
                        </a:p>
                      </a:txBody>
                      <a:tcPr marL="68580" marR="68580" marT="0" marB="0" anchor="ctr">
                        <a:blipFill rotWithShape="1">
                          <a:blip r:embed="rId2"/>
                          <a:stretch>
                            <a:fillRect l="-127036" t="-10526" r="-199674" b="-46578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uk-UA"/>
                        </a:p>
                      </a:txBody>
                      <a:tcPr marL="68580" marR="68580" marT="0" marB="0" anchor="ctr">
                        <a:blipFill rotWithShape="1">
                          <a:blip r:embed="rId2"/>
                          <a:stretch>
                            <a:fillRect l="-227778" t="-10526" r="-100327" b="-46578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uk-UA"/>
                        </a:p>
                      </a:txBody>
                      <a:tcPr marL="68580" marR="68580" marT="0" marB="0" anchor="ctr">
                        <a:blipFill rotWithShape="1">
                          <a:blip r:embed="rId2"/>
                          <a:stretch>
                            <a:fillRect l="-326710" t="-10526" b="-465789"/>
                          </a:stretch>
                        </a:blipFill>
                      </a:tcPr>
                    </a:tc>
                  </a:tr>
                  <a:tr h="196787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ru-RU" sz="1200">
                              <a:effectLst/>
                            </a:rPr>
                            <a:t>Росія</a:t>
                          </a:r>
                          <a:endParaRPr lang="uk-UA" sz="110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ru-RU" sz="1200">
                              <a:effectLst/>
                            </a:rPr>
                            <a:t>2,30</a:t>
                          </a:r>
                          <a:endParaRPr lang="uk-UA" sz="110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ru-RU" sz="1200">
                              <a:effectLst/>
                            </a:rPr>
                            <a:t>0,51</a:t>
                          </a:r>
                          <a:endParaRPr lang="uk-UA" sz="110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ru-RU" sz="1200">
                              <a:effectLst/>
                            </a:rPr>
                            <a:t>0,15</a:t>
                          </a:r>
                          <a:endParaRPr lang="uk-UA" sz="110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 anchor="ctr"/>
                    </a:tc>
                  </a:tr>
                  <a:tr h="200025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ru-RU" sz="1200">
                              <a:effectLst/>
                            </a:rPr>
                            <a:t>Індія</a:t>
                          </a:r>
                          <a:endParaRPr lang="uk-UA" sz="110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ru-RU" sz="1200">
                              <a:effectLst/>
                            </a:rPr>
                            <a:t>1,95</a:t>
                          </a:r>
                          <a:endParaRPr lang="uk-UA" sz="110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ru-RU" sz="1200">
                              <a:effectLst/>
                            </a:rPr>
                            <a:t>1,18</a:t>
                          </a:r>
                          <a:endParaRPr lang="uk-UA" sz="110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ru-RU" sz="1200">
                              <a:effectLst/>
                            </a:rPr>
                            <a:t>-0,08</a:t>
                          </a:r>
                          <a:endParaRPr lang="uk-UA" sz="110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 anchor="ctr"/>
                    </a:tc>
                  </a:tr>
                  <a:tr h="200025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uk-UA" sz="1200">
                              <a:effectLst/>
                            </a:rPr>
                            <a:t>ЄС</a:t>
                          </a:r>
                          <a:endParaRPr lang="uk-UA" sz="110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uk-UA" sz="1200">
                              <a:effectLst/>
                            </a:rPr>
                            <a:t>2,17</a:t>
                          </a:r>
                          <a:endParaRPr lang="uk-UA" sz="110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uk-UA" sz="1200">
                              <a:effectLst/>
                            </a:rPr>
                            <a:t>0,41</a:t>
                          </a:r>
                          <a:endParaRPr lang="uk-UA" sz="110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uk-UA" sz="1200">
                              <a:effectLst/>
                            </a:rPr>
                            <a:t>-0,07</a:t>
                          </a:r>
                          <a:endParaRPr lang="uk-UA" sz="110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 anchor="ctr"/>
                    </a:tc>
                  </a:tr>
                  <a:tr h="200025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uk-UA" sz="1200">
                              <a:effectLst/>
                            </a:rPr>
                            <a:t>США</a:t>
                          </a:r>
                          <a:endParaRPr lang="uk-UA" sz="110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uk-UA" sz="1200">
                              <a:effectLst/>
                            </a:rPr>
                            <a:t>0,57</a:t>
                          </a:r>
                          <a:endParaRPr lang="uk-UA" sz="110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uk-UA" sz="1200">
                              <a:effectLst/>
                            </a:rPr>
                            <a:t>0,56</a:t>
                          </a:r>
                          <a:endParaRPr lang="uk-UA" sz="110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uk-UA" sz="1200">
                              <a:effectLst/>
                            </a:rPr>
                            <a:t>0,28</a:t>
                          </a:r>
                          <a:endParaRPr lang="uk-UA" sz="110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 anchor="ctr"/>
                    </a:tc>
                  </a:tr>
                  <a:tr h="200025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uk-UA" sz="1200">
                              <a:effectLst/>
                            </a:rPr>
                            <a:t>Австралія</a:t>
                          </a:r>
                          <a:endParaRPr lang="uk-UA" sz="110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uk-UA" sz="1200">
                              <a:effectLst/>
                            </a:rPr>
                            <a:t>1,16</a:t>
                          </a:r>
                          <a:endParaRPr lang="uk-UA" sz="110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uk-UA" sz="1200">
                              <a:effectLst/>
                            </a:rPr>
                            <a:t>1,05</a:t>
                          </a:r>
                          <a:endParaRPr lang="uk-UA" sz="110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uk-UA" sz="1200" dirty="0">
                              <a:effectLst/>
                            </a:rPr>
                            <a:t>0,36</a:t>
                          </a:r>
                          <a:endParaRPr lang="uk-UA" sz="1100" dirty="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 anchor="ctr"/>
                    </a:tc>
                  </a:tr>
                </a:tbl>
              </a:graphicData>
            </a:graphic>
          </p:graphicFrame>
        </mc:Fallback>
      </mc:AlternateContent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755576" y="1118356"/>
            <a:ext cx="7632848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2400" b="0" i="0" u="none" strike="noStrike" cap="none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Коефіцієнти еластичності параметрів моделі регресії обсягів врожаю пшениці</a:t>
            </a:r>
            <a:endParaRPr kumimoji="0" lang="uk-UA" sz="3200" b="0" i="0" u="none" strike="noStrike" cap="none" normalizeH="0" baseline="0" dirty="0" smtClean="0">
              <a:ln>
                <a:noFill/>
              </a:ln>
              <a:solidFill>
                <a:schemeClr val="tx2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1371947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Висновок</a:t>
            </a:r>
            <a:endParaRPr lang="uk-UA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uk-UA" dirty="0" smtClean="0"/>
              <a:t>Актуальність </a:t>
            </a:r>
            <a:r>
              <a:rPr lang="uk-UA" dirty="0"/>
              <a:t>питання продовольчої безпеки дуже зросте у найближчі 20 років, що пов’язано з стрімким збільшенням населення світу та високою залежністю врожаю пшениці від посівних площ, кількість яких обмежена та буде зменшуватися через деградацію ґрунтів. Отож, наразі дуже важливим є досвід країн Європейського Союзу, які досягли високої врожайності завдяки активному застосуванню високоякісної техніки та інвестиціям у сільське господарство.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157601310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Ясность">
  <a:themeElements>
    <a:clrScheme name="Ясность">
      <a:dk1>
        <a:srgbClr val="292934"/>
      </a:dk1>
      <a:lt1>
        <a:srgbClr val="FFFFFF"/>
      </a:lt1>
      <a:dk2>
        <a:srgbClr val="D2533C"/>
      </a:dk2>
      <a:lt2>
        <a:srgbClr val="F3F2DC"/>
      </a:lt2>
      <a:accent1>
        <a:srgbClr val="93A299"/>
      </a:accent1>
      <a:accent2>
        <a:srgbClr val="AD8F67"/>
      </a:accent2>
      <a:accent3>
        <a:srgbClr val="726056"/>
      </a:accent3>
      <a:accent4>
        <a:srgbClr val="4C5A6A"/>
      </a:accent4>
      <a:accent5>
        <a:srgbClr val="808DA0"/>
      </a:accent5>
      <a:accent6>
        <a:srgbClr val="79463D"/>
      </a:accent6>
      <a:hlink>
        <a:srgbClr val="0000FF"/>
      </a:hlink>
      <a:folHlink>
        <a:srgbClr val="800080"/>
      </a:folHlink>
    </a:clrScheme>
    <a:fontScheme name="Классическая 2">
      <a:majorFont>
        <a:latin typeface="Arial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Ясность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hade val="86000"/>
                <a:satMod val="140000"/>
              </a:schemeClr>
            </a:gs>
            <a:gs pos="45000">
              <a:schemeClr val="phClr">
                <a:tint val="48000"/>
                <a:satMod val="150000"/>
              </a:schemeClr>
            </a:gs>
            <a:gs pos="100000">
              <a:schemeClr val="phClr">
                <a:tint val="28000"/>
                <a:satMod val="16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70000"/>
                <a:satMod val="150000"/>
              </a:schemeClr>
            </a:gs>
            <a:gs pos="34000">
              <a:schemeClr val="phClr">
                <a:shade val="70000"/>
                <a:satMod val="140000"/>
              </a:schemeClr>
            </a:gs>
            <a:gs pos="70000">
              <a:schemeClr val="phClr">
                <a:tint val="100000"/>
                <a:shade val="90000"/>
                <a:satMod val="140000"/>
              </a:schemeClr>
            </a:gs>
            <a:gs pos="100000">
              <a:schemeClr val="phClr">
                <a:tint val="100000"/>
                <a:shade val="100000"/>
                <a:sat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6425" cap="flat" cmpd="sng" algn="ctr">
          <a:solidFill>
            <a:schemeClr val="phClr"/>
          </a:solidFill>
          <a:prstDash val="solid"/>
        </a:ln>
        <a:ln w="444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5100000"/>
            </a:lightRig>
          </a:scene3d>
          <a:sp3d contourW="6350">
            <a:bevelT w="29210" h="12700"/>
            <a:contourClr>
              <a:schemeClr val="phClr">
                <a:shade val="3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5000"/>
                <a:satMod val="180000"/>
              </a:schemeClr>
            </a:gs>
            <a:gs pos="40000">
              <a:schemeClr val="phClr">
                <a:tint val="95000"/>
                <a:shade val="85000"/>
                <a:satMod val="150000"/>
              </a:schemeClr>
            </a:gs>
            <a:gs pos="100000">
              <a:schemeClr val="phClr">
                <a:shade val="45000"/>
                <a:satMod val="200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55000"/>
              </a:schemeClr>
              <a:schemeClr val="phClr">
                <a:tint val="97000"/>
                <a:satMod val="95000"/>
              </a:schemeClr>
            </a:duotone>
          </a:blip>
          <a:tile tx="0" ty="0" sx="70000" sy="7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Clarity</Template>
  <TotalTime>9</TotalTime>
  <Words>507</Words>
  <Application>Microsoft Office PowerPoint</Application>
  <PresentationFormat>Экран (4:3)</PresentationFormat>
  <Paragraphs>137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Ясность</vt:lpstr>
      <vt:lpstr>ВИЗНАЧЕННЯ ФАКТОРІВ ВРОЖАЙНОСТІ ПШЕНИЦІ НА ПІДҐРУНТІ МОДЕЛЕЙ РЕГРЕСІЇ </vt:lpstr>
      <vt:lpstr>Анотація</vt:lpstr>
      <vt:lpstr>Презентация PowerPoint</vt:lpstr>
      <vt:lpstr>Презентация PowerPoint</vt:lpstr>
      <vt:lpstr>Мета дослідження</vt:lpstr>
      <vt:lpstr>Презентация PowerPoint</vt:lpstr>
      <vt:lpstr>Результат оцінки моделі регресії обсягів врожаю пшениці</vt:lpstr>
      <vt:lpstr>Презентация PowerPoint</vt:lpstr>
      <vt:lpstr>Висновок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ВИЗНАЧЕННЯ ФАКТОРІВ ВРОЖАЙНОСТІ ПШЕНИЦІ НА ПІДҐРУНТІ МОДЕЛЕЙ РЕГРЕСІЇ </dc:title>
  <dc:creator>Катя</dc:creator>
  <cp:lastModifiedBy>Катя</cp:lastModifiedBy>
  <cp:revision>6</cp:revision>
  <dcterms:created xsi:type="dcterms:W3CDTF">2017-05-07T16:15:29Z</dcterms:created>
  <dcterms:modified xsi:type="dcterms:W3CDTF">2017-05-07T16:27:44Z</dcterms:modified>
</cp:coreProperties>
</file>