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4400" dirty="0"/>
              <a:t>ВИЗНАЧЕННЯ ФАКТОРІВ ВРОЖАЙНОСТІ ПШЕНИЦІ НА ПІДҐРУНТІ МОДЕЛЕЙ РЕГРЕСІЇ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uk-UA" dirty="0"/>
              <a:t>Іванова Я. М., студентка 4 курсу</a:t>
            </a:r>
          </a:p>
          <a:p>
            <a:pPr algn="r"/>
            <a:r>
              <a:rPr lang="uk-UA" dirty="0"/>
              <a:t>Інституту інформаційних технологій в економіці,</a:t>
            </a:r>
          </a:p>
          <a:p>
            <a:pPr algn="r"/>
            <a:r>
              <a:rPr lang="uk-UA" dirty="0"/>
              <a:t>ДВНЗ «КНЕУ ім. В. Гетьмана</a:t>
            </a:r>
            <a:r>
              <a:rPr lang="uk-UA" dirty="0" smtClean="0"/>
              <a:t>»,</a:t>
            </a:r>
          </a:p>
          <a:p>
            <a:pPr algn="r"/>
            <a:r>
              <a:rPr lang="uk-UA" dirty="0" smtClean="0"/>
              <a:t>Україна</a:t>
            </a:r>
          </a:p>
          <a:p>
            <a:pPr algn="r"/>
            <a:r>
              <a:rPr lang="uk-UA" i="1" dirty="0"/>
              <a:t>Науковий керівник, </a:t>
            </a:r>
            <a:r>
              <a:rPr lang="uk-UA" i="1" dirty="0" err="1"/>
              <a:t>д.е.н</a:t>
            </a:r>
            <a:r>
              <a:rPr lang="uk-UA" i="1" dirty="0"/>
              <a:t>.,проф.                             </a:t>
            </a:r>
            <a:endParaRPr lang="uk-UA" i="1" dirty="0" smtClean="0"/>
          </a:p>
          <a:p>
            <a:pPr algn="r"/>
            <a:r>
              <a:rPr lang="uk-UA" i="1" dirty="0" err="1" smtClean="0"/>
              <a:t>Піскунова</a:t>
            </a:r>
            <a:r>
              <a:rPr lang="uk-UA" i="1" dirty="0" smtClean="0"/>
              <a:t> </a:t>
            </a:r>
            <a:r>
              <a:rPr lang="uk-UA" i="1" dirty="0"/>
              <a:t>О.В.</a:t>
            </a:r>
            <a:endParaRPr lang="uk-UA" dirty="0"/>
          </a:p>
          <a:p>
            <a:pPr algn="r"/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25933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Анотація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i="1" dirty="0"/>
              <a:t>У роботі за допомогою моделей регресії досліджено фактори, що впливають на врожай пшениці в країнах - світових лідерах за виробництвом пшениці. Виявлено, що площі посівних земель є ключовим фактором, що впливає на врожай пшениці. Вплив погодних умов виявився значимим лише для </a:t>
            </a:r>
            <a:r>
              <a:rPr lang="uk-UA" i="1" dirty="0" err="1" smtClean="0"/>
              <a:t>Росіїї</a:t>
            </a:r>
            <a:r>
              <a:rPr lang="uk-UA" i="1" dirty="0" smtClean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9672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876800"/>
          </a:xfrm>
        </p:spPr>
        <p:txBody>
          <a:bodyPr>
            <a:normAutofit/>
          </a:bodyPr>
          <a:lstStyle/>
          <a:p>
            <a:r>
              <a:rPr lang="uk-UA" dirty="0" smtClean="0"/>
              <a:t>Основним </a:t>
            </a:r>
            <a:r>
              <a:rPr lang="uk-UA" dirty="0"/>
              <a:t>чинником проблеми продовольчої безпеки є зростання населення </a:t>
            </a:r>
            <a:r>
              <a:rPr lang="uk-UA" dirty="0" smtClean="0"/>
              <a:t>світу.  </a:t>
            </a:r>
          </a:p>
          <a:p>
            <a:r>
              <a:rPr lang="uk-UA" dirty="0" smtClean="0"/>
              <a:t>У </a:t>
            </a:r>
            <a:r>
              <a:rPr lang="uk-UA" dirty="0"/>
              <a:t>наступні 24 роки прогнозований ріст населення складатиме 23 %: з 7</a:t>
            </a:r>
            <a:r>
              <a:rPr lang="ru-RU" dirty="0"/>
              <a:t>,</a:t>
            </a:r>
            <a:r>
              <a:rPr lang="uk-UA" dirty="0"/>
              <a:t>43 </a:t>
            </a:r>
            <a:r>
              <a:rPr lang="uk-UA" dirty="0" err="1"/>
              <a:t>млрд</a:t>
            </a:r>
            <a:r>
              <a:rPr lang="uk-UA" dirty="0"/>
              <a:t> у 2016 році до 9</a:t>
            </a:r>
            <a:r>
              <a:rPr lang="ru-RU" dirty="0"/>
              <a:t>,</a:t>
            </a:r>
            <a:r>
              <a:rPr lang="uk-UA" dirty="0"/>
              <a:t>16 </a:t>
            </a:r>
            <a:r>
              <a:rPr lang="uk-UA" dirty="0" err="1"/>
              <a:t>млрд</a:t>
            </a:r>
            <a:r>
              <a:rPr lang="uk-UA" dirty="0"/>
              <a:t> у 2040 році.</a:t>
            </a:r>
            <a:r>
              <a:rPr lang="uk-UA" baseline="30000" dirty="0"/>
              <a:t> </a:t>
            </a:r>
            <a:r>
              <a:rPr lang="uk-UA" dirty="0"/>
              <a:t>Це може призвести до ускладнення проблеми забезпечення продовольчими ресурсами в усьому світі.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36785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За даними </a:t>
            </a:r>
            <a:r>
              <a:rPr lang="en-US" dirty="0"/>
              <a:t>FAO </a:t>
            </a:r>
            <a:r>
              <a:rPr lang="uk-UA" dirty="0"/>
              <a:t>ключовою зерновою культурою є </a:t>
            </a:r>
            <a:r>
              <a:rPr lang="uk-UA" dirty="0" smtClean="0"/>
              <a:t>пшениця. </a:t>
            </a:r>
            <a:r>
              <a:rPr lang="uk-UA" dirty="0"/>
              <a:t>За останні два десятиліття світовий рівень недоїдання впав на 40%, в той час як виробництво пшениці зросло майже на 44%.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0958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Мета дослідження</a:t>
            </a:r>
            <a:endParaRPr lang="uk-U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2492896"/>
                <a:ext cx="8229600" cy="4876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k-UA" dirty="0" smtClean="0"/>
                  <a:t>Виявлення </a:t>
                </a:r>
                <a:r>
                  <a:rPr lang="uk-UA" dirty="0"/>
                  <a:t>факторів, що вливають на обсяги врожаю пшениці в країнах-світових лідерах за виробництвом пшениці на основі </a:t>
                </a:r>
                <a:r>
                  <a:rPr lang="uk-UA" dirty="0" err="1"/>
                  <a:t>економетричних</a:t>
                </a:r>
                <a:r>
                  <a:rPr lang="uk-UA" dirty="0"/>
                  <a:t> моделей. </a:t>
                </a:r>
                <a:endParaRPr lang="uk-UA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𝑦</m:t>
                      </m:r>
                      <m:r>
                        <a:rPr lang="uk-UA" i="1"/>
                        <m:t>=</m:t>
                      </m:r>
                      <m:sSub>
                        <m:sSubPr>
                          <m:ctrlPr>
                            <a:rPr lang="uk-UA" i="1"/>
                          </m:ctrlPr>
                        </m:sSubPr>
                        <m:e>
                          <m:r>
                            <a:rPr lang="en-US" i="1"/>
                            <m:t>𝑎</m:t>
                          </m:r>
                        </m:e>
                        <m:sub>
                          <m:r>
                            <a:rPr lang="uk-UA" i="1"/>
                            <m:t>0</m:t>
                          </m:r>
                        </m:sub>
                      </m:sSub>
                      <m:r>
                        <a:rPr lang="uk-UA" i="1"/>
                        <m:t>+</m:t>
                      </m:r>
                      <m:sSub>
                        <m:sSubPr>
                          <m:ctrlPr>
                            <a:rPr lang="uk-UA" i="1"/>
                          </m:ctrlPr>
                        </m:sSubPr>
                        <m:e>
                          <m:r>
                            <a:rPr lang="en-US" i="1"/>
                            <m:t>𝑎</m:t>
                          </m:r>
                        </m:e>
                        <m:sub>
                          <m:r>
                            <a:rPr lang="uk-UA" i="1"/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uk-UA" i="1"/>
                          </m:ctrlPr>
                        </m:sSubPr>
                        <m:e>
                          <m:r>
                            <a:rPr lang="en-US" i="1"/>
                            <m:t>𝑥</m:t>
                          </m:r>
                        </m:e>
                        <m:sub>
                          <m:r>
                            <a:rPr lang="uk-UA" i="1"/>
                            <m:t>1</m:t>
                          </m:r>
                        </m:sub>
                      </m:sSub>
                      <m:r>
                        <a:rPr lang="uk-UA" i="1"/>
                        <m:t>+</m:t>
                      </m:r>
                      <m:sSub>
                        <m:sSubPr>
                          <m:ctrlPr>
                            <a:rPr lang="uk-UA" i="1"/>
                          </m:ctrlPr>
                        </m:sSubPr>
                        <m:e>
                          <m:r>
                            <a:rPr lang="en-US" i="1"/>
                            <m:t>𝑎</m:t>
                          </m:r>
                        </m:e>
                        <m:sub>
                          <m:r>
                            <a:rPr lang="uk-UA" i="1"/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uk-UA" i="1"/>
                          </m:ctrlPr>
                        </m:sSubPr>
                        <m:e>
                          <m:r>
                            <a:rPr lang="en-US" i="1"/>
                            <m:t>𝑥</m:t>
                          </m:r>
                        </m:e>
                        <m:sub>
                          <m:r>
                            <a:rPr lang="uk-UA" i="1"/>
                            <m:t>2</m:t>
                          </m:r>
                        </m:sub>
                      </m:sSub>
                      <m:r>
                        <a:rPr lang="uk-UA" i="1"/>
                        <m:t>+</m:t>
                      </m:r>
                      <m:sSub>
                        <m:sSubPr>
                          <m:ctrlPr>
                            <a:rPr lang="uk-UA" i="1"/>
                          </m:ctrlPr>
                        </m:sSubPr>
                        <m:e>
                          <m:r>
                            <a:rPr lang="en-US" i="1"/>
                            <m:t>𝑎</m:t>
                          </m:r>
                        </m:e>
                        <m:sub>
                          <m:r>
                            <a:rPr lang="uk-UA" i="1"/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uk-UA" i="1"/>
                          </m:ctrlPr>
                        </m:sSubPr>
                        <m:e>
                          <m:r>
                            <a:rPr lang="en-US" i="1"/>
                            <m:t>𝑥</m:t>
                          </m:r>
                        </m:e>
                        <m:sub>
                          <m:r>
                            <a:rPr lang="uk-UA" i="1"/>
                            <m:t>3</m:t>
                          </m:r>
                        </m:sub>
                      </m:sSub>
                      <m:r>
                        <a:rPr lang="uk-UA" i="1"/>
                        <m:t>+</m:t>
                      </m:r>
                      <m:r>
                        <a:rPr lang="en-US" i="1"/>
                        <m:t>𝜀</m:t>
                      </m:r>
                    </m:oMath>
                  </m:oMathPara>
                </a14:m>
                <a:endParaRPr lang="uk-UA" dirty="0"/>
              </a:p>
              <a:p>
                <a:endParaRPr lang="uk-UA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2492896"/>
                <a:ext cx="8229600" cy="4876800"/>
              </a:xfrm>
              <a:blipFill rotWithShape="1">
                <a:blip r:embed="rId2"/>
                <a:stretch>
                  <a:fillRect l="-1185" t="-87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2285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0074934"/>
              </p:ext>
            </p:extLst>
          </p:nvPr>
        </p:nvGraphicFramePr>
        <p:xfrm>
          <a:off x="1187625" y="2276870"/>
          <a:ext cx="7056783" cy="2880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2261"/>
                <a:gridCol w="2352261"/>
                <a:gridCol w="2352261"/>
              </a:tblGrid>
              <a:tr h="657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Країна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Середня урожайність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Середній</a:t>
                      </a:r>
                      <a:r>
                        <a:rPr lang="ru-RU" sz="1200" dirty="0">
                          <a:effectLst/>
                        </a:rPr>
                        <a:t> темп </a:t>
                      </a:r>
                      <a:r>
                        <a:rPr lang="ru-RU" sz="1200" dirty="0" err="1">
                          <a:effectLst/>
                        </a:rPr>
                        <a:t>зростання</a:t>
                      </a:r>
                      <a:r>
                        <a:rPr lang="ru-RU" sz="1200" dirty="0">
                          <a:effectLst/>
                        </a:rPr>
                        <a:t>, %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7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Росія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1,95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3,88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7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Індія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2,76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7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ЄС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5,16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1,03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7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США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2,84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1,91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7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Австралія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1,76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10,2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7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Канада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2,47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7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Китай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4,37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2,12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0520" y="836712"/>
            <a:ext cx="90389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Середня урожайність пшениці та темп її зростання за 1994-2016 роки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038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95882789"/>
                  </p:ext>
                </p:extLst>
              </p:nvPr>
            </p:nvGraphicFramePr>
            <p:xfrm>
              <a:off x="1657350" y="2672937"/>
              <a:ext cx="5829299" cy="244259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30332"/>
                    <a:gridCol w="450509"/>
                    <a:gridCol w="1077029"/>
                    <a:gridCol w="450509"/>
                    <a:gridCol w="789186"/>
                    <a:gridCol w="810790"/>
                    <a:gridCol w="540103"/>
                    <a:gridCol w="540738"/>
                    <a:gridCol w="540103"/>
                  </a:tblGrid>
                  <a:tr h="3598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Країни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uk-UA" sz="1400">
                                        <a:effectLst/>
                                      </a:rPr>
                                    </m:ctrlPr>
                                  </m:sSupPr>
                                  <m:e>
                                    <m:r>
                                      <a:rPr lang="uk-UA" sz="1400">
                                        <a:effectLst/>
                                      </a:rPr>
                                      <m:t>𝑅</m:t>
                                    </m:r>
                                  </m:e>
                                  <m:sup>
                                    <m:r>
                                      <a:rPr lang="uk-UA" sz="1400">
                                        <a:effectLst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uk-UA" sz="1200">
                                    <a:effectLst/>
                                  </a:rPr>
                                  <m:t>Значимість </m:t>
                                </m:r>
                                <m:r>
                                  <a:rPr lang="ru-RU" sz="1200">
                                    <a:effectLst/>
                                  </a:rPr>
                                  <m:t>𝐹</m:t>
                                </m:r>
                              </m:oMath>
                            </m:oMathPara>
                          </a14:m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12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12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12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12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12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12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6131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Росія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0,92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4,5</a:t>
                          </a:r>
                          <a:r>
                            <a:rPr lang="en-US" sz="1200">
                              <a:effectLst/>
                            </a:rPr>
                            <a:t>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3824908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7267,95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10,50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3,27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2,70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</a:t>
                          </a:r>
                          <a:r>
                            <a:rPr lang="uk-UA" sz="1200">
                              <a:effectLst/>
                            </a:rPr>
                            <a:t>0</a:t>
                          </a:r>
                          <a:r>
                            <a:rPr lang="en-US" sz="1200">
                              <a:effectLst/>
                            </a:rPr>
                            <a:t>1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5687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Індія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0,87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5,4</a:t>
                          </a:r>
                          <a:r>
                            <a:rPr lang="en-US" sz="1200">
                              <a:effectLst/>
                            </a:rPr>
                            <a:t>3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3793757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-5661,3</a:t>
                          </a:r>
                          <a:r>
                            <a:rPr lang="en-US" sz="1200">
                              <a:effectLst/>
                            </a:rPr>
                            <a:t>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10,24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1,23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0,23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-1,06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0,30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6131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ЄС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0,50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11,21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5555473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- 10106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4,16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1,50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</a:t>
                          </a:r>
                          <a:r>
                            <a:rPr lang="uk-UA" sz="1200">
                              <a:effectLst/>
                            </a:rPr>
                            <a:t>15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-0,61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</a:t>
                          </a:r>
                          <a:r>
                            <a:rPr lang="uk-UA" sz="1200">
                              <a:effectLst/>
                            </a:rPr>
                            <a:t>55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5687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США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0,45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1,59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2770822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21567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3,42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</a:t>
                          </a:r>
                          <a:r>
                            <a:rPr lang="uk-UA" sz="1200">
                              <a:effectLst/>
                            </a:rPr>
                            <a:t>19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0,2</a:t>
                          </a:r>
                          <a:r>
                            <a:rPr lang="uk-UA" sz="1200">
                              <a:effectLst/>
                            </a:rPr>
                            <a:t>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</a:t>
                          </a:r>
                          <a:r>
                            <a:rPr lang="uk-UA" sz="1200">
                              <a:effectLst/>
                            </a:rPr>
                            <a:t>11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</a:t>
                          </a:r>
                          <a:r>
                            <a:rPr lang="uk-UA" sz="1200">
                              <a:effectLst/>
                            </a:rPr>
                            <a:t>28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5687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Австралія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0,41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</a:t>
                          </a:r>
                          <a:r>
                            <a:rPr lang="uk-UA" sz="1200">
                              <a:effectLst/>
                            </a:rPr>
                            <a:t>2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2,08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1001098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6254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2,42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</a:t>
                          </a:r>
                          <a:r>
                            <a:rPr lang="uk-UA" sz="1200">
                              <a:effectLst/>
                            </a:rPr>
                            <a:t>3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0,44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</a:t>
                          </a:r>
                          <a:r>
                            <a:rPr lang="uk-UA" sz="1200">
                              <a:effectLst/>
                            </a:rPr>
                            <a:t>66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 dirty="0">
                              <a:effectLst/>
                            </a:rPr>
                            <a:t>1,21</a:t>
                          </a:r>
                          <a:endParaRPr lang="uk-UA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0,</a:t>
                          </a:r>
                          <a:r>
                            <a:rPr lang="uk-UA" sz="1200" dirty="0">
                              <a:effectLst/>
                            </a:rPr>
                            <a:t>24</a:t>
                          </a:r>
                          <a:endParaRPr lang="uk-UA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95882789"/>
                  </p:ext>
                </p:extLst>
              </p:nvPr>
            </p:nvGraphicFramePr>
            <p:xfrm>
              <a:off x="1657350" y="2672937"/>
              <a:ext cx="5829299" cy="244259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30332"/>
                    <a:gridCol w="450509"/>
                    <a:gridCol w="1077029"/>
                    <a:gridCol w="450509"/>
                    <a:gridCol w="789186"/>
                    <a:gridCol w="810790"/>
                    <a:gridCol w="540103"/>
                    <a:gridCol w="540738"/>
                    <a:gridCol w="540103"/>
                  </a:tblGrid>
                  <a:tr h="407099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Країни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140541" t="-8955" r="-1054054" b="-519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100565" t="-8955" r="-340678" b="-519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479730" t="-8955" r="-714865" b="-519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32558" t="-8955" r="-310078" b="-519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419549" t="-8955" r="-200752" b="-519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776404" t="-8955" r="-200000" b="-519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886364" t="-8955" r="-102273" b="-519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975281" t="-8955" r="-1124" b="-519403"/>
                          </a:stretch>
                        </a:blipFill>
                      </a:tcPr>
                    </a:tc>
                  </a:tr>
                  <a:tr h="407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Росія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0,92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4,5</a:t>
                          </a:r>
                          <a:r>
                            <a:rPr lang="en-US" sz="1200">
                              <a:effectLst/>
                            </a:rPr>
                            <a:t>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3824908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7267,95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10,50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3,27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2,70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</a:t>
                          </a:r>
                          <a:r>
                            <a:rPr lang="uk-UA" sz="1200">
                              <a:effectLst/>
                            </a:rPr>
                            <a:t>0</a:t>
                          </a:r>
                          <a:r>
                            <a:rPr lang="en-US" sz="1200">
                              <a:effectLst/>
                            </a:rPr>
                            <a:t>1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407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Індія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0,87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5,4</a:t>
                          </a:r>
                          <a:r>
                            <a:rPr lang="en-US" sz="1200">
                              <a:effectLst/>
                            </a:rPr>
                            <a:t>3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3793757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-5661,3</a:t>
                          </a:r>
                          <a:r>
                            <a:rPr lang="en-US" sz="1200">
                              <a:effectLst/>
                            </a:rPr>
                            <a:t>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10,24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1,23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0,23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-1,06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0,30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407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ЄС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0,50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11,21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5555473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- 10106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4,16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1,50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</a:t>
                          </a:r>
                          <a:r>
                            <a:rPr lang="uk-UA" sz="1200">
                              <a:effectLst/>
                            </a:rPr>
                            <a:t>15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-0,61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</a:t>
                          </a:r>
                          <a:r>
                            <a:rPr lang="uk-UA" sz="1200">
                              <a:effectLst/>
                            </a:rPr>
                            <a:t>55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07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США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0,45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1,59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2770822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21567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3,42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</a:t>
                          </a:r>
                          <a:r>
                            <a:rPr lang="uk-UA" sz="1200">
                              <a:effectLst/>
                            </a:rPr>
                            <a:t>19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0,2</a:t>
                          </a:r>
                          <a:r>
                            <a:rPr lang="uk-UA" sz="1200">
                              <a:effectLst/>
                            </a:rPr>
                            <a:t>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</a:t>
                          </a:r>
                          <a:r>
                            <a:rPr lang="uk-UA" sz="1200">
                              <a:effectLst/>
                            </a:rPr>
                            <a:t>11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</a:t>
                          </a:r>
                          <a:r>
                            <a:rPr lang="uk-UA" sz="1200">
                              <a:effectLst/>
                            </a:rPr>
                            <a:t>28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07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Австралія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0,41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</a:t>
                          </a:r>
                          <a:r>
                            <a:rPr lang="uk-UA" sz="1200">
                              <a:effectLst/>
                            </a:rPr>
                            <a:t>2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2,08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1001098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6254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2,42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0,0</a:t>
                          </a:r>
                          <a:r>
                            <a:rPr lang="uk-UA" sz="1200">
                              <a:effectLst/>
                            </a:rPr>
                            <a:t>3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0,44</a:t>
                          </a:r>
                          <a:endParaRPr lang="uk-UA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0,</a:t>
                          </a:r>
                          <a:r>
                            <a:rPr lang="uk-UA" sz="1200">
                              <a:effectLst/>
                            </a:rPr>
                            <a:t>66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 dirty="0">
                              <a:effectLst/>
                            </a:rPr>
                            <a:t>1,21</a:t>
                          </a:r>
                          <a:endParaRPr lang="uk-UA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0,</a:t>
                          </a:r>
                          <a:r>
                            <a:rPr lang="uk-UA" sz="1200" dirty="0">
                              <a:effectLst/>
                            </a:rPr>
                            <a:t>24</a:t>
                          </a:r>
                          <a:endParaRPr lang="uk-UA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Результат </a:t>
            </a:r>
            <a:r>
              <a:rPr lang="ru-RU" sz="2400" dirty="0" err="1"/>
              <a:t>оцінки</a:t>
            </a:r>
            <a:r>
              <a:rPr lang="ru-RU" sz="2400" dirty="0"/>
              <a:t> </a:t>
            </a:r>
            <a:r>
              <a:rPr lang="ru-RU" sz="2400" dirty="0" err="1"/>
              <a:t>моделі</a:t>
            </a:r>
            <a:r>
              <a:rPr lang="ru-RU" sz="2400" dirty="0"/>
              <a:t> </a:t>
            </a:r>
            <a:r>
              <a:rPr lang="ru-RU" sz="2400" dirty="0" err="1"/>
              <a:t>регресії</a:t>
            </a:r>
            <a:r>
              <a:rPr lang="ru-RU" sz="2400" dirty="0"/>
              <a:t> </a:t>
            </a:r>
            <a:r>
              <a:rPr lang="ru-RU" sz="2400" dirty="0" err="1"/>
              <a:t>обсягів</a:t>
            </a:r>
            <a:r>
              <a:rPr lang="ru-RU" sz="2400" dirty="0"/>
              <a:t> </a:t>
            </a:r>
            <a:r>
              <a:rPr lang="ru-RU" sz="2400" dirty="0" err="1"/>
              <a:t>врожаю</a:t>
            </a:r>
            <a:r>
              <a:rPr lang="ru-RU" sz="2400" dirty="0"/>
              <a:t> </a:t>
            </a:r>
            <a:r>
              <a:rPr lang="ru-RU" sz="2400" dirty="0" err="1" smtClean="0"/>
              <a:t>пшениці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41793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580643" y="3222688"/>
              <a:ext cx="7982713" cy="122612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378848"/>
                    <a:gridCol w="1867955"/>
                    <a:gridCol w="1867955"/>
                    <a:gridCol w="1867955"/>
                  </a:tblGrid>
                  <a:tr h="2000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Країни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12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</a:rPr>
                                      <m:t>𝐸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uk-UA" sz="1200">
                                            <a:effectLst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k-UA" sz="1200">
                                            <a:effectLst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uk-UA" sz="1200">
                                            <a:effectLst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sub>
                                </m:sSub>
                              </m:oMath>
                            </m:oMathPara>
                          </a14:m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12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</a:rPr>
                                      <m:t>𝐸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uk-UA" sz="1200">
                                            <a:effectLst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k-UA" sz="1200">
                                            <a:effectLst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uk-UA" sz="1200">
                                            <a:effectLst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sub>
                                </m:sSub>
                              </m:oMath>
                            </m:oMathPara>
                          </a14:m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12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</a:rPr>
                                      <m:t>𝐸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uk-UA" sz="1200">
                                            <a:effectLst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k-UA" sz="1200">
                                            <a:effectLst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uk-UA" sz="1200">
                                            <a:effectLst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sub>
                                </m:sSub>
                              </m:oMath>
                            </m:oMathPara>
                          </a14:m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Росія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2,30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0,51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0,15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000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Індія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1,95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1,18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-0,08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000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ЄС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2,17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0,41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-0,07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000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США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0,57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0,56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0,28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000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Австралія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1,16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1,05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 dirty="0">
                              <a:effectLst/>
                            </a:rPr>
                            <a:t>0,36</a:t>
                          </a:r>
                          <a:endParaRPr lang="uk-UA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580643" y="3222688"/>
              <a:ext cx="7982713" cy="122612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378848"/>
                    <a:gridCol w="1867955"/>
                    <a:gridCol w="1867955"/>
                    <a:gridCol w="1867955"/>
                  </a:tblGrid>
                  <a:tr h="2292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Країни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27036" t="-10526" r="-199674" b="-46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27778" t="-10526" r="-100327" b="-46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26710" t="-10526" b="-465789"/>
                          </a:stretch>
                        </a:blipFill>
                      </a:tcPr>
                    </a:tc>
                  </a:tr>
                  <a:tr h="1967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Росія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2,30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0,51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0,15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000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Індія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1,95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1,18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-0,08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000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ЄС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2,17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0,41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-0,07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000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США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0,57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0,56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0,28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000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Австралія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1,16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>
                              <a:effectLst/>
                            </a:rPr>
                            <a:t>1,05</a:t>
                          </a:r>
                          <a:endParaRPr lang="uk-UA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 dirty="0">
                              <a:effectLst/>
                            </a:rPr>
                            <a:t>0,36</a:t>
                          </a:r>
                          <a:endParaRPr lang="uk-UA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55576" y="1118356"/>
            <a:ext cx="763284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Коефіцієнти еластичності параметрів моделі регресії обсягів врожаю пшениці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19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Актуальність </a:t>
            </a:r>
            <a:r>
              <a:rPr lang="uk-UA" dirty="0"/>
              <a:t>питання продовольчої безпеки дуже зросте у найближчі 20 років, що пов’язано з стрімким збільшенням населення світу та високою залежністю врожаю пшениці від посівних площ, кількість яких обмежена та буде зменшуватися через деградацію ґрунтів. Отож, наразі дуже важливим є досвід країн Європейського Союзу, які досягли високої врожайності завдяки активному застосуванню високоякісної техніки та інвестиціям у сільське господарство.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576013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</TotalTime>
  <Words>507</Words>
  <Application>Microsoft Office PowerPoint</Application>
  <PresentationFormat>Экран (4:3)</PresentationFormat>
  <Paragraphs>137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Ясность</vt:lpstr>
      <vt:lpstr>ВИЗНАЧЕННЯ ФАКТОРІВ ВРОЖАЙНОСТІ ПШЕНИЦІ НА ПІДҐРУНТІ МОДЕЛЕЙ РЕГРЕСІЇ </vt:lpstr>
      <vt:lpstr>Анотація</vt:lpstr>
      <vt:lpstr>Презентация PowerPoint</vt:lpstr>
      <vt:lpstr>Презентация PowerPoint</vt:lpstr>
      <vt:lpstr>Мета дослідження</vt:lpstr>
      <vt:lpstr>Презентация PowerPoint</vt:lpstr>
      <vt:lpstr>Результат оцінки моделі регресії обсягів врожаю пшениці</vt:lpstr>
      <vt:lpstr>Презентация PowerPoint</vt:lpstr>
      <vt:lpstr>Висновок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ВИЗНАЧЕННЯ ФАКТОРІВ ВРОЖАЙНОСТІ ПШЕНИЦІ НА ПІДҐРУНТІ МОДЕЛЕЙ РЕГРЕСІЇ </dc:title>
  <dc:creator>Катя</dc:creator>
  <cp:lastModifiedBy>Катя</cp:lastModifiedBy>
  <cp:revision>6</cp:revision>
  <dcterms:created xsi:type="dcterms:W3CDTF">2017-05-07T16:15:29Z</dcterms:created>
  <dcterms:modified xsi:type="dcterms:W3CDTF">2017-05-07T16:27:44Z</dcterms:modified>
</cp:coreProperties>
</file>