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9" r:id="rId5"/>
    <p:sldId id="260" r:id="rId6"/>
    <p:sldId id="261" r:id="rId7"/>
    <p:sldId id="268" r:id="rId8"/>
    <p:sldId id="262" r:id="rId9"/>
    <p:sldId id="263" r:id="rId10"/>
    <p:sldId id="264"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Pakito\Desktop\statya%2033&#1059;&#1082;&#1088;&#1072;&#1111;&#1085;&#1072;%202014-2015-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radarChart>
        <c:radarStyle val="marker"/>
        <c:varyColors val="0"/>
        <c:ser>
          <c:idx val="0"/>
          <c:order val="0"/>
          <c:tx>
            <c:strRef>
              <c:f>Лист1!$A$197</c:f>
              <c:strCache>
                <c:ptCount val="1"/>
                <c:pt idx="0">
                  <c:v>Україна</c:v>
                </c:pt>
              </c:strCache>
            </c:strRef>
          </c:tx>
          <c:cat>
            <c:strRef>
              <c:f>Лист1!$B$196:$AC$196</c:f>
              <c:strCache>
                <c:ptCount val="28"/>
                <c:pt idx="0">
                  <c:v>Виїзд фахівців вищої кваліфікації 
за межі країни</c:v>
                </c:pt>
                <c:pt idx="1">
                  <c:v>Ріст населення</c:v>
                </c:pt>
                <c:pt idx="2">
                  <c:v>Фахівці вищої кваліфікації</c:v>
                </c:pt>
                <c:pt idx="3">
                  <c:v>Випуcкники  ВНЗ</c:v>
                </c:pt>
                <c:pt idx="4">
                  <c:v>Видатки на освіту</c:v>
                </c:pt>
                <c:pt idx="5">
                  <c:v>Тривалість  життя</c:v>
                </c:pt>
                <c:pt idx="6">
                  <c:v>Співвідношення учнів/викладачів</c:v>
                </c:pt>
                <c:pt idx="7">
                  <c:v>Кількість користувачів інтернету на 100 чол</c:v>
                </c:pt>
                <c:pt idx="8">
                  <c:v>Індекс  рівня життя</c:v>
                </c:pt>
                <c:pt idx="9">
                  <c:v>Індекс розвитку ЛК
</c:v>
                </c:pt>
                <c:pt idx="10">
                  <c:v>Рейтинг освіти: наука</c:v>
                </c:pt>
                <c:pt idx="11">
                  <c:v>Індекс демократії </c:v>
                </c:pt>
                <c:pt idx="12">
                  <c:v>Кількість інноваційних підприємств</c:v>
                </c:pt>
                <c:pt idx="13">
                  <c:v>Забезпеченість підприємств засобами ОТ 
</c:v>
                </c:pt>
                <c:pt idx="14">
                  <c:v>Вищі навчальні заклади </c:v>
                </c:pt>
                <c:pt idx="15">
                  <c:v>Заявки на винаходи</c:v>
                </c:pt>
                <c:pt idx="16">
                  <c:v>Патенти на винаходи</c:v>
                </c:pt>
                <c:pt idx="17">
                  <c:v>Інфраструктура ІТ, балл</c:v>
                </c:pt>
                <c:pt idx="18">
                  <c:v>Корпоративная культура, індекс</c:v>
                </c:pt>
                <c:pt idx="19">
                  <c:v>Індекс глобальної конкурентоспроможності</c:v>
                </c:pt>
                <c:pt idx="20">
                  <c:v>Кількість суб’єктів ЄДРПОУ  </c:v>
                </c:pt>
                <c:pt idx="21">
                  <c:v>Прямі іноземні інвестиції 
</c:v>
                </c:pt>
                <c:pt idx="22">
                  <c:v>Відтік капіталу</c:v>
                </c:pt>
                <c:pt idx="23">
                  <c:v>ВВП продукт на одну особу</c:v>
                </c:pt>
                <c:pt idx="24">
                  <c:v>Кількість ліцензій</c:v>
                </c:pt>
                <c:pt idx="25">
                  <c:v>Кількість контрактів</c:v>
                </c:pt>
                <c:pt idx="26">
                  <c:v>Конкурентоспроможність</c:v>
                </c:pt>
                <c:pt idx="27">
                  <c:v>Індекс сприяння  торгівлі</c:v>
                </c:pt>
              </c:strCache>
            </c:strRef>
          </c:cat>
          <c:val>
            <c:numRef>
              <c:f>Лист1!$B$197:$AC$197</c:f>
              <c:numCache>
                <c:formatCode>0.0</c:formatCode>
                <c:ptCount val="28"/>
                <c:pt idx="0">
                  <c:v>0.1</c:v>
                </c:pt>
                <c:pt idx="1">
                  <c:v>-2.272727272727276</c:v>
                </c:pt>
                <c:pt idx="2">
                  <c:v>0.66655000874934378</c:v>
                </c:pt>
                <c:pt idx="3">
                  <c:v>0.38442933175635752</c:v>
                </c:pt>
                <c:pt idx="4">
                  <c:v>0.55561206326603252</c:v>
                </c:pt>
                <c:pt idx="5">
                  <c:v>0.89610389610389696</c:v>
                </c:pt>
                <c:pt idx="6">
                  <c:v>0.31250000000000028</c:v>
                </c:pt>
                <c:pt idx="7">
                  <c:v>0.30769230769230782</c:v>
                </c:pt>
                <c:pt idx="8">
                  <c:v>0.65526315789473688</c:v>
                </c:pt>
                <c:pt idx="9">
                  <c:v>0.83000000000000052</c:v>
                </c:pt>
                <c:pt idx="10">
                  <c:v>0.87777777777777832</c:v>
                </c:pt>
                <c:pt idx="11">
                  <c:v>0.67857142857142916</c:v>
                </c:pt>
                <c:pt idx="12">
                  <c:v>0.61880687563195169</c:v>
                </c:pt>
                <c:pt idx="13">
                  <c:v>0.40084814216478198</c:v>
                </c:pt>
                <c:pt idx="14">
                  <c:v>0.20255591054313099</c:v>
                </c:pt>
                <c:pt idx="15">
                  <c:v>0.73574468085106381</c:v>
                </c:pt>
                <c:pt idx="16">
                  <c:v>0.8575797291393622</c:v>
                </c:pt>
                <c:pt idx="17">
                  <c:v>0.66666666666666663</c:v>
                </c:pt>
                <c:pt idx="18">
                  <c:v>0.72413793103448332</c:v>
                </c:pt>
                <c:pt idx="19">
                  <c:v>0.9375</c:v>
                </c:pt>
                <c:pt idx="20">
                  <c:v>0.76474331289050246</c:v>
                </c:pt>
                <c:pt idx="21">
                  <c:v>0.46265625000000005</c:v>
                </c:pt>
                <c:pt idx="22">
                  <c:v>1</c:v>
                </c:pt>
                <c:pt idx="23">
                  <c:v>0.26930693069306932</c:v>
                </c:pt>
                <c:pt idx="24">
                  <c:v>9.3143083630598492E-2</c:v>
                </c:pt>
                <c:pt idx="25">
                  <c:v>0.54207516339869333</c:v>
                </c:pt>
                <c:pt idx="26">
                  <c:v>0.6321243523316068</c:v>
                </c:pt>
                <c:pt idx="27">
                  <c:v>0.81632653061224458</c:v>
                </c:pt>
              </c:numCache>
            </c:numRef>
          </c:val>
        </c:ser>
        <c:ser>
          <c:idx val="1"/>
          <c:order val="1"/>
          <c:tx>
            <c:strRef>
              <c:f>Лист1!$A$198</c:f>
              <c:strCache>
                <c:ptCount val="1"/>
                <c:pt idx="0">
                  <c:v>Росія</c:v>
                </c:pt>
              </c:strCache>
            </c:strRef>
          </c:tx>
          <c:cat>
            <c:strRef>
              <c:f>Лист1!$B$196:$AC$196</c:f>
              <c:strCache>
                <c:ptCount val="28"/>
                <c:pt idx="0">
                  <c:v>Виїзд фахівців вищої кваліфікації 
за межі країни</c:v>
                </c:pt>
                <c:pt idx="1">
                  <c:v>Ріст населення</c:v>
                </c:pt>
                <c:pt idx="2">
                  <c:v>Фахівці вищої кваліфікації</c:v>
                </c:pt>
                <c:pt idx="3">
                  <c:v>Випуcкники  ВНЗ</c:v>
                </c:pt>
                <c:pt idx="4">
                  <c:v>Видатки на освіту</c:v>
                </c:pt>
                <c:pt idx="5">
                  <c:v>Тривалість  життя</c:v>
                </c:pt>
                <c:pt idx="6">
                  <c:v>Співвідношення учнів/викладачів</c:v>
                </c:pt>
                <c:pt idx="7">
                  <c:v>Кількість користувачів інтернету на 100 чол</c:v>
                </c:pt>
                <c:pt idx="8">
                  <c:v>Індекс  рівня життя</c:v>
                </c:pt>
                <c:pt idx="9">
                  <c:v>Індекс розвитку ЛК
</c:v>
                </c:pt>
                <c:pt idx="10">
                  <c:v>Рейтинг освіти: наука</c:v>
                </c:pt>
                <c:pt idx="11">
                  <c:v>Індекс демократії </c:v>
                </c:pt>
                <c:pt idx="12">
                  <c:v>Кількість інноваційних підприємств</c:v>
                </c:pt>
                <c:pt idx="13">
                  <c:v>Забезпеченість підприємств засобами ОТ 
</c:v>
                </c:pt>
                <c:pt idx="14">
                  <c:v>Вищі навчальні заклади </c:v>
                </c:pt>
                <c:pt idx="15">
                  <c:v>Заявки на винаходи</c:v>
                </c:pt>
                <c:pt idx="16">
                  <c:v>Патенти на винаходи</c:v>
                </c:pt>
                <c:pt idx="17">
                  <c:v>Інфраструктура ІТ, балл</c:v>
                </c:pt>
                <c:pt idx="18">
                  <c:v>Корпоративная культура, індекс</c:v>
                </c:pt>
                <c:pt idx="19">
                  <c:v>Індекс глобальної конкурентоспроможності</c:v>
                </c:pt>
                <c:pt idx="20">
                  <c:v>Кількість суб’єктів ЄДРПОУ  </c:v>
                </c:pt>
                <c:pt idx="21">
                  <c:v>Прямі іноземні інвестиції 
</c:v>
                </c:pt>
                <c:pt idx="22">
                  <c:v>Відтік капіталу</c:v>
                </c:pt>
                <c:pt idx="23">
                  <c:v>ВВП продукт на одну особу</c:v>
                </c:pt>
                <c:pt idx="24">
                  <c:v>Кількість ліцензій</c:v>
                </c:pt>
                <c:pt idx="25">
                  <c:v>Кількість контрактів</c:v>
                </c:pt>
                <c:pt idx="26">
                  <c:v>Конкурентоспроможність</c:v>
                </c:pt>
                <c:pt idx="27">
                  <c:v>Індекс сприяння  торгівлі</c:v>
                </c:pt>
              </c:strCache>
            </c:strRef>
          </c:cat>
          <c:val>
            <c:numRef>
              <c:f>Лист1!$B$198:$AC$198</c:f>
              <c:numCache>
                <c:formatCode>0.0</c:formatCode>
                <c:ptCount val="28"/>
                <c:pt idx="0">
                  <c:v>7.2727272727272724E-2</c:v>
                </c:pt>
                <c:pt idx="1">
                  <c:v>2.7272727272727306E-2</c:v>
                </c:pt>
                <c:pt idx="2">
                  <c:v>1</c:v>
                </c:pt>
                <c:pt idx="3">
                  <c:v>1</c:v>
                </c:pt>
                <c:pt idx="4">
                  <c:v>0.73996846869755373</c:v>
                </c:pt>
                <c:pt idx="5">
                  <c:v>0.88311688311688319</c:v>
                </c:pt>
                <c:pt idx="6">
                  <c:v>1</c:v>
                </c:pt>
                <c:pt idx="7">
                  <c:v>0.4615384615384619</c:v>
                </c:pt>
                <c:pt idx="8">
                  <c:v>0.71052631578947378</c:v>
                </c:pt>
                <c:pt idx="9">
                  <c:v>0.85555555555555562</c:v>
                </c:pt>
                <c:pt idx="10">
                  <c:v>0.88888888888888951</c:v>
                </c:pt>
                <c:pt idx="11">
                  <c:v>0.39285714285714313</c:v>
                </c:pt>
                <c:pt idx="12">
                  <c:v>0.77451971688574361</c:v>
                </c:pt>
                <c:pt idx="13">
                  <c:v>0.76029886914378131</c:v>
                </c:pt>
                <c:pt idx="14">
                  <c:v>1</c:v>
                </c:pt>
                <c:pt idx="15">
                  <c:v>0.54914893617021332</c:v>
                </c:pt>
                <c:pt idx="16">
                  <c:v>1</c:v>
                </c:pt>
                <c:pt idx="17">
                  <c:v>0.68518518518518523</c:v>
                </c:pt>
                <c:pt idx="18">
                  <c:v>0.74712643678160962</c:v>
                </c:pt>
                <c:pt idx="19">
                  <c:v>0.9583333333333337</c:v>
                </c:pt>
                <c:pt idx="20">
                  <c:v>1</c:v>
                </c:pt>
                <c:pt idx="21">
                  <c:v>0.265625</c:v>
                </c:pt>
                <c:pt idx="22">
                  <c:v>0.10913884007029886</c:v>
                </c:pt>
                <c:pt idx="23">
                  <c:v>0.59633663366336642</c:v>
                </c:pt>
                <c:pt idx="24">
                  <c:v>0.41366098559915493</c:v>
                </c:pt>
                <c:pt idx="25">
                  <c:v>0.9285130718954242</c:v>
                </c:pt>
                <c:pt idx="26">
                  <c:v>0.65544041450777324</c:v>
                </c:pt>
                <c:pt idx="27">
                  <c:v>0.7959183673469381</c:v>
                </c:pt>
              </c:numCache>
            </c:numRef>
          </c:val>
        </c:ser>
        <c:ser>
          <c:idx val="2"/>
          <c:order val="2"/>
          <c:tx>
            <c:strRef>
              <c:f>Лист1!$A$199</c:f>
              <c:strCache>
                <c:ptCount val="1"/>
                <c:pt idx="0">
                  <c:v>Ізраїль</c:v>
                </c:pt>
              </c:strCache>
            </c:strRef>
          </c:tx>
          <c:cat>
            <c:strRef>
              <c:f>Лист1!$B$196:$AC$196</c:f>
              <c:strCache>
                <c:ptCount val="28"/>
                <c:pt idx="0">
                  <c:v>Виїзд фахівців вищої кваліфікації 
за межі країни</c:v>
                </c:pt>
                <c:pt idx="1">
                  <c:v>Ріст населення</c:v>
                </c:pt>
                <c:pt idx="2">
                  <c:v>Фахівці вищої кваліфікації</c:v>
                </c:pt>
                <c:pt idx="3">
                  <c:v>Випуcкники  ВНЗ</c:v>
                </c:pt>
                <c:pt idx="4">
                  <c:v>Видатки на освіту</c:v>
                </c:pt>
                <c:pt idx="5">
                  <c:v>Тривалість  життя</c:v>
                </c:pt>
                <c:pt idx="6">
                  <c:v>Співвідношення учнів/викладачів</c:v>
                </c:pt>
                <c:pt idx="7">
                  <c:v>Кількість користувачів інтернету на 100 чол</c:v>
                </c:pt>
                <c:pt idx="8">
                  <c:v>Індекс  рівня життя</c:v>
                </c:pt>
                <c:pt idx="9">
                  <c:v>Індекс розвитку ЛК
</c:v>
                </c:pt>
                <c:pt idx="10">
                  <c:v>Рейтинг освіти: наука</c:v>
                </c:pt>
                <c:pt idx="11">
                  <c:v>Індекс демократії </c:v>
                </c:pt>
                <c:pt idx="12">
                  <c:v>Кількість інноваційних підприємств</c:v>
                </c:pt>
                <c:pt idx="13">
                  <c:v>Забезпеченість підприємств засобами ОТ 
</c:v>
                </c:pt>
                <c:pt idx="14">
                  <c:v>Вищі навчальні заклади </c:v>
                </c:pt>
                <c:pt idx="15">
                  <c:v>Заявки на винаходи</c:v>
                </c:pt>
                <c:pt idx="16">
                  <c:v>Патенти на винаходи</c:v>
                </c:pt>
                <c:pt idx="17">
                  <c:v>Інфраструктура ІТ, балл</c:v>
                </c:pt>
                <c:pt idx="18">
                  <c:v>Корпоративная культура, індекс</c:v>
                </c:pt>
                <c:pt idx="19">
                  <c:v>Індекс глобальної конкурентоспроможності</c:v>
                </c:pt>
                <c:pt idx="20">
                  <c:v>Кількість суб’єктів ЄДРПОУ  </c:v>
                </c:pt>
                <c:pt idx="21">
                  <c:v>Прямі іноземні інвестиції 
</c:v>
                </c:pt>
                <c:pt idx="22">
                  <c:v>Відтік капіталу</c:v>
                </c:pt>
                <c:pt idx="23">
                  <c:v>ВВП продукт на одну особу</c:v>
                </c:pt>
                <c:pt idx="24">
                  <c:v>Кількість ліцензій</c:v>
                </c:pt>
                <c:pt idx="25">
                  <c:v>Кількість контрактів</c:v>
                </c:pt>
                <c:pt idx="26">
                  <c:v>Конкурентоспроможність</c:v>
                </c:pt>
                <c:pt idx="27">
                  <c:v>Індекс сприяння  торгівлі</c:v>
                </c:pt>
              </c:strCache>
            </c:strRef>
          </c:cat>
          <c:val>
            <c:numRef>
              <c:f>Лист1!$B$199:$AC$199</c:f>
              <c:numCache>
                <c:formatCode>0.0</c:formatCode>
                <c:ptCount val="28"/>
                <c:pt idx="0">
                  <c:v>1</c:v>
                </c:pt>
                <c:pt idx="1">
                  <c:v>1</c:v>
                </c:pt>
                <c:pt idx="2">
                  <c:v>6.033297502687307E-2</c:v>
                </c:pt>
                <c:pt idx="3">
                  <c:v>0.64458900059136603</c:v>
                </c:pt>
                <c:pt idx="4">
                  <c:v>1</c:v>
                </c:pt>
                <c:pt idx="5">
                  <c:v>1</c:v>
                </c:pt>
                <c:pt idx="6">
                  <c:v>0.99375000000000002</c:v>
                </c:pt>
                <c:pt idx="7">
                  <c:v>1</c:v>
                </c:pt>
                <c:pt idx="8">
                  <c:v>1</c:v>
                </c:pt>
                <c:pt idx="9">
                  <c:v>1</c:v>
                </c:pt>
                <c:pt idx="10">
                  <c:v>1</c:v>
                </c:pt>
                <c:pt idx="11">
                  <c:v>1</c:v>
                </c:pt>
                <c:pt idx="12">
                  <c:v>1</c:v>
                </c:pt>
                <c:pt idx="13">
                  <c:v>1</c:v>
                </c:pt>
                <c:pt idx="14">
                  <c:v>0.21597444089456894</c:v>
                </c:pt>
                <c:pt idx="15">
                  <c:v>1</c:v>
                </c:pt>
                <c:pt idx="16">
                  <c:v>0.33420707732634375</c:v>
                </c:pt>
                <c:pt idx="17">
                  <c:v>1</c:v>
                </c:pt>
                <c:pt idx="18">
                  <c:v>1</c:v>
                </c:pt>
                <c:pt idx="19">
                  <c:v>1</c:v>
                </c:pt>
                <c:pt idx="20">
                  <c:v>0.66535544614321585</c:v>
                </c:pt>
                <c:pt idx="21">
                  <c:v>1</c:v>
                </c:pt>
                <c:pt idx="22">
                  <c:v>0.69000000000000061</c:v>
                </c:pt>
                <c:pt idx="23">
                  <c:v>1</c:v>
                </c:pt>
                <c:pt idx="24">
                  <c:v>1</c:v>
                </c:pt>
                <c:pt idx="25">
                  <c:v>1</c:v>
                </c:pt>
                <c:pt idx="26">
                  <c:v>1</c:v>
                </c:pt>
                <c:pt idx="27">
                  <c:v>1</c:v>
                </c:pt>
              </c:numCache>
            </c:numRef>
          </c:val>
        </c:ser>
        <c:dLbls>
          <c:showLegendKey val="0"/>
          <c:showVal val="0"/>
          <c:showCatName val="0"/>
          <c:showSerName val="0"/>
          <c:showPercent val="0"/>
          <c:showBubbleSize val="0"/>
        </c:dLbls>
        <c:axId val="186393352"/>
        <c:axId val="184550112"/>
      </c:radarChart>
      <c:catAx>
        <c:axId val="186393352"/>
        <c:scaling>
          <c:orientation val="minMax"/>
        </c:scaling>
        <c:delete val="0"/>
        <c:axPos val="b"/>
        <c:majorGridlines/>
        <c:numFmt formatCode="General" sourceLinked="0"/>
        <c:majorTickMark val="out"/>
        <c:minorTickMark val="none"/>
        <c:tickLblPos val="nextTo"/>
        <c:txPr>
          <a:bodyPr/>
          <a:lstStyle/>
          <a:p>
            <a:pPr>
              <a:defRPr sz="1200"/>
            </a:pPr>
            <a:endParaRPr lang="ru-RU"/>
          </a:p>
        </c:txPr>
        <c:crossAx val="184550112"/>
        <c:crosses val="autoZero"/>
        <c:auto val="1"/>
        <c:lblAlgn val="ctr"/>
        <c:lblOffset val="100"/>
        <c:noMultiLvlLbl val="0"/>
      </c:catAx>
      <c:valAx>
        <c:axId val="184550112"/>
        <c:scaling>
          <c:orientation val="minMax"/>
        </c:scaling>
        <c:delete val="0"/>
        <c:axPos val="l"/>
        <c:majorGridlines/>
        <c:numFmt formatCode="0.0" sourceLinked="1"/>
        <c:majorTickMark val="cross"/>
        <c:minorTickMark val="none"/>
        <c:tickLblPos val="nextTo"/>
        <c:crossAx val="186393352"/>
        <c:crosses val="autoZero"/>
        <c:crossBetween val="between"/>
      </c:valAx>
    </c:plotArea>
    <c:legend>
      <c:legendPos val="r"/>
      <c:layout/>
      <c:overlay val="0"/>
    </c:legend>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7240837-4232-487E-924C-8AE1E3EB3ACF}" type="datetimeFigureOut">
              <a:rPr lang="ru-RU" smtClean="0"/>
              <a:pPr/>
              <a:t>28.04.2017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9A4B117-BFDD-4E0F-BCFC-BC40F5A2F372}" type="slidenum">
              <a:rPr lang="ru-RU" smtClean="0"/>
              <a:pPr/>
              <a:t>‹#›</a:t>
            </a:fld>
            <a:endParaRPr lang="ru-RU"/>
          </a:p>
        </p:txBody>
      </p:sp>
    </p:spTree>
    <p:extLst>
      <p:ext uri="{BB962C8B-B14F-4D97-AF65-F5344CB8AC3E}">
        <p14:creationId xmlns:p14="http://schemas.microsoft.com/office/powerpoint/2010/main" val="924064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7240837-4232-487E-924C-8AE1E3EB3ACF}" type="datetimeFigureOut">
              <a:rPr lang="ru-RU" smtClean="0"/>
              <a:pPr/>
              <a:t>28.04.2017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9A4B117-BFDD-4E0F-BCFC-BC40F5A2F372}" type="slidenum">
              <a:rPr lang="ru-RU" smtClean="0"/>
              <a:pPr/>
              <a:t>‹#›</a:t>
            </a:fld>
            <a:endParaRPr lang="ru-RU"/>
          </a:p>
        </p:txBody>
      </p:sp>
    </p:spTree>
    <p:extLst>
      <p:ext uri="{BB962C8B-B14F-4D97-AF65-F5344CB8AC3E}">
        <p14:creationId xmlns:p14="http://schemas.microsoft.com/office/powerpoint/2010/main" val="4072632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7240837-4232-487E-924C-8AE1E3EB3ACF}" type="datetimeFigureOut">
              <a:rPr lang="ru-RU" smtClean="0"/>
              <a:pPr/>
              <a:t>28.04.2017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9A4B117-BFDD-4E0F-BCFC-BC40F5A2F372}" type="slidenum">
              <a:rPr lang="ru-RU" smtClean="0"/>
              <a:pPr/>
              <a:t>‹#›</a:t>
            </a:fld>
            <a:endParaRPr lang="ru-RU"/>
          </a:p>
        </p:txBody>
      </p:sp>
    </p:spTree>
    <p:extLst>
      <p:ext uri="{BB962C8B-B14F-4D97-AF65-F5344CB8AC3E}">
        <p14:creationId xmlns:p14="http://schemas.microsoft.com/office/powerpoint/2010/main" val="3778213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7240837-4232-487E-924C-8AE1E3EB3ACF}" type="datetimeFigureOut">
              <a:rPr lang="ru-RU" smtClean="0"/>
              <a:pPr/>
              <a:t>28.04.2017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9A4B117-BFDD-4E0F-BCFC-BC40F5A2F372}" type="slidenum">
              <a:rPr lang="ru-RU" smtClean="0"/>
              <a:pPr/>
              <a:t>‹#›</a:t>
            </a:fld>
            <a:endParaRPr lang="ru-RU"/>
          </a:p>
        </p:txBody>
      </p:sp>
    </p:spTree>
    <p:extLst>
      <p:ext uri="{BB962C8B-B14F-4D97-AF65-F5344CB8AC3E}">
        <p14:creationId xmlns:p14="http://schemas.microsoft.com/office/powerpoint/2010/main" val="2587414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7240837-4232-487E-924C-8AE1E3EB3ACF}" type="datetimeFigureOut">
              <a:rPr lang="ru-RU" smtClean="0"/>
              <a:pPr/>
              <a:t>28.04.2017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9A4B117-BFDD-4E0F-BCFC-BC40F5A2F372}" type="slidenum">
              <a:rPr lang="ru-RU" smtClean="0"/>
              <a:pPr/>
              <a:t>‹#›</a:t>
            </a:fld>
            <a:endParaRPr lang="ru-RU"/>
          </a:p>
        </p:txBody>
      </p:sp>
    </p:spTree>
    <p:extLst>
      <p:ext uri="{BB962C8B-B14F-4D97-AF65-F5344CB8AC3E}">
        <p14:creationId xmlns:p14="http://schemas.microsoft.com/office/powerpoint/2010/main" val="3573373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7240837-4232-487E-924C-8AE1E3EB3ACF}" type="datetimeFigureOut">
              <a:rPr lang="ru-RU" smtClean="0"/>
              <a:pPr/>
              <a:t>28.04.2017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9A4B117-BFDD-4E0F-BCFC-BC40F5A2F372}" type="slidenum">
              <a:rPr lang="ru-RU" smtClean="0"/>
              <a:pPr/>
              <a:t>‹#›</a:t>
            </a:fld>
            <a:endParaRPr lang="ru-RU"/>
          </a:p>
        </p:txBody>
      </p:sp>
    </p:spTree>
    <p:extLst>
      <p:ext uri="{BB962C8B-B14F-4D97-AF65-F5344CB8AC3E}">
        <p14:creationId xmlns:p14="http://schemas.microsoft.com/office/powerpoint/2010/main" val="2234591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7240837-4232-487E-924C-8AE1E3EB3ACF}" type="datetimeFigureOut">
              <a:rPr lang="ru-RU" smtClean="0"/>
              <a:pPr/>
              <a:t>28.04.2017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9A4B117-BFDD-4E0F-BCFC-BC40F5A2F372}" type="slidenum">
              <a:rPr lang="ru-RU" smtClean="0"/>
              <a:pPr/>
              <a:t>‹#›</a:t>
            </a:fld>
            <a:endParaRPr lang="ru-RU"/>
          </a:p>
        </p:txBody>
      </p:sp>
    </p:spTree>
    <p:extLst>
      <p:ext uri="{BB962C8B-B14F-4D97-AF65-F5344CB8AC3E}">
        <p14:creationId xmlns:p14="http://schemas.microsoft.com/office/powerpoint/2010/main" val="756587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7240837-4232-487E-924C-8AE1E3EB3ACF}" type="datetimeFigureOut">
              <a:rPr lang="ru-RU" smtClean="0"/>
              <a:pPr/>
              <a:t>28.04.2017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9A4B117-BFDD-4E0F-BCFC-BC40F5A2F372}" type="slidenum">
              <a:rPr lang="ru-RU" smtClean="0"/>
              <a:pPr/>
              <a:t>‹#›</a:t>
            </a:fld>
            <a:endParaRPr lang="ru-RU"/>
          </a:p>
        </p:txBody>
      </p:sp>
    </p:spTree>
    <p:extLst>
      <p:ext uri="{BB962C8B-B14F-4D97-AF65-F5344CB8AC3E}">
        <p14:creationId xmlns:p14="http://schemas.microsoft.com/office/powerpoint/2010/main" val="1973422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7240837-4232-487E-924C-8AE1E3EB3ACF}" type="datetimeFigureOut">
              <a:rPr lang="ru-RU" smtClean="0"/>
              <a:pPr/>
              <a:t>28.04.2017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9A4B117-BFDD-4E0F-BCFC-BC40F5A2F372}" type="slidenum">
              <a:rPr lang="ru-RU" smtClean="0"/>
              <a:pPr/>
              <a:t>‹#›</a:t>
            </a:fld>
            <a:endParaRPr lang="ru-RU"/>
          </a:p>
        </p:txBody>
      </p:sp>
    </p:spTree>
    <p:extLst>
      <p:ext uri="{BB962C8B-B14F-4D97-AF65-F5344CB8AC3E}">
        <p14:creationId xmlns:p14="http://schemas.microsoft.com/office/powerpoint/2010/main" val="2375751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7240837-4232-487E-924C-8AE1E3EB3ACF}" type="datetimeFigureOut">
              <a:rPr lang="ru-RU" smtClean="0"/>
              <a:pPr/>
              <a:t>28.04.2017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9A4B117-BFDD-4E0F-BCFC-BC40F5A2F372}" type="slidenum">
              <a:rPr lang="ru-RU" smtClean="0"/>
              <a:pPr/>
              <a:t>‹#›</a:t>
            </a:fld>
            <a:endParaRPr lang="ru-RU"/>
          </a:p>
        </p:txBody>
      </p:sp>
    </p:spTree>
    <p:extLst>
      <p:ext uri="{BB962C8B-B14F-4D97-AF65-F5344CB8AC3E}">
        <p14:creationId xmlns:p14="http://schemas.microsoft.com/office/powerpoint/2010/main" val="4214849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7240837-4232-487E-924C-8AE1E3EB3ACF}" type="datetimeFigureOut">
              <a:rPr lang="ru-RU" smtClean="0"/>
              <a:pPr/>
              <a:t>28.04.2017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9A4B117-BFDD-4E0F-BCFC-BC40F5A2F372}" type="slidenum">
              <a:rPr lang="ru-RU" smtClean="0"/>
              <a:pPr/>
              <a:t>‹#›</a:t>
            </a:fld>
            <a:endParaRPr lang="ru-RU"/>
          </a:p>
        </p:txBody>
      </p:sp>
    </p:spTree>
    <p:extLst>
      <p:ext uri="{BB962C8B-B14F-4D97-AF65-F5344CB8AC3E}">
        <p14:creationId xmlns:p14="http://schemas.microsoft.com/office/powerpoint/2010/main" val="3677719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240837-4232-487E-924C-8AE1E3EB3ACF}" type="datetimeFigureOut">
              <a:rPr lang="ru-RU" smtClean="0"/>
              <a:pPr/>
              <a:t>28.04.2017</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A4B117-BFDD-4E0F-BCFC-BC40F5A2F372}" type="slidenum">
              <a:rPr lang="ru-RU" smtClean="0"/>
              <a:pPr/>
              <a:t>‹#›</a:t>
            </a:fld>
            <a:endParaRPr lang="ru-RU"/>
          </a:p>
        </p:txBody>
      </p:sp>
    </p:spTree>
    <p:extLst>
      <p:ext uri="{BB962C8B-B14F-4D97-AF65-F5344CB8AC3E}">
        <p14:creationId xmlns:p14="http://schemas.microsoft.com/office/powerpoint/2010/main" val="201621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785" y="245660"/>
            <a:ext cx="11204812" cy="3264303"/>
          </a:xfrm>
        </p:spPr>
        <p:txBody>
          <a:bodyPr>
            <a:normAutofit/>
          </a:bodyPr>
          <a:lstStyle/>
          <a:p>
            <a:r>
              <a:rPr lang="uk-UA" sz="4800" b="1" dirty="0">
                <a:effectLst>
                  <a:outerShdw blurRad="50800" dist="38100" algn="tr" rotWithShape="0">
                    <a:prstClr val="black">
                      <a:alpha val="40000"/>
                    </a:prstClr>
                  </a:outerShdw>
                </a:effectLst>
                <a:latin typeface="Arial" panose="020B0604020202020204" pitchFamily="34" charset="0"/>
                <a:cs typeface="Arial" panose="020B0604020202020204" pitchFamily="34" charset="0"/>
              </a:rPr>
              <a:t>Класичний </a:t>
            </a:r>
            <a:r>
              <a:rPr lang="uk-UA" sz="4800" b="1" dirty="0" smtClean="0">
                <a:effectLst>
                  <a:outerShdw blurRad="50800" dist="38100" algn="tr" rotWithShape="0">
                    <a:prstClr val="black">
                      <a:alpha val="40000"/>
                    </a:prstClr>
                  </a:outerShdw>
                </a:effectLst>
                <a:latin typeface="Arial" panose="020B0604020202020204" pitchFamily="34" charset="0"/>
                <a:cs typeface="Arial" panose="020B0604020202020204" pitchFamily="34" charset="0"/>
              </a:rPr>
              <a:t>приватний університет</a:t>
            </a:r>
            <a:r>
              <a:rPr lang="uk-UA" b="1" dirty="0" smtClean="0">
                <a:effectLst>
                  <a:outerShdw blurRad="50800" dist="38100" algn="tr" rotWithShape="0">
                    <a:prstClr val="black">
                      <a:alpha val="40000"/>
                    </a:prstClr>
                  </a:outerShdw>
                </a:effectLst>
                <a:latin typeface="Arial" panose="020B0604020202020204" pitchFamily="34" charset="0"/>
                <a:cs typeface="Arial" panose="020B0604020202020204" pitchFamily="34" charset="0"/>
              </a:rPr>
              <a:t/>
            </a:r>
            <a:br>
              <a:rPr lang="uk-UA" b="1" dirty="0" smtClean="0">
                <a:effectLst>
                  <a:outerShdw blurRad="50800" dist="38100" algn="tr" rotWithShape="0">
                    <a:prstClr val="black">
                      <a:alpha val="40000"/>
                    </a:prstClr>
                  </a:outerShdw>
                </a:effectLst>
                <a:latin typeface="Arial" panose="020B0604020202020204" pitchFamily="34" charset="0"/>
                <a:cs typeface="Arial" panose="020B0604020202020204" pitchFamily="34" charset="0"/>
              </a:rPr>
            </a:br>
            <a:r>
              <a:rPr lang="uk-UA" sz="4000" b="1" i="1" dirty="0" smtClean="0">
                <a:latin typeface="Arial" panose="020B0604020202020204" pitchFamily="34" charset="0"/>
                <a:cs typeface="Arial" panose="020B0604020202020204" pitchFamily="34" charset="0"/>
              </a:rPr>
              <a:t>Кузнецов Вадим Ігорович</a:t>
            </a:r>
            <a:br>
              <a:rPr lang="uk-UA" sz="4000" b="1" i="1" dirty="0" smtClean="0">
                <a:latin typeface="Arial" panose="020B0604020202020204" pitchFamily="34" charset="0"/>
                <a:cs typeface="Arial" panose="020B0604020202020204" pitchFamily="34" charset="0"/>
              </a:rPr>
            </a:br>
            <a:r>
              <a:rPr lang="uk-UA" sz="3100" b="1" dirty="0" smtClean="0">
                <a:latin typeface="Arial" panose="020B0604020202020204" pitchFamily="34" charset="0"/>
                <a:cs typeface="Arial" panose="020B0604020202020204" pitchFamily="34" charset="0"/>
              </a:rPr>
              <a:t>студент 4 курсу</a:t>
            </a:r>
            <a:r>
              <a:rPr lang="ru-RU" sz="3100" dirty="0" smtClean="0">
                <a:latin typeface="Arial" panose="020B0604020202020204" pitchFamily="34" charset="0"/>
                <a:cs typeface="Arial" panose="020B0604020202020204" pitchFamily="34" charset="0"/>
              </a:rPr>
              <a:t/>
            </a:r>
            <a:br>
              <a:rPr lang="ru-RU" sz="3100" dirty="0" smtClean="0">
                <a:latin typeface="Arial" panose="020B0604020202020204" pitchFamily="34" charset="0"/>
                <a:cs typeface="Arial" panose="020B0604020202020204" pitchFamily="34" charset="0"/>
              </a:rPr>
            </a:br>
            <a:r>
              <a:rPr lang="uk-UA" sz="3100" b="1" dirty="0" smtClean="0">
                <a:latin typeface="Arial" panose="020B0604020202020204" pitchFamily="34" charset="0"/>
                <a:cs typeface="Arial" panose="020B0604020202020204" pitchFamily="34" charset="0"/>
              </a:rPr>
              <a:t>факультету економіки</a:t>
            </a:r>
            <a:r>
              <a:rPr lang="ru-RU" dirty="0"/>
              <a:t/>
            </a:r>
            <a:br>
              <a:rPr lang="ru-RU" dirty="0"/>
            </a:br>
            <a:endParaRPr lang="ru-RU" dirty="0"/>
          </a:p>
        </p:txBody>
      </p:sp>
      <p:sp>
        <p:nvSpPr>
          <p:cNvPr id="3" name="Подзаголовок 2"/>
          <p:cNvSpPr>
            <a:spLocks noGrp="1"/>
          </p:cNvSpPr>
          <p:nvPr>
            <p:ph type="subTitle" idx="1"/>
          </p:nvPr>
        </p:nvSpPr>
        <p:spPr>
          <a:xfrm>
            <a:off x="395785" y="2702257"/>
            <a:ext cx="11614245" cy="3998794"/>
          </a:xfrm>
        </p:spPr>
        <p:txBody>
          <a:bodyPr>
            <a:normAutofit fontScale="92500" lnSpcReduction="10000"/>
          </a:bodyPr>
          <a:lstStyle/>
          <a:p>
            <a:r>
              <a:rPr lang="uk-UA" sz="4000" b="1" dirty="0" smtClean="0">
                <a:latin typeface="Arial" panose="020B0604020202020204" pitchFamily="34" charset="0"/>
                <a:cs typeface="Arial" panose="020B0604020202020204" pitchFamily="34" charset="0"/>
              </a:rPr>
              <a:t>Вплив інтелектуального капіталу на  інноваційні процеси в державі</a:t>
            </a:r>
            <a:endParaRPr lang="ru-RU" sz="4000" dirty="0" smtClean="0">
              <a:latin typeface="Arial" panose="020B0604020202020204" pitchFamily="34" charset="0"/>
              <a:cs typeface="Arial" panose="020B0604020202020204" pitchFamily="34" charset="0"/>
            </a:endParaRPr>
          </a:p>
          <a:p>
            <a:pPr algn="r"/>
            <a:r>
              <a:rPr lang="uk-UA" b="1" dirty="0" smtClean="0">
                <a:effectLst>
                  <a:outerShdw blurRad="50800" dist="38100" algn="tr" rotWithShape="0">
                    <a:prstClr val="black">
                      <a:alpha val="40000"/>
                    </a:prstClr>
                  </a:outerShdw>
                </a:effectLst>
                <a:latin typeface="Arial" panose="020B0604020202020204" pitchFamily="34" charset="0"/>
                <a:cs typeface="Arial" panose="020B0604020202020204" pitchFamily="34" charset="0"/>
              </a:rPr>
              <a:t>Керівник</a:t>
            </a:r>
            <a:r>
              <a:rPr lang="uk-UA" b="1" dirty="0">
                <a:effectLst>
                  <a:outerShdw blurRad="50800" dist="38100" algn="tr" rotWithShape="0">
                    <a:prstClr val="black">
                      <a:alpha val="40000"/>
                    </a:prstClr>
                  </a:outerShdw>
                </a:effectLst>
                <a:latin typeface="Arial" panose="020B0604020202020204" pitchFamily="34" charset="0"/>
                <a:cs typeface="Arial" panose="020B0604020202020204" pitchFamily="34" charset="0"/>
              </a:rPr>
              <a:t>:</a:t>
            </a:r>
            <a:endParaRPr lang="ru-RU" dirty="0">
              <a:latin typeface="Arial" panose="020B0604020202020204" pitchFamily="34" charset="0"/>
              <a:cs typeface="Arial" panose="020B0604020202020204" pitchFamily="34" charset="0"/>
            </a:endParaRPr>
          </a:p>
          <a:p>
            <a:pPr algn="r"/>
            <a:r>
              <a:rPr lang="uk-UA" b="1" dirty="0" err="1">
                <a:effectLst>
                  <a:outerShdw blurRad="50800" dist="38100" algn="tr" rotWithShape="0">
                    <a:prstClr val="black">
                      <a:alpha val="40000"/>
                    </a:prstClr>
                  </a:outerShdw>
                </a:effectLst>
                <a:latin typeface="Arial" panose="020B0604020202020204" pitchFamily="34" charset="0"/>
                <a:cs typeface="Arial" panose="020B0604020202020204" pitchFamily="34" charset="0"/>
              </a:rPr>
              <a:t>Д.е.н</a:t>
            </a:r>
            <a:r>
              <a:rPr lang="uk-UA" b="1" dirty="0">
                <a:effectLst>
                  <a:outerShdw blurRad="50800" dist="38100" algn="tr" rotWithShape="0">
                    <a:prstClr val="black">
                      <a:alpha val="40000"/>
                    </a:prstClr>
                  </a:outerShdw>
                </a:effectLst>
                <a:latin typeface="Arial" panose="020B0604020202020204" pitchFamily="34" charset="0"/>
                <a:cs typeface="Arial" panose="020B0604020202020204" pitchFamily="34" charset="0"/>
              </a:rPr>
              <a:t>, </a:t>
            </a:r>
            <a:r>
              <a:rPr lang="uk-UA" b="1" dirty="0" err="1">
                <a:effectLst>
                  <a:outerShdw blurRad="50800" dist="38100" algn="tr" rotWithShape="0">
                    <a:prstClr val="black">
                      <a:alpha val="40000"/>
                    </a:prstClr>
                  </a:outerShdw>
                </a:effectLst>
                <a:latin typeface="Arial" panose="020B0604020202020204" pitchFamily="34" charset="0"/>
                <a:cs typeface="Arial" panose="020B0604020202020204" pitchFamily="34" charset="0"/>
              </a:rPr>
              <a:t>д.т.н</a:t>
            </a:r>
            <a:r>
              <a:rPr lang="uk-UA" b="1" dirty="0">
                <a:effectLst>
                  <a:outerShdw blurRad="50800" dist="38100" algn="tr" rotWithShape="0">
                    <a:prstClr val="black">
                      <a:alpha val="40000"/>
                    </a:prstClr>
                  </a:outerShdw>
                </a:effectLst>
                <a:latin typeface="Arial" panose="020B0604020202020204" pitchFamily="34" charset="0"/>
                <a:cs typeface="Arial" panose="020B0604020202020204" pitchFamily="34" charset="0"/>
              </a:rPr>
              <a:t>., </a:t>
            </a:r>
            <a:r>
              <a:rPr lang="uk-UA" b="1" dirty="0" smtClean="0">
                <a:effectLst>
                  <a:outerShdw blurRad="50800" dist="38100" algn="tr" rotWithShape="0">
                    <a:prstClr val="black">
                      <a:alpha val="40000"/>
                    </a:prstClr>
                  </a:outerShdw>
                </a:effectLst>
                <a:latin typeface="Arial" panose="020B0604020202020204" pitchFamily="34" charset="0"/>
                <a:cs typeface="Arial" panose="020B0604020202020204" pitchFamily="34" charset="0"/>
              </a:rPr>
              <a:t>професор </a:t>
            </a:r>
            <a:endParaRPr lang="ru-RU" dirty="0">
              <a:latin typeface="Arial" panose="020B0604020202020204" pitchFamily="34" charset="0"/>
              <a:cs typeface="Arial" panose="020B0604020202020204" pitchFamily="34" charset="0"/>
            </a:endParaRPr>
          </a:p>
          <a:p>
            <a:pPr algn="r"/>
            <a:r>
              <a:rPr lang="uk-UA" b="1" i="1" dirty="0">
                <a:effectLst>
                  <a:outerShdw blurRad="50800" dist="38100" algn="tr" rotWithShape="0">
                    <a:prstClr val="black">
                      <a:alpha val="40000"/>
                    </a:prstClr>
                  </a:outerShdw>
                </a:effectLst>
                <a:latin typeface="Arial" panose="020B0604020202020204" pitchFamily="34" charset="0"/>
                <a:cs typeface="Arial" panose="020B0604020202020204" pitchFamily="34" charset="0"/>
              </a:rPr>
              <a:t>Порохня Василь Михайлович</a:t>
            </a:r>
            <a:endParaRPr lang="ru-RU" dirty="0">
              <a:latin typeface="Arial" panose="020B0604020202020204" pitchFamily="34" charset="0"/>
              <a:cs typeface="Arial" panose="020B0604020202020204" pitchFamily="34" charset="0"/>
            </a:endParaRPr>
          </a:p>
          <a:p>
            <a:pPr algn="r"/>
            <a:r>
              <a:rPr lang="uk-UA" b="1" i="1" dirty="0">
                <a:effectLst>
                  <a:outerShdw blurRad="50800" dist="38100" algn="tr" rotWithShape="0">
                    <a:prstClr val="black">
                      <a:alpha val="40000"/>
                    </a:prstClr>
                  </a:outerShdw>
                </a:effectLst>
                <a:latin typeface="Arial" panose="020B0604020202020204" pitchFamily="34" charset="0"/>
                <a:cs typeface="Arial" panose="020B0604020202020204" pitchFamily="34" charset="0"/>
              </a:rPr>
              <a:t> </a:t>
            </a:r>
            <a:endParaRPr lang="ru-RU" dirty="0">
              <a:latin typeface="Arial" panose="020B0604020202020204" pitchFamily="34" charset="0"/>
              <a:cs typeface="Arial" panose="020B0604020202020204" pitchFamily="34" charset="0"/>
            </a:endParaRPr>
          </a:p>
          <a:p>
            <a:r>
              <a:rPr lang="uk-UA" b="1" i="1" dirty="0">
                <a:effectLst>
                  <a:outerShdw blurRad="50800" dist="38100" algn="tr" rotWithShape="0">
                    <a:prstClr val="black">
                      <a:alpha val="40000"/>
                    </a:prstClr>
                  </a:outerShdw>
                </a:effectLst>
                <a:latin typeface="Arial" panose="020B0604020202020204" pitchFamily="34" charset="0"/>
                <a:cs typeface="Arial" panose="020B0604020202020204" pitchFamily="34" charset="0"/>
              </a:rPr>
              <a:t> </a:t>
            </a:r>
            <a:endParaRPr lang="uk-UA" b="1" i="1" dirty="0" smtClean="0">
              <a:effectLst>
                <a:outerShdw blurRad="50800" dist="38100" algn="tr" rotWithShape="0">
                  <a:prstClr val="black">
                    <a:alpha val="40000"/>
                  </a:prstClr>
                </a:outerShdw>
              </a:effectLst>
              <a:latin typeface="Arial" panose="020B0604020202020204" pitchFamily="34" charset="0"/>
              <a:cs typeface="Arial" panose="020B0604020202020204" pitchFamily="34" charset="0"/>
            </a:endParaRPr>
          </a:p>
          <a:p>
            <a:endParaRPr lang="ru-RU" dirty="0">
              <a:latin typeface="Arial" panose="020B0604020202020204" pitchFamily="34" charset="0"/>
              <a:cs typeface="Arial" panose="020B0604020202020204" pitchFamily="34" charset="0"/>
            </a:endParaRPr>
          </a:p>
          <a:p>
            <a:r>
              <a:rPr lang="uk-UA" u="sng" dirty="0">
                <a:effectLst>
                  <a:outerShdw blurRad="50800" dist="38100" algn="tr" rotWithShape="0">
                    <a:prstClr val="black">
                      <a:alpha val="40000"/>
                    </a:prstClr>
                  </a:outerShdw>
                </a:effectLst>
                <a:latin typeface="Arial" panose="020B0604020202020204" pitchFamily="34" charset="0"/>
                <a:cs typeface="Arial" panose="020B0604020202020204" pitchFamily="34" charset="0"/>
              </a:rPr>
              <a:t>Запоріжжя 2017</a:t>
            </a:r>
            <a:endParaRPr lang="ru-RU" u="sng" dirty="0">
              <a:latin typeface="Arial" panose="020B0604020202020204" pitchFamily="34" charset="0"/>
              <a:cs typeface="Arial" panose="020B0604020202020204" pitchFamily="34" charset="0"/>
            </a:endParaRPr>
          </a:p>
          <a:p>
            <a:endParaRPr lang="uk-UA" dirty="0" smtClean="0"/>
          </a:p>
          <a:p>
            <a:endParaRPr lang="uk-UA" dirty="0"/>
          </a:p>
        </p:txBody>
      </p:sp>
    </p:spTree>
    <p:extLst>
      <p:ext uri="{BB962C8B-B14F-4D97-AF65-F5344CB8AC3E}">
        <p14:creationId xmlns:p14="http://schemas.microsoft.com/office/powerpoint/2010/main" val="769588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65760"/>
            <a:ext cx="10515600" cy="5811203"/>
          </a:xfrm>
        </p:spPr>
        <p:txBody>
          <a:bodyPr/>
          <a:lstStyle/>
          <a:p>
            <a:pPr algn="just"/>
            <a:r>
              <a:rPr lang="uk-UA" sz="3300" dirty="0" smtClean="0">
                <a:latin typeface="Arial" panose="020B0604020202020204" pitchFamily="34" charset="0"/>
                <a:cs typeface="Arial" panose="020B0604020202020204" pitchFamily="34" charset="0"/>
              </a:rPr>
              <a:t>Для цього потрібно зменшити відтік капіталу з країни та підняти свою онкурентоспроможність на зовнішньому ринку завдяки впливу інтелектуального капіталу на інноваційні процеси в державі. </a:t>
            </a:r>
            <a:endParaRPr lang="ru-RU" sz="3300" dirty="0" smtClean="0">
              <a:latin typeface="Arial" panose="020B0604020202020204" pitchFamily="34" charset="0"/>
              <a:cs typeface="Arial" panose="020B0604020202020204" pitchFamily="34" charset="0"/>
            </a:endParaRPr>
          </a:p>
          <a:p>
            <a:endParaRPr lang="ru-RU" dirty="0"/>
          </a:p>
        </p:txBody>
      </p:sp>
    </p:spTree>
    <p:extLst>
      <p:ext uri="{BB962C8B-B14F-4D97-AF65-F5344CB8AC3E}">
        <p14:creationId xmlns:p14="http://schemas.microsoft.com/office/powerpoint/2010/main" val="312064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8365"/>
            <a:ext cx="10515600" cy="1241945"/>
          </a:xfrm>
        </p:spPr>
        <p:txBody>
          <a:bodyPr>
            <a:normAutofit fontScale="90000"/>
          </a:bodyPr>
          <a:lstStyle/>
          <a:p>
            <a:r>
              <a:rPr lang="uk-UA" b="1" dirty="0" smtClean="0">
                <a:latin typeface="Arial" panose="020B0604020202020204" pitchFamily="34" charset="0"/>
                <a:cs typeface="Arial" panose="020B0604020202020204" pitchFamily="34" charset="0"/>
              </a:rPr>
              <a:t>Слайд </a:t>
            </a:r>
            <a:r>
              <a:rPr lang="uk-UA" b="1" dirty="0" smtClean="0">
                <a:latin typeface="Arial" panose="020B0604020202020204" pitchFamily="34" charset="0"/>
                <a:cs typeface="Arial" panose="020B0604020202020204" pitchFamily="34" charset="0"/>
              </a:rPr>
              <a:t>1.</a:t>
            </a:r>
            <a:r>
              <a:rPr lang="uk-UA" b="1" dirty="0" smtClean="0">
                <a:latin typeface="Arial" panose="020B0604020202020204" pitchFamily="34" charset="0"/>
                <a:cs typeface="Arial" panose="020B0604020202020204" pitchFamily="34" charset="0"/>
              </a:rPr>
              <a:t> </a:t>
            </a:r>
            <a:r>
              <a:rPr lang="uk-UA" b="1" dirty="0" smtClean="0">
                <a:latin typeface="Arial" panose="020B0604020202020204" pitchFamily="34" charset="0"/>
                <a:cs typeface="Arial" panose="020B0604020202020204" pitchFamily="34" charset="0"/>
              </a:rPr>
              <a:t>Концептуальний </a:t>
            </a:r>
            <a:r>
              <a:rPr lang="uk-UA" b="1" dirty="0" smtClean="0">
                <a:latin typeface="Arial" panose="020B0604020202020204" pitchFamily="34" charset="0"/>
                <a:cs typeface="Arial" panose="020B0604020202020204" pitchFamily="34" charset="0"/>
              </a:rPr>
              <a:t>підхід до аналізу економік</a:t>
            </a:r>
            <a:endParaRPr lang="ru-RU"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77672" y="1460310"/>
            <a:ext cx="10876128" cy="5104263"/>
          </a:xfrm>
        </p:spPr>
        <p:txBody>
          <a:bodyPr>
            <a:noAutofit/>
          </a:bodyPr>
          <a:lstStyle/>
          <a:p>
            <a:pPr algn="just"/>
            <a:r>
              <a:rPr lang="uk-UA" sz="3600" dirty="0" smtClean="0">
                <a:latin typeface="Arial" panose="020B0604020202020204" pitchFamily="34" charset="0"/>
                <a:cs typeface="Arial" panose="020B0604020202020204" pitchFamily="34" charset="0"/>
              </a:rPr>
              <a:t>Для аналізу економічного становища держави важливо розглядати макроекономічні показники в порівнянні з тими же показниками інших держав, економіки яких подібні. Для дослідження  використані макроекономічні показники, які дозволяють порівняти рівні інтелектуального капіталу , його складові і на їх основі побудувати загальну пелюсткову діаграму, яка дає можливість оцінити переваги та недоліки розвитку економік. </a:t>
            </a:r>
            <a:endParaRPr lang="ru-RU" sz="3600"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latin typeface="Arial" panose="020B0604020202020204" pitchFamily="34" charset="0"/>
                <a:cs typeface="Arial" panose="020B0604020202020204" pitchFamily="34" charset="0"/>
              </a:rPr>
              <a:t>Слайд 2.</a:t>
            </a:r>
            <a:r>
              <a:rPr lang="ru-RU" dirty="0" smtClean="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Структура </a:t>
            </a:r>
            <a:r>
              <a:rPr lang="uk-UA" dirty="0">
                <a:latin typeface="Arial" panose="020B0604020202020204" pitchFamily="34" charset="0"/>
                <a:cs typeface="Arial" panose="020B0604020202020204" pitchFamily="34" charset="0"/>
              </a:rPr>
              <a:t>інтелектуального</a:t>
            </a:r>
            <a:r>
              <a:rPr lang="ru-RU" dirty="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капітал</a:t>
            </a:r>
            <a:r>
              <a:rPr lang="uk-UA" dirty="0" smtClean="0">
                <a:latin typeface="Arial" panose="020B0604020202020204" pitchFamily="34" charset="0"/>
                <a:cs typeface="Arial" panose="020B0604020202020204" pitchFamily="34" charset="0"/>
              </a:rPr>
              <a:t>у</a:t>
            </a:r>
            <a:endParaRPr lang="ru-RU" dirty="0">
              <a:latin typeface="Arial" panose="020B0604020202020204" pitchFamily="34" charset="0"/>
              <a:cs typeface="Arial" panose="020B0604020202020204" pitchFamily="34" charset="0"/>
            </a:endParaRPr>
          </a:p>
        </p:txBody>
      </p:sp>
      <p:sp>
        <p:nvSpPr>
          <p:cNvPr id="4" name="Rectangle 10"/>
          <p:cNvSpPr>
            <a:spLocks noChangeArrowheads="1"/>
          </p:cNvSpPr>
          <p:nvPr/>
        </p:nvSpPr>
        <p:spPr bwMode="auto">
          <a:xfrm>
            <a:off x="1244221" y="131246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pSp>
        <p:nvGrpSpPr>
          <p:cNvPr id="5" name="Group 1"/>
          <p:cNvGrpSpPr>
            <a:grpSpLocks noChangeAspect="1"/>
          </p:cNvGrpSpPr>
          <p:nvPr/>
        </p:nvGrpSpPr>
        <p:grpSpPr bwMode="auto">
          <a:xfrm>
            <a:off x="1774920" y="1373176"/>
            <a:ext cx="8642159" cy="5118850"/>
            <a:chOff x="2590" y="1778"/>
            <a:chExt cx="7871" cy="4782"/>
          </a:xfrm>
        </p:grpSpPr>
        <p:sp>
          <p:nvSpPr>
            <p:cNvPr id="7" name="Rectangle 8"/>
            <p:cNvSpPr>
              <a:spLocks noChangeArrowheads="1"/>
            </p:cNvSpPr>
            <p:nvPr/>
          </p:nvSpPr>
          <p:spPr bwMode="auto">
            <a:xfrm>
              <a:off x="2590" y="2799"/>
              <a:ext cx="2717" cy="3761"/>
            </a:xfrm>
            <a:prstGeom prst="rect">
              <a:avLst/>
            </a:prstGeom>
            <a:solidFill>
              <a:srgbClr val="FFFFFF"/>
            </a:solidFill>
            <a:ln w="9525">
              <a:solidFill>
                <a:srgbClr val="000000"/>
              </a:solidFill>
              <a:miter lim="800000"/>
              <a:headEnd/>
              <a:tailEnd/>
            </a:ln>
          </p:spPr>
          <p:txBody>
            <a:bodyPr vert="horz" wrap="square" lIns="79325" tIns="39663" rIns="79325" bIns="39663" numCol="1" anchor="t" anchorCtr="0" compatLnSpc="1">
              <a:prstTxWarp prst="textNoShape">
                <a:avLst/>
              </a:prstTxWarp>
            </a:bodyPr>
            <a:lstStyle>
              <a:lvl1pPr eaLnBrk="0" fontAlgn="base" hangingPunct="0">
                <a:spcBef>
                  <a:spcPct val="0"/>
                </a:spcBef>
                <a:spcAft>
                  <a:spcPct val="0"/>
                </a:spcAft>
                <a:tabLst>
                  <a:tab pos="2286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2286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Людський капітал:</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2286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Міграція кваліфікованих трудових ресурсів</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2286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Рівень кваліфікації робочої сили</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2286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Ріст населення (демографія країни)</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2286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Кількість випускників </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2286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Фінансування освіти</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2286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Тривалість життя</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2286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Індекс освіти</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2286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Співвідношення учні/вчителя </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2286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Кількість користувачів  Інтернету на 100 чоловік</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28600" algn="l"/>
                </a:tabLst>
              </a:pPr>
              <a:r>
                <a:rPr lang="uk-UA" altLang="ru-RU" sz="1400" dirty="0">
                  <a:ea typeface="Times New Roman" panose="02020603050405020304" pitchFamily="18" charset="0"/>
                </a:rPr>
                <a:t> </a:t>
              </a: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Індекс рівня життя</a:t>
              </a:r>
            </a:p>
            <a:p>
              <a:pPr lvl="0" algn="ctr"/>
              <a:r>
                <a:rPr lang="ru-RU" sz="1400" dirty="0" smtClean="0"/>
                <a:t>Індекс розвитку людського </a:t>
              </a:r>
              <a:br>
                <a:rPr lang="ru-RU" sz="1400" dirty="0" smtClean="0"/>
              </a:br>
              <a:r>
                <a:rPr lang="ru-RU" sz="1400" dirty="0" smtClean="0"/>
                <a:t>потенціалу</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p:txBody>
        </p:sp>
        <p:sp>
          <p:nvSpPr>
            <p:cNvPr id="8" name="Rectangle 7"/>
            <p:cNvSpPr>
              <a:spLocks noChangeArrowheads="1"/>
            </p:cNvSpPr>
            <p:nvPr/>
          </p:nvSpPr>
          <p:spPr bwMode="auto">
            <a:xfrm>
              <a:off x="5602" y="2799"/>
              <a:ext cx="2456" cy="3607"/>
            </a:xfrm>
            <a:prstGeom prst="rect">
              <a:avLst/>
            </a:prstGeom>
            <a:solidFill>
              <a:srgbClr val="FFFFFF"/>
            </a:solidFill>
            <a:ln w="9525">
              <a:solidFill>
                <a:srgbClr val="000000"/>
              </a:solidFill>
              <a:miter lim="800000"/>
              <a:headEnd/>
              <a:tailEnd/>
            </a:ln>
          </p:spPr>
          <p:txBody>
            <a:bodyPr vert="horz" wrap="square" lIns="79325" tIns="39663" rIns="79325" bIns="39663" numCol="1" anchor="t" anchorCtr="0" compatLnSpc="1">
              <a:prstTxWarp prst="textNoShape">
                <a:avLst/>
              </a:prstTxWarp>
            </a:bodyPr>
            <a:lstStyle>
              <a:lvl1pPr eaLnBrk="0" fontAlgn="base" hangingPunct="0">
                <a:spcBef>
                  <a:spcPct val="0"/>
                </a:spcBef>
                <a:spcAft>
                  <a:spcPct val="0"/>
                </a:spcAft>
                <a:tabLst>
                  <a:tab pos="114300" algn="l"/>
                  <a:tab pos="228600" algn="l"/>
                  <a:tab pos="317500" algn="l"/>
                </a:tabLst>
                <a:defRPr>
                  <a:solidFill>
                    <a:schemeClr val="tx1"/>
                  </a:solidFill>
                  <a:latin typeface="Arial" panose="020B0604020202020204" pitchFamily="34" charset="0"/>
                </a:defRPr>
              </a:lvl1pPr>
              <a:lvl2pPr eaLnBrk="0" fontAlgn="base" hangingPunct="0">
                <a:spcBef>
                  <a:spcPct val="0"/>
                </a:spcBef>
                <a:spcAft>
                  <a:spcPct val="0"/>
                </a:spcAft>
                <a:tabLst>
                  <a:tab pos="114300" algn="l"/>
                  <a:tab pos="228600" algn="l"/>
                  <a:tab pos="317500" algn="l"/>
                </a:tabLst>
                <a:defRPr>
                  <a:solidFill>
                    <a:schemeClr val="tx1"/>
                  </a:solidFill>
                  <a:latin typeface="Arial" panose="020B0604020202020204" pitchFamily="34" charset="0"/>
                </a:defRPr>
              </a:lvl2pPr>
              <a:lvl3pPr eaLnBrk="0" fontAlgn="base" hangingPunct="0">
                <a:spcBef>
                  <a:spcPct val="0"/>
                </a:spcBef>
                <a:spcAft>
                  <a:spcPct val="0"/>
                </a:spcAft>
                <a:tabLst>
                  <a:tab pos="114300" algn="l"/>
                  <a:tab pos="228600" algn="l"/>
                  <a:tab pos="317500" algn="l"/>
                </a:tabLst>
                <a:defRPr>
                  <a:solidFill>
                    <a:schemeClr val="tx1"/>
                  </a:solidFill>
                  <a:latin typeface="Arial" panose="020B0604020202020204" pitchFamily="34" charset="0"/>
                </a:defRPr>
              </a:lvl3pPr>
              <a:lvl4pPr eaLnBrk="0" fontAlgn="base" hangingPunct="0">
                <a:spcBef>
                  <a:spcPct val="0"/>
                </a:spcBef>
                <a:spcAft>
                  <a:spcPct val="0"/>
                </a:spcAft>
                <a:tabLst>
                  <a:tab pos="114300" algn="l"/>
                  <a:tab pos="228600" algn="l"/>
                  <a:tab pos="317500" algn="l"/>
                </a:tabLst>
                <a:defRPr>
                  <a:solidFill>
                    <a:schemeClr val="tx1"/>
                  </a:solidFill>
                  <a:latin typeface="Arial" panose="020B0604020202020204" pitchFamily="34" charset="0"/>
                </a:defRPr>
              </a:lvl4pPr>
              <a:lvl5pPr eaLnBrk="0" fontAlgn="base" hangingPunct="0">
                <a:spcBef>
                  <a:spcPct val="0"/>
                </a:spcBef>
                <a:spcAft>
                  <a:spcPct val="0"/>
                </a:spcAft>
                <a:tabLst>
                  <a:tab pos="114300" algn="l"/>
                  <a:tab pos="228600" algn="l"/>
                  <a:tab pos="317500" algn="l"/>
                </a:tabLst>
                <a:defRPr>
                  <a:solidFill>
                    <a:schemeClr val="tx1"/>
                  </a:solidFill>
                  <a:latin typeface="Arial" panose="020B0604020202020204" pitchFamily="34" charset="0"/>
                </a:defRPr>
              </a:lvl5pPr>
              <a:lvl6pPr eaLnBrk="0" fontAlgn="base" hangingPunct="0">
                <a:spcBef>
                  <a:spcPct val="0"/>
                </a:spcBef>
                <a:spcAft>
                  <a:spcPct val="0"/>
                </a:spcAft>
                <a:tabLst>
                  <a:tab pos="114300" algn="l"/>
                  <a:tab pos="228600" algn="l"/>
                  <a:tab pos="317500" algn="l"/>
                </a:tabLst>
                <a:defRPr>
                  <a:solidFill>
                    <a:schemeClr val="tx1"/>
                  </a:solidFill>
                  <a:latin typeface="Arial" panose="020B0604020202020204" pitchFamily="34" charset="0"/>
                </a:defRPr>
              </a:lvl6pPr>
              <a:lvl7pPr eaLnBrk="0" fontAlgn="base" hangingPunct="0">
                <a:spcBef>
                  <a:spcPct val="0"/>
                </a:spcBef>
                <a:spcAft>
                  <a:spcPct val="0"/>
                </a:spcAft>
                <a:tabLst>
                  <a:tab pos="114300" algn="l"/>
                  <a:tab pos="228600" algn="l"/>
                  <a:tab pos="317500" algn="l"/>
                </a:tabLst>
                <a:defRPr>
                  <a:solidFill>
                    <a:schemeClr val="tx1"/>
                  </a:solidFill>
                  <a:latin typeface="Arial" panose="020B0604020202020204" pitchFamily="34" charset="0"/>
                </a:defRPr>
              </a:lvl7pPr>
              <a:lvl8pPr eaLnBrk="0" fontAlgn="base" hangingPunct="0">
                <a:spcBef>
                  <a:spcPct val="0"/>
                </a:spcBef>
                <a:spcAft>
                  <a:spcPct val="0"/>
                </a:spcAft>
                <a:tabLst>
                  <a:tab pos="114300" algn="l"/>
                  <a:tab pos="228600" algn="l"/>
                  <a:tab pos="317500" algn="l"/>
                </a:tabLst>
                <a:defRPr>
                  <a:solidFill>
                    <a:schemeClr val="tx1"/>
                  </a:solidFill>
                  <a:latin typeface="Arial" panose="020B0604020202020204" pitchFamily="34" charset="0"/>
                </a:defRPr>
              </a:lvl8pPr>
              <a:lvl9pPr eaLnBrk="0" fontAlgn="base" hangingPunct="0">
                <a:spcBef>
                  <a:spcPct val="0"/>
                </a:spcBef>
                <a:spcAft>
                  <a:spcPct val="0"/>
                </a:spcAft>
                <a:tabLst>
                  <a:tab pos="114300" algn="l"/>
                  <a:tab pos="228600" algn="l"/>
                  <a:tab pos="3175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114300" algn="l"/>
                  <a:tab pos="228600" algn="l"/>
                  <a:tab pos="3175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Структурний капітал:</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114300" algn="l"/>
                  <a:tab pos="228600" algn="l"/>
                  <a:tab pos="3175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Кількість промислових  підприємств, які впроваджують інновації </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114300" algn="l"/>
                  <a:tab pos="228600" algn="l"/>
                  <a:tab pos="3175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Забезпеченість організації комп’ютерами </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114300" algn="l"/>
                  <a:tab pos="228600" algn="l"/>
                  <a:tab pos="3175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ВУЗи</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114300" algn="l"/>
                  <a:tab pos="228600" algn="l"/>
                  <a:tab pos="3175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Заявки на винаходи</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114300" algn="l"/>
                  <a:tab pos="228600" algn="l"/>
                  <a:tab pos="3175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Патенти</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114300" algn="l"/>
                  <a:tab pos="228600" algn="l"/>
                  <a:tab pos="3175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Інфраструктура ІТ</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114300" algn="l"/>
                  <a:tab pos="228600" algn="l"/>
                  <a:tab pos="3175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Корпоративна культура</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114300" algn="l"/>
                  <a:tab pos="228600" algn="l"/>
                  <a:tab pos="3175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Венчурний капітал</a:t>
              </a:r>
            </a:p>
            <a:p>
              <a:pPr algn="ctr">
                <a:buFontTx/>
                <a:buChar char="•"/>
              </a:pPr>
              <a:r>
                <a:rPr lang="uk-UA" sz="1400" dirty="0" smtClean="0"/>
                <a:t>Індекс глобальної </a:t>
              </a:r>
              <a:br>
                <a:rPr lang="uk-UA" sz="1400" dirty="0" smtClean="0"/>
              </a:br>
              <a:r>
                <a:rPr lang="uk-UA" sz="1400" dirty="0" smtClean="0"/>
                <a:t>конкурентоспроможності</a:t>
              </a:r>
            </a:p>
            <a:p>
              <a:pPr algn="ctr">
                <a:buFontTx/>
                <a:buChar char="•"/>
              </a:pPr>
              <a:endParaRPr lang="ru-RU" sz="1400" dirty="0" smtClean="0"/>
            </a:p>
            <a:p>
              <a:pPr marL="0" marR="0" lvl="0" indent="0" algn="ctr" defTabSz="914400" rtl="0" eaLnBrk="0" fontAlgn="base" latinLnBrk="0" hangingPunct="0">
                <a:lnSpc>
                  <a:spcPct val="100000"/>
                </a:lnSpc>
                <a:spcBef>
                  <a:spcPct val="0"/>
                </a:spcBef>
                <a:spcAft>
                  <a:spcPct val="0"/>
                </a:spcAft>
                <a:buClrTx/>
                <a:buSzTx/>
                <a:buFontTx/>
                <a:buChar char="•"/>
                <a:tabLst>
                  <a:tab pos="114300" algn="l"/>
                  <a:tab pos="228600" algn="l"/>
                  <a:tab pos="317500" algn="l"/>
                </a:tabLst>
              </a:pP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114300" algn="l"/>
                  <a:tab pos="228600" algn="l"/>
                  <a:tab pos="317500" algn="l"/>
                </a:tabLst>
              </a:pP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4300" algn="l"/>
                  <a:tab pos="228600" algn="l"/>
                  <a:tab pos="317500" algn="l"/>
                </a:tabLst>
              </a:pPr>
              <a:endParaRPr kumimoji="0" lang="uk-UA"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9" name="Rectangle 6"/>
            <p:cNvSpPr>
              <a:spLocks noChangeArrowheads="1"/>
            </p:cNvSpPr>
            <p:nvPr/>
          </p:nvSpPr>
          <p:spPr bwMode="auto">
            <a:xfrm>
              <a:off x="8191" y="2799"/>
              <a:ext cx="2270" cy="2688"/>
            </a:xfrm>
            <a:prstGeom prst="rect">
              <a:avLst/>
            </a:prstGeom>
            <a:solidFill>
              <a:srgbClr val="FFFFFF"/>
            </a:solidFill>
            <a:ln w="9525">
              <a:solidFill>
                <a:srgbClr val="000000"/>
              </a:solidFill>
              <a:miter lim="800000"/>
              <a:headEnd/>
              <a:tailEnd/>
            </a:ln>
          </p:spPr>
          <p:txBody>
            <a:bodyPr vert="horz" wrap="square" lIns="79325" tIns="39663" rIns="79325" bIns="39663" numCol="1" anchor="t" anchorCtr="0" compatLnSpc="1">
              <a:prstTxWarp prst="textNoShape">
                <a:avLst/>
              </a:prstTxWarp>
            </a:bodyPr>
            <a:lstStyle>
              <a:lvl1pPr eaLnBrk="0" fontAlgn="base" hangingPunct="0">
                <a:spcBef>
                  <a:spcPct val="0"/>
                </a:spcBef>
                <a:spcAft>
                  <a:spcPct val="0"/>
                </a:spcAft>
                <a:tabLst>
                  <a:tab pos="177800" algn="l"/>
                  <a:tab pos="228600" algn="l"/>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177800" algn="l"/>
                  <a:tab pos="228600" algn="l"/>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177800" algn="l"/>
                  <a:tab pos="228600" algn="l"/>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177800" algn="l"/>
                  <a:tab pos="228600" algn="l"/>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177800" algn="l"/>
                  <a:tab pos="228600" algn="l"/>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177800" algn="l"/>
                  <a:tab pos="228600" algn="l"/>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177800" algn="l"/>
                  <a:tab pos="228600" algn="l"/>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177800" algn="l"/>
                  <a:tab pos="228600" algn="l"/>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177800" algn="l"/>
                  <a:tab pos="228600" algn="l"/>
                  <a:tab pos="4572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177800" algn="l"/>
                  <a:tab pos="228600" algn="l"/>
                  <a:tab pos="4572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Маркетинговий капітал:  </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177800" algn="l"/>
                  <a:tab pos="228600" algn="l"/>
                  <a:tab pos="4572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Кількість підприємств</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177800" algn="l"/>
                  <a:tab pos="228600" algn="l"/>
                  <a:tab pos="4572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Прямі іноземні інвестиції</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177800" algn="l"/>
                  <a:tab pos="228600" algn="l"/>
                  <a:tab pos="4572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ВВП на 1 людину</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177800" algn="l"/>
                  <a:tab pos="228600" algn="l"/>
                  <a:tab pos="4572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Кількість ліцензій</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177800" algn="l"/>
                  <a:tab pos="228600" algn="l"/>
                  <a:tab pos="4572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Кількість контрактів</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177800" algn="l"/>
                  <a:tab pos="228600" algn="l"/>
                  <a:tab pos="457200" algn="l"/>
                </a:tabLst>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Конкурентоспроможність</a:t>
              </a:r>
            </a:p>
            <a:p>
              <a:pPr lvl="0" algn="ctr">
                <a:buFontTx/>
                <a:buChar char="•"/>
              </a:pPr>
              <a:r>
                <a:rPr lang="ru-RU" sz="1400" dirty="0" smtClean="0"/>
                <a:t>Індекс  сприяння торгівлі</a:t>
              </a:r>
            </a:p>
            <a:p>
              <a:pPr lvl="0" algn="ctr">
                <a:buFontTx/>
                <a:buChar char="•"/>
              </a:pPr>
              <a:r>
                <a:rPr lang="ru-RU" sz="1400" dirty="0" smtClean="0"/>
                <a:t>Відтік капіталу, млрд $</a:t>
              </a:r>
            </a:p>
            <a:p>
              <a:pPr lvl="0" algn="ctr">
                <a:buFontTx/>
                <a:buChar char="•"/>
              </a:pPr>
              <a:r>
                <a:rPr lang="ru-RU" sz="1400" dirty="0" smtClean="0"/>
                <a:t>Валовий внутрішній продукт на одну особу, дол.</a:t>
              </a:r>
              <a:endParaRPr kumimoji="0" lang="uk-UA" altLang="ru-RU" sz="14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5"/>
            <p:cNvSpPr>
              <a:spLocks noChangeArrowheads="1"/>
            </p:cNvSpPr>
            <p:nvPr/>
          </p:nvSpPr>
          <p:spPr bwMode="auto">
            <a:xfrm>
              <a:off x="4534" y="1778"/>
              <a:ext cx="4023" cy="491"/>
            </a:xfrm>
            <a:prstGeom prst="rect">
              <a:avLst/>
            </a:prstGeom>
            <a:solidFill>
              <a:srgbClr val="FFFFFF"/>
            </a:solidFill>
            <a:ln w="9525">
              <a:solidFill>
                <a:srgbClr val="000000"/>
              </a:solidFill>
              <a:miter lim="800000"/>
              <a:headEnd/>
              <a:tailEnd/>
            </a:ln>
          </p:spPr>
          <p:txBody>
            <a:bodyPr vert="horz" wrap="square" lIns="79325" tIns="39663" rIns="79325" bIns="39663"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ru-RU" sz="24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Інтелектуальний капітал</a:t>
              </a:r>
              <a:endParaRPr kumimoji="0" lang="uk-UA" altLang="ru-RU" sz="2400" b="0" i="0" u="none" strike="noStrike" cap="none" normalizeH="0" baseline="0" dirty="0" smtClean="0">
                <a:ln>
                  <a:noFill/>
                </a:ln>
                <a:solidFill>
                  <a:schemeClr val="tx1"/>
                </a:solidFill>
                <a:effectLst/>
                <a:latin typeface="Arial" panose="020B0604020202020204" pitchFamily="34" charset="0"/>
              </a:endParaRPr>
            </a:p>
          </p:txBody>
        </p:sp>
        <p:sp>
          <p:nvSpPr>
            <p:cNvPr id="11" name="Line 4"/>
            <p:cNvSpPr>
              <a:spLocks noChangeShapeType="1"/>
            </p:cNvSpPr>
            <p:nvPr/>
          </p:nvSpPr>
          <p:spPr bwMode="auto">
            <a:xfrm>
              <a:off x="6545" y="2271"/>
              <a:ext cx="1" cy="52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2" name="Line 3"/>
            <p:cNvSpPr>
              <a:spLocks noChangeShapeType="1"/>
            </p:cNvSpPr>
            <p:nvPr/>
          </p:nvSpPr>
          <p:spPr bwMode="auto">
            <a:xfrm flipH="1">
              <a:off x="4347" y="2269"/>
              <a:ext cx="1195" cy="53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 name="Line 2"/>
            <p:cNvSpPr>
              <a:spLocks noChangeShapeType="1"/>
            </p:cNvSpPr>
            <p:nvPr/>
          </p:nvSpPr>
          <p:spPr bwMode="auto">
            <a:xfrm>
              <a:off x="7343" y="2269"/>
              <a:ext cx="1788" cy="53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grpSp>
    </p:spTree>
    <p:extLst>
      <p:ext uri="{BB962C8B-B14F-4D97-AF65-F5344CB8AC3E}">
        <p14:creationId xmlns:p14="http://schemas.microsoft.com/office/powerpoint/2010/main" val="2002284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6240" y="365125"/>
            <a:ext cx="10957560" cy="1325563"/>
          </a:xfrm>
        </p:spPr>
        <p:txBody>
          <a:bodyPr/>
          <a:lstStyle/>
          <a:p>
            <a:r>
              <a:rPr lang="uk-UA" dirty="0" smtClean="0">
                <a:latin typeface="Arial" panose="020B0604020202020204" pitchFamily="34" charset="0"/>
                <a:cs typeface="Arial" panose="020B0604020202020204" pitchFamily="34" charset="0"/>
              </a:rPr>
              <a:t>Слайд 3. Показники людського капіталу</a:t>
            </a:r>
            <a:endParaRPr lang="ru-RU" dirty="0">
              <a:latin typeface="Arial" panose="020B0604020202020204" pitchFamily="34" charset="0"/>
              <a:cs typeface="Arial" panose="020B0604020202020204" pitchFamily="34"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696749162"/>
              </p:ext>
            </p:extLst>
          </p:nvPr>
        </p:nvGraphicFramePr>
        <p:xfrm>
          <a:off x="243841" y="1523047"/>
          <a:ext cx="11597638" cy="5037324"/>
        </p:xfrm>
        <a:graphic>
          <a:graphicData uri="http://schemas.openxmlformats.org/drawingml/2006/table">
            <a:tbl>
              <a:tblPr firstRow="1" firstCol="1" bandRow="1">
                <a:tableStyleId>{5C22544A-7EE6-4342-B048-85BDC9FD1C3A}</a:tableStyleId>
              </a:tblPr>
              <a:tblGrid>
                <a:gridCol w="864463"/>
                <a:gridCol w="844835"/>
                <a:gridCol w="961038"/>
                <a:gridCol w="1039556"/>
                <a:gridCol w="1009719"/>
                <a:gridCol w="845620"/>
                <a:gridCol w="837768"/>
                <a:gridCol w="916285"/>
                <a:gridCol w="1001868"/>
                <a:gridCol w="694084"/>
                <a:gridCol w="1001868"/>
                <a:gridCol w="778882"/>
                <a:gridCol w="801652"/>
              </a:tblGrid>
              <a:tr h="1773100">
                <a:tc>
                  <a:txBody>
                    <a:bodyPr/>
                    <a:lstStyle/>
                    <a:p>
                      <a:pPr algn="ctr">
                        <a:lnSpc>
                          <a:spcPct val="107000"/>
                        </a:lnSpc>
                        <a:spcAft>
                          <a:spcPts val="1000"/>
                        </a:spcAft>
                      </a:pPr>
                      <a:r>
                        <a:rPr lang="ru-RU" sz="1400" dirty="0" err="1">
                          <a:effectLst/>
                        </a:rPr>
                        <a:t>Країна</a:t>
                      </a:r>
                      <a:r>
                        <a:rPr lang="ru-RU" sz="1400" dirty="0">
                          <a:effectLst/>
                        </a:rPr>
                        <a:t> </a:t>
                      </a:r>
                      <a:br>
                        <a:rPr lang="ru-RU" sz="1400" dirty="0">
                          <a:effectLst/>
                        </a:rPr>
                      </a:b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err="1">
                          <a:effectLst/>
                        </a:rPr>
                        <a:t>Виїзд</a:t>
                      </a:r>
                      <a:r>
                        <a:rPr lang="ru-RU" sz="1400" dirty="0">
                          <a:effectLst/>
                        </a:rPr>
                        <a:t> </a:t>
                      </a:r>
                      <a:br>
                        <a:rPr lang="ru-RU" sz="1400" dirty="0">
                          <a:effectLst/>
                        </a:rPr>
                      </a:br>
                      <a:r>
                        <a:rPr lang="ru-RU" sz="1400" dirty="0" err="1">
                          <a:effectLst/>
                        </a:rPr>
                        <a:t>фахівців</a:t>
                      </a:r>
                      <a:r>
                        <a:rPr lang="ru-RU" sz="1400" dirty="0">
                          <a:effectLst/>
                        </a:rPr>
                        <a:t> </a:t>
                      </a:r>
                      <a:r>
                        <a:rPr lang="ru-RU" sz="1400" dirty="0" err="1">
                          <a:effectLst/>
                        </a:rPr>
                        <a:t>вищої</a:t>
                      </a:r>
                      <a:r>
                        <a:rPr lang="ru-RU" sz="1400" dirty="0">
                          <a:effectLst/>
                        </a:rPr>
                        <a:t> </a:t>
                      </a:r>
                      <a:br>
                        <a:rPr lang="ru-RU" sz="1400" dirty="0">
                          <a:effectLst/>
                        </a:rPr>
                      </a:br>
                      <a:r>
                        <a:rPr lang="ru-RU" sz="1400" dirty="0" err="1">
                          <a:effectLst/>
                        </a:rPr>
                        <a:t>кваліфікації</a:t>
                      </a:r>
                      <a:r>
                        <a:rPr lang="ru-RU" sz="1400" dirty="0">
                          <a:effectLst/>
                        </a:rPr>
                        <a:t>, </a:t>
                      </a:r>
                      <a:r>
                        <a:rPr lang="ru-RU" sz="1400" dirty="0" err="1">
                          <a:effectLst/>
                        </a:rPr>
                        <a:t>чол</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err="1">
                          <a:effectLst/>
                        </a:rPr>
                        <a:t>Ріст</a:t>
                      </a:r>
                      <a:r>
                        <a:rPr lang="ru-RU" sz="1400" dirty="0">
                          <a:effectLst/>
                        </a:rPr>
                        <a:t> </a:t>
                      </a:r>
                      <a:br>
                        <a:rPr lang="ru-RU" sz="1400" dirty="0">
                          <a:effectLst/>
                        </a:rPr>
                      </a:br>
                      <a:r>
                        <a:rPr lang="ru-RU" sz="1400" dirty="0" err="1">
                          <a:effectLst/>
                        </a:rPr>
                        <a:t>насе</a:t>
                      </a:r>
                      <a:r>
                        <a:rPr lang="ru-RU" sz="1400" dirty="0">
                          <a:effectLst/>
                        </a:rPr>
                        <a:t>-</a:t>
                      </a:r>
                    </a:p>
                    <a:p>
                      <a:pPr algn="ctr">
                        <a:lnSpc>
                          <a:spcPct val="107000"/>
                        </a:lnSpc>
                        <a:spcAft>
                          <a:spcPts val="0"/>
                        </a:spcAft>
                      </a:pPr>
                      <a:r>
                        <a:rPr lang="ru-RU" sz="1400" dirty="0" err="1">
                          <a:effectLst/>
                        </a:rPr>
                        <a:t>лення</a:t>
                      </a: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err="1">
                          <a:effectLst/>
                        </a:rPr>
                        <a:t>Фахівці</a:t>
                      </a:r>
                      <a:r>
                        <a:rPr lang="ru-RU" sz="1400" dirty="0">
                          <a:effectLst/>
                        </a:rPr>
                        <a:t> </a:t>
                      </a:r>
                      <a:br>
                        <a:rPr lang="ru-RU" sz="1400" dirty="0">
                          <a:effectLst/>
                        </a:rPr>
                      </a:br>
                      <a:r>
                        <a:rPr lang="ru-RU" sz="1400" dirty="0" err="1">
                          <a:effectLst/>
                        </a:rPr>
                        <a:t>вищої</a:t>
                      </a:r>
                      <a:r>
                        <a:rPr lang="ru-RU" sz="1400" dirty="0">
                          <a:effectLst/>
                        </a:rPr>
                        <a:t/>
                      </a:r>
                      <a:br>
                        <a:rPr lang="ru-RU" sz="1400" dirty="0">
                          <a:effectLst/>
                        </a:rPr>
                      </a:br>
                      <a:r>
                        <a:rPr lang="ru-RU" sz="1400" dirty="0" err="1">
                          <a:effectLst/>
                        </a:rPr>
                        <a:t>кваліфікації</a:t>
                      </a:r>
                      <a:r>
                        <a:rPr lang="ru-RU" sz="1400" dirty="0">
                          <a:effectLst/>
                        </a:rPr>
                        <a:t>, </a:t>
                      </a:r>
                      <a:r>
                        <a:rPr lang="ru-RU" sz="1400" dirty="0" err="1">
                          <a:effectLst/>
                        </a:rPr>
                        <a:t>чол</a:t>
                      </a:r>
                      <a:r>
                        <a:rPr lang="ru-RU" sz="1400" dirty="0">
                          <a:effectLst/>
                        </a:rPr>
                        <a:t>.</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err="1">
                          <a:effectLst/>
                        </a:rPr>
                        <a:t>Випуcкники</a:t>
                      </a:r>
                      <a:r>
                        <a:rPr lang="ru-RU" sz="1400" dirty="0">
                          <a:effectLst/>
                        </a:rPr>
                        <a:t/>
                      </a:r>
                      <a:br>
                        <a:rPr lang="ru-RU" sz="1400" dirty="0">
                          <a:effectLst/>
                        </a:rPr>
                      </a:br>
                      <a:r>
                        <a:rPr lang="ru-RU" sz="1400" dirty="0">
                          <a:effectLst/>
                        </a:rPr>
                        <a:t> ВНЗ, </a:t>
                      </a:r>
                      <a:r>
                        <a:rPr lang="ru-RU" sz="1400" dirty="0" err="1">
                          <a:effectLst/>
                        </a:rPr>
                        <a:t>чол</a:t>
                      </a:r>
                      <a:r>
                        <a:rPr lang="ru-RU" sz="1400" dirty="0">
                          <a:effectLst/>
                        </a:rPr>
                        <a:t>.</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err="1">
                          <a:effectLst/>
                        </a:rPr>
                        <a:t>Видатки</a:t>
                      </a:r>
                      <a:r>
                        <a:rPr lang="ru-RU" sz="1400" dirty="0">
                          <a:effectLst/>
                        </a:rPr>
                        <a:t/>
                      </a:r>
                      <a:br>
                        <a:rPr lang="ru-RU" sz="1400" dirty="0">
                          <a:effectLst/>
                        </a:rPr>
                      </a:br>
                      <a:r>
                        <a:rPr lang="ru-RU" sz="1400" dirty="0">
                          <a:effectLst/>
                        </a:rPr>
                        <a:t>на</a:t>
                      </a:r>
                      <a:br>
                        <a:rPr lang="ru-RU" sz="1400" dirty="0">
                          <a:effectLst/>
                        </a:rPr>
                      </a:br>
                      <a:r>
                        <a:rPr lang="ru-RU" sz="1400" dirty="0" err="1">
                          <a:effectLst/>
                        </a:rPr>
                        <a:t>освіту</a:t>
                      </a:r>
                      <a:r>
                        <a:rPr lang="ru-RU" sz="1400" dirty="0">
                          <a:effectLst/>
                        </a:rPr>
                        <a:t>, млн. грн.</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err="1">
                          <a:effectLst/>
                        </a:rPr>
                        <a:t>Тривалість</a:t>
                      </a:r>
                      <a:r>
                        <a:rPr lang="ru-RU" sz="1400" dirty="0">
                          <a:effectLst/>
                        </a:rPr>
                        <a:t/>
                      </a:r>
                      <a:br>
                        <a:rPr lang="ru-RU" sz="1400" dirty="0">
                          <a:effectLst/>
                        </a:rPr>
                      </a:br>
                      <a:r>
                        <a:rPr lang="ru-RU" sz="1400" dirty="0">
                          <a:effectLst/>
                        </a:rPr>
                        <a:t> </a:t>
                      </a:r>
                      <a:r>
                        <a:rPr lang="ru-RU" sz="1400" dirty="0" err="1">
                          <a:effectLst/>
                        </a:rPr>
                        <a:t>життя</a:t>
                      </a:r>
                      <a:r>
                        <a:rPr lang="ru-RU" sz="1400" dirty="0">
                          <a:effectLst/>
                        </a:rPr>
                        <a:t>, </a:t>
                      </a:r>
                      <a:r>
                        <a:rPr lang="ru-RU" sz="1400" dirty="0" err="1">
                          <a:effectLst/>
                        </a:rPr>
                        <a:t>років</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err="1">
                          <a:effectLst/>
                        </a:rPr>
                        <a:t>Співвідношення</a:t>
                      </a:r>
                      <a:r>
                        <a:rPr lang="ru-RU" sz="1400" dirty="0">
                          <a:effectLst/>
                        </a:rPr>
                        <a:t/>
                      </a:r>
                      <a:br>
                        <a:rPr lang="ru-RU" sz="1400" dirty="0">
                          <a:effectLst/>
                        </a:rPr>
                      </a:br>
                      <a:r>
                        <a:rPr lang="ru-RU" sz="1400" dirty="0" err="1">
                          <a:effectLst/>
                        </a:rPr>
                        <a:t>учнів</a:t>
                      </a:r>
                      <a:r>
                        <a:rPr lang="ru-RU" sz="1400" dirty="0">
                          <a:effectLst/>
                        </a:rPr>
                        <a:t>/</a:t>
                      </a:r>
                      <a:r>
                        <a:rPr lang="ru-RU" sz="1400" dirty="0" err="1">
                          <a:effectLst/>
                        </a:rPr>
                        <a:t>викладачів</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err="1">
                          <a:effectLst/>
                        </a:rPr>
                        <a:t>Кількість</a:t>
                      </a:r>
                      <a:r>
                        <a:rPr lang="ru-RU" sz="1400" dirty="0">
                          <a:effectLst/>
                        </a:rPr>
                        <a:t> </a:t>
                      </a:r>
                      <a:br>
                        <a:rPr lang="ru-RU" sz="1400" dirty="0">
                          <a:effectLst/>
                        </a:rPr>
                      </a:br>
                      <a:r>
                        <a:rPr lang="ru-RU" sz="1400" dirty="0" err="1">
                          <a:effectLst/>
                        </a:rPr>
                        <a:t>користувачів</a:t>
                      </a:r>
                      <a:r>
                        <a:rPr lang="ru-RU" sz="1400" dirty="0">
                          <a:effectLst/>
                        </a:rPr>
                        <a:t> </a:t>
                      </a:r>
                      <a:r>
                        <a:rPr lang="ru-RU" sz="1400" dirty="0" err="1">
                          <a:effectLst/>
                        </a:rPr>
                        <a:t>інтернету</a:t>
                      </a:r>
                      <a:r>
                        <a:rPr lang="ru-RU" sz="1400" dirty="0">
                          <a:effectLst/>
                        </a:rPr>
                        <a:t> на 100 </a:t>
                      </a:r>
                      <a:r>
                        <a:rPr lang="ru-RU" sz="1400" dirty="0" err="1">
                          <a:effectLst/>
                        </a:rPr>
                        <a:t>чол</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err="1">
                          <a:effectLst/>
                        </a:rPr>
                        <a:t>Індекс</a:t>
                      </a:r>
                      <a:r>
                        <a:rPr lang="ru-RU" sz="1400" dirty="0">
                          <a:effectLst/>
                        </a:rPr>
                        <a:t/>
                      </a:r>
                      <a:br>
                        <a:rPr lang="ru-RU" sz="1400" dirty="0">
                          <a:effectLst/>
                        </a:rPr>
                      </a:br>
                      <a:r>
                        <a:rPr lang="ru-RU" sz="1400" dirty="0">
                          <a:effectLst/>
                        </a:rPr>
                        <a:t> </a:t>
                      </a:r>
                      <a:r>
                        <a:rPr lang="ru-RU" sz="1400" dirty="0" err="1">
                          <a:effectLst/>
                        </a:rPr>
                        <a:t>рівня</a:t>
                      </a:r>
                      <a:r>
                        <a:rPr lang="ru-RU" sz="1400" dirty="0">
                          <a:effectLst/>
                        </a:rPr>
                        <a:t> </a:t>
                      </a:r>
                      <a:r>
                        <a:rPr lang="ru-RU" sz="1400" dirty="0" err="1">
                          <a:effectLst/>
                        </a:rPr>
                        <a:t>життя</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err="1">
                          <a:effectLst/>
                        </a:rPr>
                        <a:t>Індекс</a:t>
                      </a:r>
                      <a:r>
                        <a:rPr lang="ru-RU" sz="1400" dirty="0">
                          <a:effectLst/>
                        </a:rPr>
                        <a:t> </a:t>
                      </a:r>
                      <a:br>
                        <a:rPr lang="ru-RU" sz="1400" dirty="0">
                          <a:effectLst/>
                        </a:rPr>
                      </a:br>
                      <a:r>
                        <a:rPr lang="ru-RU" sz="1400" dirty="0" err="1">
                          <a:effectLst/>
                        </a:rPr>
                        <a:t>розвитку</a:t>
                      </a:r>
                      <a:r>
                        <a:rPr lang="ru-RU" sz="1400" dirty="0">
                          <a:effectLst/>
                        </a:rPr>
                        <a:t/>
                      </a:r>
                      <a:br>
                        <a:rPr lang="ru-RU" sz="1400" dirty="0">
                          <a:effectLst/>
                        </a:rPr>
                      </a:br>
                      <a:r>
                        <a:rPr lang="ru-RU" sz="1400" dirty="0" err="1">
                          <a:effectLst/>
                        </a:rPr>
                        <a:t>людського</a:t>
                      </a:r>
                      <a:r>
                        <a:rPr lang="ru-RU" sz="1400" dirty="0">
                          <a:effectLst/>
                        </a:rPr>
                        <a:t> </a:t>
                      </a:r>
                      <a:br>
                        <a:rPr lang="ru-RU" sz="1400" dirty="0">
                          <a:effectLst/>
                        </a:rPr>
                      </a:br>
                      <a:r>
                        <a:rPr lang="ru-RU" sz="1400" dirty="0" err="1">
                          <a:effectLst/>
                        </a:rPr>
                        <a:t>потенціалу</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Рейтинг </a:t>
                      </a:r>
                      <a:r>
                        <a:rPr lang="ru-RU" sz="1400" dirty="0" err="1">
                          <a:effectLst/>
                        </a:rPr>
                        <a:t>освіти</a:t>
                      </a:r>
                      <a:r>
                        <a:rPr lang="ru-RU" sz="1400" dirty="0">
                          <a:effectLst/>
                        </a:rPr>
                        <a:t>: наука</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err="1">
                          <a:effectLst/>
                        </a:rPr>
                        <a:t>Індекс</a:t>
                      </a:r>
                      <a:r>
                        <a:rPr lang="ru-RU" sz="1400" dirty="0">
                          <a:effectLst/>
                        </a:rPr>
                        <a:t> </a:t>
                      </a:r>
                      <a:r>
                        <a:rPr lang="ru-RU" sz="1400" dirty="0" err="1">
                          <a:effectLst/>
                        </a:rPr>
                        <a:t>демократії</a:t>
                      </a: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49142">
                <a:tc gridSpan="13">
                  <a:txBody>
                    <a:bodyPr/>
                    <a:lstStyle/>
                    <a:p>
                      <a:pPr algn="ctr">
                        <a:lnSpc>
                          <a:spcPct val="107000"/>
                        </a:lnSpc>
                        <a:spcAft>
                          <a:spcPts val="0"/>
                        </a:spcAft>
                      </a:pPr>
                      <a:r>
                        <a:rPr lang="uk-UA" sz="2000" dirty="0">
                          <a:effectLst/>
                        </a:rPr>
                        <a:t>2015</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325671">
                <a:tc>
                  <a:txBody>
                    <a:bodyPr/>
                    <a:lstStyle/>
                    <a:p>
                      <a:pPr algn="ctr">
                        <a:lnSpc>
                          <a:spcPct val="107000"/>
                        </a:lnSpc>
                        <a:spcAft>
                          <a:spcPts val="0"/>
                        </a:spcAft>
                      </a:pPr>
                      <a:r>
                        <a:rPr lang="ru-RU" sz="1600" dirty="0" err="1">
                          <a:effectLst/>
                        </a:rPr>
                        <a:t>Україна</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40,0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97,5</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106656,0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325035,0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43700,0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69,0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5,0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20,0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5,0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0,7</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0,8</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5,7</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38886">
                <a:tc>
                  <a:txBody>
                    <a:bodyPr/>
                    <a:lstStyle/>
                    <a:p>
                      <a:pPr algn="ctr">
                        <a:lnSpc>
                          <a:spcPct val="107000"/>
                        </a:lnSpc>
                        <a:spcAft>
                          <a:spcPts val="0"/>
                        </a:spcAft>
                      </a:pPr>
                      <a:r>
                        <a:rPr lang="ru-RU" sz="1600" dirty="0" err="1">
                          <a:effectLst/>
                        </a:rPr>
                        <a:t>Росія</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55,0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98,0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160012,0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845500,0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58200,0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68,0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16,0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30,0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5,4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0,8</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0,8</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3,3</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38886">
                <a:tc>
                  <a:txBody>
                    <a:bodyPr/>
                    <a:lstStyle/>
                    <a:p>
                      <a:pPr algn="ctr">
                        <a:lnSpc>
                          <a:spcPct val="107000"/>
                        </a:lnSpc>
                        <a:spcAft>
                          <a:spcPts val="0"/>
                        </a:spcAft>
                      </a:pPr>
                      <a:r>
                        <a:rPr lang="ru-RU" sz="1600">
                          <a:effectLst/>
                        </a:rPr>
                        <a:t>Ізраїль</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4,0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100,0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9654,0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545000,0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78652,0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77,0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15,9</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65,0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7,6</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0,9</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0,9</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8,4</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17987">
                <a:tc gridSpan="13">
                  <a:txBody>
                    <a:bodyPr/>
                    <a:lstStyle/>
                    <a:p>
                      <a:pPr algn="ctr">
                        <a:lnSpc>
                          <a:spcPct val="107000"/>
                        </a:lnSpc>
                        <a:spcAft>
                          <a:spcPts val="0"/>
                        </a:spcAft>
                      </a:pPr>
                      <a:r>
                        <a:rPr lang="uk-UA" sz="1400" dirty="0">
                          <a:effectLst/>
                        </a:rPr>
                        <a:t>Нормалізовані показники</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438886">
                <a:tc>
                  <a:txBody>
                    <a:bodyPr/>
                    <a:lstStyle/>
                    <a:p>
                      <a:pPr algn="ctr">
                        <a:lnSpc>
                          <a:spcPct val="107000"/>
                        </a:lnSpc>
                        <a:spcAft>
                          <a:spcPts val="0"/>
                        </a:spcAft>
                      </a:pPr>
                      <a:r>
                        <a:rPr lang="ru-RU" sz="1600">
                          <a:effectLst/>
                        </a:rPr>
                        <a:t>Україна</a:t>
                      </a:r>
                      <a:endParaRPr lang="ru-RU"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0,10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0,98</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0,67</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0,4</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0,6</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0,90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1,00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0,3</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0,7</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0,8</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0,9</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0,7</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38886">
                <a:tc>
                  <a:txBody>
                    <a:bodyPr/>
                    <a:lstStyle/>
                    <a:p>
                      <a:pPr algn="ctr">
                        <a:lnSpc>
                          <a:spcPct val="107000"/>
                        </a:lnSpc>
                        <a:spcAft>
                          <a:spcPts val="0"/>
                        </a:spcAft>
                      </a:pPr>
                      <a:r>
                        <a:rPr lang="ru-RU" sz="1600" dirty="0" err="1">
                          <a:effectLst/>
                        </a:rPr>
                        <a:t>Росія</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0,07</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0,98</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1,00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1,0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0,7</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0,88</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0,31</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0,5</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0,7</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0,9</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0,9</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0,4</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38886">
                <a:tc>
                  <a:txBody>
                    <a:bodyPr/>
                    <a:lstStyle/>
                    <a:p>
                      <a:pPr algn="ctr">
                        <a:lnSpc>
                          <a:spcPct val="107000"/>
                        </a:lnSpc>
                        <a:spcAft>
                          <a:spcPts val="0"/>
                        </a:spcAft>
                      </a:pPr>
                      <a:r>
                        <a:rPr lang="ru-RU" sz="1600" dirty="0" err="1">
                          <a:effectLst/>
                        </a:rPr>
                        <a:t>Ізраїль</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1,0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1,00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0,06</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0,6</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1,0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1,00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0,31</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1,0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1,0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a:effectLst/>
                        </a:rPr>
                        <a:t>1,0</a:t>
                      </a:r>
                      <a:endParaRPr lang="ru-R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1,0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ru-RU" sz="1400" dirty="0">
                          <a:effectLst/>
                        </a:rPr>
                        <a:t>1,0</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156857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4320" y="137161"/>
            <a:ext cx="11612880" cy="1553528"/>
          </a:xfrm>
        </p:spPr>
        <p:txBody>
          <a:bodyPr/>
          <a:lstStyle/>
          <a:p>
            <a:r>
              <a:rPr lang="uk-UA" dirty="0" smtClean="0">
                <a:latin typeface="Arial" panose="020B0604020202020204" pitchFamily="34" charset="0"/>
                <a:cs typeface="Arial" panose="020B0604020202020204" pitchFamily="34" charset="0"/>
              </a:rPr>
              <a:t>Слайд 4. Показники організаційного капіталу</a:t>
            </a:r>
            <a:endParaRPr lang="ru-RU" dirty="0">
              <a:latin typeface="Arial" panose="020B0604020202020204" pitchFamily="34" charset="0"/>
              <a:cs typeface="Arial" panose="020B0604020202020204" pitchFamily="34"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058021928"/>
              </p:ext>
            </p:extLst>
          </p:nvPr>
        </p:nvGraphicFramePr>
        <p:xfrm>
          <a:off x="198120" y="1690686"/>
          <a:ext cx="11780519" cy="4817816"/>
        </p:xfrm>
        <a:graphic>
          <a:graphicData uri="http://schemas.openxmlformats.org/drawingml/2006/table">
            <a:tbl>
              <a:tblPr firstRow="1" firstCol="1" bandRow="1">
                <a:tableStyleId>{5C22544A-7EE6-4342-B048-85BDC9FD1C3A}</a:tableStyleId>
              </a:tblPr>
              <a:tblGrid>
                <a:gridCol w="656207"/>
                <a:gridCol w="1786521"/>
                <a:gridCol w="1724861"/>
                <a:gridCol w="1107467"/>
                <a:gridCol w="1133091"/>
                <a:gridCol w="1133091"/>
                <a:gridCol w="1677615"/>
                <a:gridCol w="1419349"/>
                <a:gridCol w="114928"/>
                <a:gridCol w="1027389"/>
              </a:tblGrid>
              <a:tr h="431677">
                <a:tc gridSpan="10">
                  <a:txBody>
                    <a:bodyPr/>
                    <a:lstStyle/>
                    <a:p>
                      <a:pPr algn="ctr">
                        <a:lnSpc>
                          <a:spcPct val="107000"/>
                        </a:lnSpc>
                        <a:spcAft>
                          <a:spcPts val="0"/>
                        </a:spcAft>
                        <a:tabLst>
                          <a:tab pos="1031875" algn="l"/>
                        </a:tabLst>
                      </a:pPr>
                      <a:r>
                        <a:rPr lang="uk-UA" sz="2000" dirty="0">
                          <a:effectLst/>
                        </a:rPr>
                        <a:t>2015</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665637">
                <a:tc>
                  <a:txBody>
                    <a:bodyPr/>
                    <a:lstStyle/>
                    <a:p>
                      <a:pPr algn="ctr">
                        <a:lnSpc>
                          <a:spcPct val="107000"/>
                        </a:lnSpc>
                        <a:spcAft>
                          <a:spcPts val="0"/>
                        </a:spcAft>
                      </a:pPr>
                      <a:r>
                        <a:rPr lang="uk-UA" sz="1200" dirty="0">
                          <a:effectLst/>
                          <a:latin typeface="Arial" panose="020B0604020202020204" pitchFamily="34" charset="0"/>
                          <a:cs typeface="Arial" panose="020B0604020202020204" pitchFamily="34" charset="0"/>
                        </a:rPr>
                        <a:t>Країна</a:t>
                      </a:r>
                      <a:br>
                        <a:rPr lang="uk-UA" sz="1200" dirty="0">
                          <a:effectLst/>
                          <a:latin typeface="Arial" panose="020B0604020202020204" pitchFamily="34" charset="0"/>
                          <a:cs typeface="Arial" panose="020B0604020202020204" pitchFamily="34" charset="0"/>
                        </a:rPr>
                      </a:b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400" dirty="0">
                          <a:effectLst/>
                          <a:latin typeface="Arial" panose="020B0604020202020204" pitchFamily="34" charset="0"/>
                          <a:cs typeface="Arial" panose="020B0604020202020204" pitchFamily="34" charset="0"/>
                        </a:rPr>
                        <a:t>Кількість промислових підприємств, що впроваджували інновації, шт. </a:t>
                      </a:r>
                      <a:endParaRPr lang="ru-RU"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400" dirty="0">
                          <a:effectLst/>
                          <a:latin typeface="Arial" panose="020B0604020202020204" pitchFamily="34" charset="0"/>
                          <a:cs typeface="Arial" panose="020B0604020202020204" pitchFamily="34" charset="0"/>
                        </a:rPr>
                        <a:t>Забезпеченість організацій </a:t>
                      </a:r>
                      <a:br>
                        <a:rPr lang="uk-UA" sz="1400" dirty="0">
                          <a:effectLst/>
                          <a:latin typeface="Arial" panose="020B0604020202020204" pitchFamily="34" charset="0"/>
                          <a:cs typeface="Arial" panose="020B0604020202020204" pitchFamily="34" charset="0"/>
                        </a:rPr>
                      </a:br>
                      <a:r>
                        <a:rPr lang="uk-UA" sz="1400" dirty="0">
                          <a:effectLst/>
                          <a:latin typeface="Arial" panose="020B0604020202020204" pitchFamily="34" charset="0"/>
                          <a:cs typeface="Arial" panose="020B0604020202020204" pitchFamily="34" charset="0"/>
                        </a:rPr>
                        <a:t>(підприємств) засобами </a:t>
                      </a:r>
                      <a:br>
                        <a:rPr lang="uk-UA" sz="1400" dirty="0">
                          <a:effectLst/>
                          <a:latin typeface="Arial" panose="020B0604020202020204" pitchFamily="34" charset="0"/>
                          <a:cs typeface="Arial" panose="020B0604020202020204" pitchFamily="34" charset="0"/>
                        </a:rPr>
                      </a:br>
                      <a:r>
                        <a:rPr lang="uk-UA" sz="1400" dirty="0">
                          <a:effectLst/>
                          <a:latin typeface="Arial" panose="020B0604020202020204" pitchFamily="34" charset="0"/>
                          <a:cs typeface="Arial" panose="020B0604020202020204" pitchFamily="34" charset="0"/>
                        </a:rPr>
                        <a:t>обчислювальної техніки, шт.</a:t>
                      </a:r>
                      <a:endParaRPr lang="ru-RU"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400" dirty="0">
                          <a:effectLst/>
                          <a:latin typeface="Arial" panose="020B0604020202020204" pitchFamily="34" charset="0"/>
                          <a:cs typeface="Arial" panose="020B0604020202020204" pitchFamily="34" charset="0"/>
                        </a:rPr>
                        <a:t>Вищі навчальні заклади,</a:t>
                      </a:r>
                      <a:br>
                        <a:rPr lang="uk-UA" sz="1400" dirty="0">
                          <a:effectLst/>
                          <a:latin typeface="Arial" panose="020B0604020202020204" pitchFamily="34" charset="0"/>
                          <a:cs typeface="Arial" panose="020B0604020202020204" pitchFamily="34" charset="0"/>
                        </a:rPr>
                      </a:br>
                      <a:r>
                        <a:rPr lang="uk-UA" sz="1400" dirty="0">
                          <a:effectLst/>
                          <a:latin typeface="Arial" panose="020B0604020202020204" pitchFamily="34" charset="0"/>
                          <a:cs typeface="Arial" panose="020B0604020202020204" pitchFamily="34" charset="0"/>
                        </a:rPr>
                        <a:t>шт.</a:t>
                      </a:r>
                      <a:endParaRPr lang="ru-RU"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400" dirty="0">
                          <a:effectLst/>
                          <a:latin typeface="Arial" panose="020B0604020202020204" pitchFamily="34" charset="0"/>
                          <a:cs typeface="Arial" panose="020B0604020202020204" pitchFamily="34" charset="0"/>
                        </a:rPr>
                        <a:t>Заявки на винаходи, </a:t>
                      </a:r>
                      <a:br>
                        <a:rPr lang="uk-UA" sz="1400" dirty="0">
                          <a:effectLst/>
                          <a:latin typeface="Arial" panose="020B0604020202020204" pitchFamily="34" charset="0"/>
                          <a:cs typeface="Arial" panose="020B0604020202020204" pitchFamily="34" charset="0"/>
                        </a:rPr>
                      </a:br>
                      <a:r>
                        <a:rPr lang="uk-UA" sz="1400" dirty="0">
                          <a:effectLst/>
                          <a:latin typeface="Arial" panose="020B0604020202020204" pitchFamily="34" charset="0"/>
                          <a:cs typeface="Arial" panose="020B0604020202020204" pitchFamily="34" charset="0"/>
                        </a:rPr>
                        <a:t>шт.</a:t>
                      </a:r>
                      <a:endParaRPr lang="ru-RU"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400" dirty="0">
                          <a:effectLst/>
                          <a:latin typeface="Arial" panose="020B0604020202020204" pitchFamily="34" charset="0"/>
                          <a:cs typeface="Arial" panose="020B0604020202020204" pitchFamily="34" charset="0"/>
                        </a:rPr>
                        <a:t>Патенти на винаходи,</a:t>
                      </a:r>
                      <a:br>
                        <a:rPr lang="uk-UA" sz="1400" dirty="0">
                          <a:effectLst/>
                          <a:latin typeface="Arial" panose="020B0604020202020204" pitchFamily="34" charset="0"/>
                          <a:cs typeface="Arial" panose="020B0604020202020204" pitchFamily="34" charset="0"/>
                        </a:rPr>
                      </a:br>
                      <a:r>
                        <a:rPr lang="uk-UA" sz="1400" dirty="0">
                          <a:effectLst/>
                          <a:latin typeface="Arial" panose="020B0604020202020204" pitchFamily="34" charset="0"/>
                          <a:cs typeface="Arial" panose="020B0604020202020204" pitchFamily="34" charset="0"/>
                        </a:rPr>
                        <a:t>шт.</a:t>
                      </a:r>
                      <a:endParaRPr lang="ru-RU"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400" dirty="0">
                          <a:effectLst/>
                          <a:latin typeface="Arial" panose="020B0604020202020204" pitchFamily="34" charset="0"/>
                          <a:cs typeface="Arial" panose="020B0604020202020204" pitchFamily="34" charset="0"/>
                        </a:rPr>
                        <a:t>Інфраструктура ІТ, бал</a:t>
                      </a:r>
                      <a:endParaRPr lang="ru-RU"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400" dirty="0">
                          <a:effectLst/>
                          <a:latin typeface="Arial" panose="020B0604020202020204" pitchFamily="34" charset="0"/>
                          <a:cs typeface="Arial" panose="020B0604020202020204" pitchFamily="34" charset="0"/>
                        </a:rPr>
                        <a:t>Корпоративна культура, індекс</a:t>
                      </a:r>
                      <a:endParaRPr lang="ru-RU"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gridSpan="2">
                  <a:txBody>
                    <a:bodyPr/>
                    <a:lstStyle/>
                    <a:p>
                      <a:pPr algn="ctr">
                        <a:lnSpc>
                          <a:spcPct val="107000"/>
                        </a:lnSpc>
                        <a:spcAft>
                          <a:spcPts val="0"/>
                        </a:spcAft>
                        <a:tabLst>
                          <a:tab pos="1031875" algn="l"/>
                        </a:tabLst>
                      </a:pPr>
                      <a:r>
                        <a:rPr lang="uk-UA" sz="1400" dirty="0">
                          <a:effectLst/>
                          <a:latin typeface="Arial" panose="020B0604020202020204" pitchFamily="34" charset="0"/>
                          <a:cs typeface="Arial" panose="020B0604020202020204" pitchFamily="34" charset="0"/>
                        </a:rPr>
                        <a:t>Індекс глобальної </a:t>
                      </a:r>
                      <a:br>
                        <a:rPr lang="uk-UA" sz="1400" dirty="0">
                          <a:effectLst/>
                          <a:latin typeface="Arial" panose="020B0604020202020204" pitchFamily="34" charset="0"/>
                          <a:cs typeface="Arial" panose="020B0604020202020204" pitchFamily="34" charset="0"/>
                        </a:rPr>
                      </a:br>
                      <a:r>
                        <a:rPr lang="uk-UA" sz="1400" dirty="0">
                          <a:effectLst/>
                          <a:latin typeface="Arial" panose="020B0604020202020204" pitchFamily="34" charset="0"/>
                          <a:cs typeface="Arial" panose="020B0604020202020204" pitchFamily="34" charset="0"/>
                        </a:rPr>
                        <a:t>конкуренто спроможності</a:t>
                      </a:r>
                      <a:endParaRPr lang="ru-RU"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pPr>
                        <a:lnSpc>
                          <a:spcPct val="107000"/>
                        </a:lnSpc>
                        <a:spcAft>
                          <a:spcPts val="0"/>
                        </a:spcAft>
                        <a:tabLst>
                          <a:tab pos="1031875" algn="l"/>
                        </a:tabLst>
                      </a:pPr>
                      <a:endParaRPr lang="ru-RU" sz="14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391158">
                <a:tc>
                  <a:txBody>
                    <a:bodyPr/>
                    <a:lstStyle/>
                    <a:p>
                      <a:pPr>
                        <a:lnSpc>
                          <a:spcPct val="107000"/>
                        </a:lnSpc>
                        <a:spcAft>
                          <a:spcPts val="0"/>
                        </a:spcAft>
                      </a:pPr>
                      <a:r>
                        <a:rPr lang="uk-UA" sz="1200">
                          <a:effectLst/>
                          <a:latin typeface="Arial" panose="020B0604020202020204" pitchFamily="34" charset="0"/>
                          <a:cs typeface="Arial" panose="020B0604020202020204" pitchFamily="34" charset="0"/>
                        </a:rPr>
                        <a:t>Україна</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1224,0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1985,0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317,0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3458,0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1963,0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dirty="0">
                          <a:effectLst/>
                          <a:latin typeface="Arial" panose="020B0604020202020204" pitchFamily="34" charset="0"/>
                          <a:cs typeface="Arial" panose="020B0604020202020204" pitchFamily="34" charset="0"/>
                        </a:rPr>
                        <a:t>3,6</a:t>
                      </a: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0,6</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gridSpan="2">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4,5</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pPr algn="ctr">
                        <a:lnSpc>
                          <a:spcPct val="107000"/>
                        </a:lnSpc>
                        <a:spcAft>
                          <a:spcPts val="0"/>
                        </a:spcAft>
                      </a:pP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391158">
                <a:tc>
                  <a:txBody>
                    <a:bodyPr/>
                    <a:lstStyle/>
                    <a:p>
                      <a:pPr>
                        <a:lnSpc>
                          <a:spcPct val="107000"/>
                        </a:lnSpc>
                        <a:spcAft>
                          <a:spcPts val="0"/>
                        </a:spcAft>
                      </a:pPr>
                      <a:r>
                        <a:rPr lang="uk-UA" sz="1200">
                          <a:effectLst/>
                          <a:latin typeface="Arial" panose="020B0604020202020204" pitchFamily="34" charset="0"/>
                          <a:cs typeface="Arial" panose="020B0604020202020204" pitchFamily="34" charset="0"/>
                        </a:rPr>
                        <a:t>Росія</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1532,0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3765,0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1565,0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2581,0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2289,0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dirty="0">
                          <a:effectLst/>
                          <a:latin typeface="Arial" panose="020B0604020202020204" pitchFamily="34" charset="0"/>
                          <a:cs typeface="Arial" panose="020B0604020202020204" pitchFamily="34" charset="0"/>
                        </a:rPr>
                        <a:t>3,7</a:t>
                      </a: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dirty="0">
                          <a:effectLst/>
                          <a:latin typeface="Arial" panose="020B0604020202020204" pitchFamily="34" charset="0"/>
                          <a:cs typeface="Arial" panose="020B0604020202020204" pitchFamily="34" charset="0"/>
                        </a:rPr>
                        <a:t>0,7</a:t>
                      </a: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gridSpan="2">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4,6</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pPr algn="ctr">
                        <a:lnSpc>
                          <a:spcPct val="107000"/>
                        </a:lnSpc>
                        <a:spcAft>
                          <a:spcPts val="0"/>
                        </a:spcAft>
                      </a:pP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391158">
                <a:tc>
                  <a:txBody>
                    <a:bodyPr/>
                    <a:lstStyle/>
                    <a:p>
                      <a:pPr>
                        <a:lnSpc>
                          <a:spcPct val="107000"/>
                        </a:lnSpc>
                        <a:spcAft>
                          <a:spcPts val="0"/>
                        </a:spcAft>
                      </a:pPr>
                      <a:r>
                        <a:rPr lang="uk-UA" sz="1200">
                          <a:effectLst/>
                          <a:latin typeface="Arial" panose="020B0604020202020204" pitchFamily="34" charset="0"/>
                          <a:cs typeface="Arial" panose="020B0604020202020204" pitchFamily="34" charset="0"/>
                        </a:rPr>
                        <a:t>Ізраїль</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1978,0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4952,0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338,0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4700,0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765,0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5,4</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dirty="0">
                          <a:effectLst/>
                          <a:latin typeface="Arial" panose="020B0604020202020204" pitchFamily="34" charset="0"/>
                          <a:cs typeface="Arial" panose="020B0604020202020204" pitchFamily="34" charset="0"/>
                        </a:rPr>
                        <a:t>0,9</a:t>
                      </a: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gridSpan="2">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4,8</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pPr algn="ctr">
                        <a:lnSpc>
                          <a:spcPct val="107000"/>
                        </a:lnSpc>
                        <a:spcAft>
                          <a:spcPts val="0"/>
                        </a:spcAft>
                      </a:pP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372530">
                <a:tc gridSpan="10">
                  <a:txBody>
                    <a:bodyPr/>
                    <a:lstStyle/>
                    <a:p>
                      <a:pPr algn="ctr">
                        <a:lnSpc>
                          <a:spcPct val="107000"/>
                        </a:lnSpc>
                        <a:spcAft>
                          <a:spcPts val="0"/>
                        </a:spcAft>
                      </a:pPr>
                      <a:r>
                        <a:rPr lang="uk-UA" sz="2000" dirty="0">
                          <a:effectLst/>
                          <a:latin typeface="Arial" panose="020B0604020202020204" pitchFamily="34" charset="0"/>
                          <a:cs typeface="Arial" panose="020B0604020202020204" pitchFamily="34" charset="0"/>
                        </a:rPr>
                        <a:t>Нормалізовані показники</a:t>
                      </a:r>
                      <a:r>
                        <a:rPr lang="uk-UA" sz="1200" dirty="0">
                          <a:effectLst/>
                          <a:latin typeface="Arial" panose="020B0604020202020204" pitchFamily="34" charset="0"/>
                          <a:cs typeface="Arial" panose="020B0604020202020204" pitchFamily="34" charset="0"/>
                        </a:rPr>
                        <a:t> </a:t>
                      </a: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391158">
                <a:tc>
                  <a:txBody>
                    <a:bodyPr/>
                    <a:lstStyle/>
                    <a:p>
                      <a:pPr>
                        <a:lnSpc>
                          <a:spcPct val="107000"/>
                        </a:lnSpc>
                        <a:spcAft>
                          <a:spcPts val="0"/>
                        </a:spcAft>
                      </a:pPr>
                      <a:r>
                        <a:rPr lang="uk-UA" sz="1200">
                          <a:effectLst/>
                          <a:latin typeface="Arial" panose="020B0604020202020204" pitchFamily="34" charset="0"/>
                          <a:cs typeface="Arial" panose="020B0604020202020204" pitchFamily="34" charset="0"/>
                        </a:rPr>
                        <a:t>Україна</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0,62</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0,40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0,20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0,74</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0,86</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0,67</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gridSpan="2">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0,72</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hMerge="1">
                  <a:txBody>
                    <a:bodyPr/>
                    <a:lstStyle/>
                    <a:p>
                      <a:endParaRPr lang="ru-RU"/>
                    </a:p>
                  </a:txBody>
                  <a:tcPr/>
                </a:tc>
                <a:tc>
                  <a:txBody>
                    <a:bodyPr/>
                    <a:lstStyle/>
                    <a:p>
                      <a:pPr algn="ctr">
                        <a:lnSpc>
                          <a:spcPct val="107000"/>
                        </a:lnSpc>
                        <a:spcAft>
                          <a:spcPts val="0"/>
                        </a:spcAft>
                      </a:pPr>
                      <a:r>
                        <a:rPr lang="uk-UA" sz="1200" dirty="0">
                          <a:effectLst/>
                          <a:latin typeface="Arial" panose="020B0604020202020204" pitchFamily="34" charset="0"/>
                          <a:cs typeface="Arial" panose="020B0604020202020204" pitchFamily="34" charset="0"/>
                        </a:rPr>
                        <a:t>0,94</a:t>
                      </a: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r>
              <a:tr h="391158">
                <a:tc>
                  <a:txBody>
                    <a:bodyPr/>
                    <a:lstStyle/>
                    <a:p>
                      <a:pPr>
                        <a:lnSpc>
                          <a:spcPct val="107000"/>
                        </a:lnSpc>
                        <a:spcAft>
                          <a:spcPts val="0"/>
                        </a:spcAft>
                      </a:pPr>
                      <a:r>
                        <a:rPr lang="uk-UA" sz="1200">
                          <a:effectLst/>
                          <a:latin typeface="Arial" panose="020B0604020202020204" pitchFamily="34" charset="0"/>
                          <a:cs typeface="Arial" panose="020B0604020202020204" pitchFamily="34" charset="0"/>
                        </a:rPr>
                        <a:t>Росія</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0,77</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0,76</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1,00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0,55</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1,00</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0,69</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gridSpan="2">
                  <a:txBody>
                    <a:bodyPr/>
                    <a:lstStyle/>
                    <a:p>
                      <a:pPr algn="ctr">
                        <a:lnSpc>
                          <a:spcPct val="107000"/>
                        </a:lnSpc>
                        <a:spcAft>
                          <a:spcPts val="0"/>
                        </a:spcAft>
                      </a:pPr>
                      <a:r>
                        <a:rPr lang="uk-UA" sz="1200">
                          <a:effectLst/>
                          <a:latin typeface="Arial" panose="020B0604020202020204" pitchFamily="34" charset="0"/>
                          <a:cs typeface="Arial" panose="020B0604020202020204" pitchFamily="34" charset="0"/>
                        </a:rPr>
                        <a:t>0,75</a:t>
                      </a:r>
                      <a:endParaRPr lang="ru-RU" sz="1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hMerge="1">
                  <a:txBody>
                    <a:bodyPr/>
                    <a:lstStyle/>
                    <a:p>
                      <a:endParaRPr lang="ru-RU"/>
                    </a:p>
                  </a:txBody>
                  <a:tcPr/>
                </a:tc>
                <a:tc>
                  <a:txBody>
                    <a:bodyPr/>
                    <a:lstStyle/>
                    <a:p>
                      <a:pPr algn="ctr">
                        <a:lnSpc>
                          <a:spcPct val="107000"/>
                        </a:lnSpc>
                        <a:spcAft>
                          <a:spcPts val="0"/>
                        </a:spcAft>
                      </a:pPr>
                      <a:r>
                        <a:rPr lang="uk-UA" sz="1200" dirty="0">
                          <a:effectLst/>
                          <a:latin typeface="Arial" panose="020B0604020202020204" pitchFamily="34" charset="0"/>
                          <a:cs typeface="Arial" panose="020B0604020202020204" pitchFamily="34" charset="0"/>
                        </a:rPr>
                        <a:t>0,96</a:t>
                      </a: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r>
              <a:tr h="391158">
                <a:tc>
                  <a:txBody>
                    <a:bodyPr/>
                    <a:lstStyle/>
                    <a:p>
                      <a:pPr>
                        <a:lnSpc>
                          <a:spcPct val="107000"/>
                        </a:lnSpc>
                        <a:spcAft>
                          <a:spcPts val="0"/>
                        </a:spcAft>
                      </a:pPr>
                      <a:r>
                        <a:rPr lang="uk-UA" sz="1200" dirty="0">
                          <a:effectLst/>
                          <a:latin typeface="Arial" panose="020B0604020202020204" pitchFamily="34" charset="0"/>
                          <a:cs typeface="Arial" panose="020B0604020202020204" pitchFamily="34" charset="0"/>
                        </a:rPr>
                        <a:t>Ізраїль</a:t>
                      </a: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uk-UA" sz="1200" dirty="0">
                          <a:effectLst/>
                          <a:latin typeface="Arial" panose="020B0604020202020204" pitchFamily="34" charset="0"/>
                          <a:cs typeface="Arial" panose="020B0604020202020204" pitchFamily="34" charset="0"/>
                        </a:rPr>
                        <a:t>1,00</a:t>
                      </a: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uk-UA" sz="1200" dirty="0">
                          <a:effectLst/>
                          <a:latin typeface="Arial" panose="020B0604020202020204" pitchFamily="34" charset="0"/>
                          <a:cs typeface="Arial" panose="020B0604020202020204" pitchFamily="34" charset="0"/>
                        </a:rPr>
                        <a:t>1,00</a:t>
                      </a: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uk-UA" sz="1200" dirty="0">
                          <a:effectLst/>
                          <a:latin typeface="Arial" panose="020B0604020202020204" pitchFamily="34" charset="0"/>
                          <a:cs typeface="Arial" panose="020B0604020202020204" pitchFamily="34" charset="0"/>
                        </a:rPr>
                        <a:t>0,22</a:t>
                      </a: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uk-UA" sz="1200" dirty="0">
                          <a:effectLst/>
                          <a:latin typeface="Arial" panose="020B0604020202020204" pitchFamily="34" charset="0"/>
                          <a:cs typeface="Arial" panose="020B0604020202020204" pitchFamily="34" charset="0"/>
                        </a:rPr>
                        <a:t>1,00</a:t>
                      </a: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uk-UA" sz="1200" dirty="0">
                          <a:effectLst/>
                          <a:latin typeface="Arial" panose="020B0604020202020204" pitchFamily="34" charset="0"/>
                          <a:cs typeface="Arial" panose="020B0604020202020204" pitchFamily="34" charset="0"/>
                        </a:rPr>
                        <a:t>0,33</a:t>
                      </a: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uk-UA" sz="1200" dirty="0">
                          <a:effectLst/>
                          <a:latin typeface="Arial" panose="020B0604020202020204" pitchFamily="34" charset="0"/>
                          <a:cs typeface="Arial" panose="020B0604020202020204" pitchFamily="34" charset="0"/>
                        </a:rPr>
                        <a:t>1,00</a:t>
                      </a: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gridSpan="2">
                  <a:txBody>
                    <a:bodyPr/>
                    <a:lstStyle/>
                    <a:p>
                      <a:pPr algn="ctr">
                        <a:lnSpc>
                          <a:spcPct val="107000"/>
                        </a:lnSpc>
                        <a:spcAft>
                          <a:spcPts val="0"/>
                        </a:spcAft>
                      </a:pPr>
                      <a:r>
                        <a:rPr lang="uk-UA" sz="1200" dirty="0">
                          <a:effectLst/>
                          <a:latin typeface="Arial" panose="020B0604020202020204" pitchFamily="34" charset="0"/>
                          <a:cs typeface="Arial" panose="020B0604020202020204" pitchFamily="34" charset="0"/>
                        </a:rPr>
                        <a:t>1,00</a:t>
                      </a: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hMerge="1">
                  <a:txBody>
                    <a:bodyPr/>
                    <a:lstStyle/>
                    <a:p>
                      <a:endParaRPr lang="ru-RU"/>
                    </a:p>
                  </a:txBody>
                  <a:tcPr/>
                </a:tc>
                <a:tc>
                  <a:txBody>
                    <a:bodyPr/>
                    <a:lstStyle/>
                    <a:p>
                      <a:pPr algn="ctr">
                        <a:lnSpc>
                          <a:spcPct val="107000"/>
                        </a:lnSpc>
                        <a:spcAft>
                          <a:spcPts val="0"/>
                        </a:spcAft>
                      </a:pPr>
                      <a:r>
                        <a:rPr lang="uk-UA" sz="1200" dirty="0">
                          <a:effectLst/>
                          <a:latin typeface="Arial" panose="020B0604020202020204" pitchFamily="34" charset="0"/>
                          <a:cs typeface="Arial" panose="020B0604020202020204" pitchFamily="34" charset="0"/>
                        </a:rPr>
                        <a:t>1,00</a:t>
                      </a:r>
                      <a:endParaRPr lang="ru-RU" sz="1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r>
            </a:tbl>
          </a:graphicData>
        </a:graphic>
      </p:graphicFrame>
    </p:spTree>
    <p:extLst>
      <p:ext uri="{BB962C8B-B14F-4D97-AF65-F5344CB8AC3E}">
        <p14:creationId xmlns:p14="http://schemas.microsoft.com/office/powerpoint/2010/main" val="2403644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4320" y="106681"/>
            <a:ext cx="11582400" cy="1492568"/>
          </a:xfrm>
        </p:spPr>
        <p:txBody>
          <a:bodyPr/>
          <a:lstStyle/>
          <a:p>
            <a:r>
              <a:rPr lang="uk-UA" dirty="0" smtClean="0">
                <a:latin typeface="Arial" panose="020B0604020202020204" pitchFamily="34" charset="0"/>
                <a:cs typeface="Arial" panose="020B0604020202020204" pitchFamily="34" charset="0"/>
              </a:rPr>
              <a:t>Слайд 5. </a:t>
            </a:r>
            <a:r>
              <a:rPr lang="uk-UA" smtClean="0">
                <a:latin typeface="Arial" panose="020B0604020202020204" pitchFamily="34" charset="0"/>
                <a:cs typeface="Arial" panose="020B0604020202020204" pitchFamily="34" charset="0"/>
              </a:rPr>
              <a:t>Показники споживчого </a:t>
            </a:r>
            <a:r>
              <a:rPr lang="uk-UA" dirty="0" smtClean="0">
                <a:latin typeface="Arial" panose="020B0604020202020204" pitchFamily="34" charset="0"/>
                <a:cs typeface="Arial" panose="020B0604020202020204" pitchFamily="34" charset="0"/>
              </a:rPr>
              <a:t>капіталу</a:t>
            </a:r>
            <a:endParaRPr lang="ru-RU" dirty="0">
              <a:latin typeface="Arial" panose="020B0604020202020204" pitchFamily="34" charset="0"/>
              <a:cs typeface="Arial" panose="020B0604020202020204" pitchFamily="34"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4143594282"/>
              </p:ext>
            </p:extLst>
          </p:nvPr>
        </p:nvGraphicFramePr>
        <p:xfrm>
          <a:off x="150126" y="1269245"/>
          <a:ext cx="11911135" cy="5390638"/>
        </p:xfrm>
        <a:graphic>
          <a:graphicData uri="http://schemas.openxmlformats.org/drawingml/2006/table">
            <a:tbl>
              <a:tblPr firstRow="1" firstCol="1" bandRow="1">
                <a:tableStyleId>{5C22544A-7EE6-4342-B048-85BDC9FD1C3A}</a:tableStyleId>
              </a:tblPr>
              <a:tblGrid>
                <a:gridCol w="956077"/>
                <a:gridCol w="1640726"/>
                <a:gridCol w="1679762"/>
                <a:gridCol w="1078509"/>
                <a:gridCol w="1103464"/>
                <a:gridCol w="1103464"/>
                <a:gridCol w="1633754"/>
                <a:gridCol w="1494161"/>
                <a:gridCol w="1221218"/>
              </a:tblGrid>
              <a:tr h="439409">
                <a:tc gridSpan="9">
                  <a:txBody>
                    <a:bodyPr/>
                    <a:lstStyle/>
                    <a:p>
                      <a:pPr algn="ctr">
                        <a:lnSpc>
                          <a:spcPct val="107000"/>
                        </a:lnSpc>
                        <a:spcAft>
                          <a:spcPts val="0"/>
                        </a:spcAft>
                        <a:tabLst>
                          <a:tab pos="1031875" algn="l"/>
                        </a:tabLst>
                      </a:pPr>
                      <a:r>
                        <a:rPr lang="uk-UA" sz="2000" dirty="0">
                          <a:effectLst/>
                        </a:rPr>
                        <a:t>2015</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736619">
                <a:tc>
                  <a:txBody>
                    <a:bodyPr/>
                    <a:lstStyle/>
                    <a:p>
                      <a:pPr algn="ctr">
                        <a:lnSpc>
                          <a:spcPct val="107000"/>
                        </a:lnSpc>
                        <a:spcAft>
                          <a:spcPts val="0"/>
                        </a:spcAft>
                      </a:pPr>
                      <a:r>
                        <a:rPr lang="uk-UA" sz="1600" dirty="0">
                          <a:effectLst/>
                          <a:latin typeface="Arial" panose="020B0604020202020204" pitchFamily="34" charset="0"/>
                          <a:cs typeface="Arial" panose="020B0604020202020204" pitchFamily="34" charset="0"/>
                        </a:rPr>
                        <a:t>Країна</a:t>
                      </a:r>
                      <a:br>
                        <a:rPr lang="uk-UA" sz="1600" dirty="0">
                          <a:effectLst/>
                          <a:latin typeface="Arial" panose="020B0604020202020204" pitchFamily="34" charset="0"/>
                          <a:cs typeface="Arial" panose="020B0604020202020204" pitchFamily="34" charset="0"/>
                        </a:rPr>
                      </a:b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ru-RU" sz="1600" dirty="0" err="1">
                          <a:effectLst/>
                          <a:latin typeface="Arial" panose="020B0604020202020204" pitchFamily="34" charset="0"/>
                          <a:cs typeface="Arial" panose="020B0604020202020204" pitchFamily="34" charset="0"/>
                        </a:rPr>
                        <a:t>Кількість</a:t>
                      </a:r>
                      <a:r>
                        <a:rPr lang="ru-RU" sz="1600" dirty="0">
                          <a:effectLst/>
                          <a:latin typeface="Arial" panose="020B0604020202020204" pitchFamily="34" charset="0"/>
                          <a:cs typeface="Arial" panose="020B0604020202020204" pitchFamily="34" charset="0"/>
                        </a:rPr>
                        <a:t> </a:t>
                      </a:r>
                      <a:r>
                        <a:rPr lang="ru-RU" sz="1600" dirty="0" err="1">
                          <a:effectLst/>
                          <a:latin typeface="Arial" panose="020B0604020202020204" pitchFamily="34" charset="0"/>
                          <a:cs typeface="Arial" panose="020B0604020202020204" pitchFamily="34" charset="0"/>
                        </a:rPr>
                        <a:t>суб’єктів</a:t>
                      </a:r>
                      <a:r>
                        <a:rPr lang="ru-RU" sz="1600" dirty="0">
                          <a:effectLst/>
                          <a:latin typeface="Arial" panose="020B0604020202020204" pitchFamily="34" charset="0"/>
                          <a:cs typeface="Arial" panose="020B0604020202020204" pitchFamily="34" charset="0"/>
                        </a:rPr>
                        <a:t> ЄДРПОУ за формами </a:t>
                      </a:r>
                      <a:r>
                        <a:rPr lang="ru-RU" sz="1600" dirty="0" err="1">
                          <a:effectLst/>
                          <a:latin typeface="Arial" panose="020B0604020202020204" pitchFamily="34" charset="0"/>
                          <a:cs typeface="Arial" panose="020B0604020202020204" pitchFamily="34" charset="0"/>
                        </a:rPr>
                        <a:t>власності</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dirty="0" err="1">
                          <a:effectLst/>
                          <a:latin typeface="Arial" panose="020B0604020202020204" pitchFamily="34" charset="0"/>
                          <a:cs typeface="Arial" panose="020B0604020202020204" pitchFamily="34" charset="0"/>
                        </a:rPr>
                        <a:t>Прямі</a:t>
                      </a:r>
                      <a:r>
                        <a:rPr lang="ru-RU" sz="1600" dirty="0">
                          <a:effectLst/>
                          <a:latin typeface="Arial" panose="020B0604020202020204" pitchFamily="34" charset="0"/>
                          <a:cs typeface="Arial" panose="020B0604020202020204" pitchFamily="34" charset="0"/>
                        </a:rPr>
                        <a:t> </a:t>
                      </a:r>
                      <a:r>
                        <a:rPr lang="ru-RU" sz="1600" dirty="0" err="1">
                          <a:effectLst/>
                          <a:latin typeface="Arial" panose="020B0604020202020204" pitchFamily="34" charset="0"/>
                          <a:cs typeface="Arial" panose="020B0604020202020204" pitchFamily="34" charset="0"/>
                        </a:rPr>
                        <a:t>іноземні</a:t>
                      </a:r>
                      <a:r>
                        <a:rPr lang="ru-RU" sz="1600" dirty="0">
                          <a:effectLst/>
                          <a:latin typeface="Arial" panose="020B0604020202020204" pitchFamily="34" charset="0"/>
                          <a:cs typeface="Arial" panose="020B0604020202020204" pitchFamily="34" charset="0"/>
                        </a:rPr>
                        <a:t> </a:t>
                      </a:r>
                      <a:r>
                        <a:rPr lang="ru-RU" sz="1600" dirty="0" err="1">
                          <a:effectLst/>
                          <a:latin typeface="Arial" panose="020B0604020202020204" pitchFamily="34" charset="0"/>
                          <a:cs typeface="Arial" panose="020B0604020202020204" pitchFamily="34" charset="0"/>
                        </a:rPr>
                        <a:t>інвестиції</a:t>
                      </a:r>
                      <a:r>
                        <a:rPr lang="ru-RU" sz="1600" dirty="0">
                          <a:effectLst/>
                          <a:latin typeface="Arial" panose="020B0604020202020204" pitchFamily="34" charset="0"/>
                          <a:cs typeface="Arial" panose="020B0604020202020204" pitchFamily="34" charset="0"/>
                        </a:rPr>
                        <a:t> </a:t>
                      </a:r>
                      <a:br>
                        <a:rPr lang="ru-RU" sz="1600" dirty="0">
                          <a:effectLst/>
                          <a:latin typeface="Arial" panose="020B0604020202020204" pitchFamily="34" charset="0"/>
                          <a:cs typeface="Arial" panose="020B0604020202020204" pitchFamily="34" charset="0"/>
                        </a:rPr>
                      </a:br>
                      <a:r>
                        <a:rPr lang="ru-RU" sz="1600" dirty="0">
                          <a:effectLst/>
                          <a:latin typeface="Arial" panose="020B0604020202020204" pitchFamily="34" charset="0"/>
                          <a:cs typeface="Arial" panose="020B0604020202020204" pitchFamily="34" charset="0"/>
                        </a:rPr>
                        <a:t>в </a:t>
                      </a:r>
                      <a:r>
                        <a:rPr lang="ru-RU" sz="1600" dirty="0" err="1">
                          <a:effectLst/>
                          <a:latin typeface="Arial" panose="020B0604020202020204" pitchFamily="34" charset="0"/>
                          <a:cs typeface="Arial" panose="020B0604020202020204" pitchFamily="34" charset="0"/>
                        </a:rPr>
                        <a:t>країну</a:t>
                      </a:r>
                      <a:r>
                        <a:rPr lang="ru-RU" sz="1600" dirty="0">
                          <a:effectLst/>
                          <a:latin typeface="Arial" panose="020B0604020202020204" pitchFamily="34" charset="0"/>
                          <a:cs typeface="Arial" panose="020B0604020202020204" pitchFamily="34" charset="0"/>
                        </a:rPr>
                        <a:t>, млрд $</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dirty="0" err="1">
                          <a:effectLst/>
                          <a:latin typeface="Arial" panose="020B0604020202020204" pitchFamily="34" charset="0"/>
                          <a:cs typeface="Arial" panose="020B0604020202020204" pitchFamily="34" charset="0"/>
                        </a:rPr>
                        <a:t>Відтік</a:t>
                      </a:r>
                      <a:r>
                        <a:rPr lang="ru-RU" sz="1600" dirty="0">
                          <a:effectLst/>
                          <a:latin typeface="Arial" panose="020B0604020202020204" pitchFamily="34" charset="0"/>
                          <a:cs typeface="Arial" panose="020B0604020202020204" pitchFamily="34" charset="0"/>
                        </a:rPr>
                        <a:t> </a:t>
                      </a:r>
                      <a:r>
                        <a:rPr lang="ru-RU" sz="1600" dirty="0" err="1">
                          <a:effectLst/>
                          <a:latin typeface="Arial" panose="020B0604020202020204" pitchFamily="34" charset="0"/>
                          <a:cs typeface="Arial" panose="020B0604020202020204" pitchFamily="34" charset="0"/>
                        </a:rPr>
                        <a:t>капіталу</a:t>
                      </a:r>
                      <a:r>
                        <a:rPr lang="ru-RU" sz="1600" dirty="0">
                          <a:effectLst/>
                          <a:latin typeface="Arial" panose="020B0604020202020204" pitchFamily="34" charset="0"/>
                          <a:cs typeface="Arial" panose="020B0604020202020204" pitchFamily="34" charset="0"/>
                        </a:rPr>
                        <a:t>, млрд $</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dirty="0" err="1">
                          <a:effectLst/>
                          <a:latin typeface="Arial" panose="020B0604020202020204" pitchFamily="34" charset="0"/>
                          <a:cs typeface="Arial" panose="020B0604020202020204" pitchFamily="34" charset="0"/>
                        </a:rPr>
                        <a:t>Валовий</a:t>
                      </a:r>
                      <a:r>
                        <a:rPr lang="ru-RU" sz="1600" dirty="0">
                          <a:effectLst/>
                          <a:latin typeface="Arial" panose="020B0604020202020204" pitchFamily="34" charset="0"/>
                          <a:cs typeface="Arial" panose="020B0604020202020204" pitchFamily="34" charset="0"/>
                        </a:rPr>
                        <a:t> </a:t>
                      </a:r>
                      <a:r>
                        <a:rPr lang="ru-RU" sz="1600" dirty="0" err="1">
                          <a:effectLst/>
                          <a:latin typeface="Arial" panose="020B0604020202020204" pitchFamily="34" charset="0"/>
                          <a:cs typeface="Arial" panose="020B0604020202020204" pitchFamily="34" charset="0"/>
                        </a:rPr>
                        <a:t>внутрішній</a:t>
                      </a:r>
                      <a:r>
                        <a:rPr lang="ru-RU" sz="1600" dirty="0">
                          <a:effectLst/>
                          <a:latin typeface="Arial" panose="020B0604020202020204" pitchFamily="34" charset="0"/>
                          <a:cs typeface="Arial" panose="020B0604020202020204" pitchFamily="34" charset="0"/>
                        </a:rPr>
                        <a:t> продукт на одну особу, дол.</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Кількість ліцензій, шт.</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Кількість контрактів,</a:t>
                      </a:r>
                      <a:br>
                        <a:rPr lang="ru-RU" sz="1600">
                          <a:effectLst/>
                          <a:latin typeface="Arial" panose="020B0604020202020204" pitchFamily="34" charset="0"/>
                          <a:cs typeface="Arial" panose="020B0604020202020204" pitchFamily="34" charset="0"/>
                        </a:rPr>
                      </a:br>
                      <a:r>
                        <a:rPr lang="ru-RU" sz="1600">
                          <a:effectLst/>
                          <a:latin typeface="Arial" panose="020B0604020202020204" pitchFamily="34" charset="0"/>
                          <a:cs typeface="Arial" panose="020B0604020202020204" pitchFamily="34" charset="0"/>
                        </a:rPr>
                        <a:t>шт.</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dirty="0" err="1">
                          <a:effectLst/>
                          <a:latin typeface="Arial" panose="020B0604020202020204" pitchFamily="34" charset="0"/>
                          <a:cs typeface="Arial" panose="020B0604020202020204" pitchFamily="34" charset="0"/>
                        </a:rPr>
                        <a:t>Конкурентноспроможність</a:t>
                      </a:r>
                      <a:r>
                        <a:rPr lang="ru-RU" sz="1600" dirty="0">
                          <a:effectLst/>
                          <a:latin typeface="Arial" panose="020B0604020202020204" pitchFamily="34" charset="0"/>
                          <a:cs typeface="Arial" panose="020B0604020202020204" pitchFamily="34" charset="0"/>
                        </a:rPr>
                        <a:t>, бал.</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Індекс </a:t>
                      </a:r>
                      <a:br>
                        <a:rPr lang="ru-RU" sz="1600">
                          <a:effectLst/>
                          <a:latin typeface="Arial" panose="020B0604020202020204" pitchFamily="34" charset="0"/>
                          <a:cs typeface="Arial" panose="020B0604020202020204" pitchFamily="34" charset="0"/>
                        </a:rPr>
                      </a:br>
                      <a:r>
                        <a:rPr lang="ru-RU" sz="1600">
                          <a:effectLst/>
                          <a:latin typeface="Arial" panose="020B0604020202020204" pitchFamily="34" charset="0"/>
                          <a:cs typeface="Arial" panose="020B0604020202020204" pitchFamily="34" charset="0"/>
                        </a:rPr>
                        <a:t>сприяння </a:t>
                      </a:r>
                      <a:br>
                        <a:rPr lang="ru-RU" sz="1600">
                          <a:effectLst/>
                          <a:latin typeface="Arial" panose="020B0604020202020204" pitchFamily="34" charset="0"/>
                          <a:cs typeface="Arial" panose="020B0604020202020204" pitchFamily="34" charset="0"/>
                        </a:rPr>
                      </a:br>
                      <a:r>
                        <a:rPr lang="ru-RU" sz="1600">
                          <a:effectLst/>
                          <a:latin typeface="Arial" panose="020B0604020202020204" pitchFamily="34" charset="0"/>
                          <a:cs typeface="Arial" panose="020B0604020202020204" pitchFamily="34" charset="0"/>
                        </a:rPr>
                        <a:t>торгівлі</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542902">
                <a:tc>
                  <a:txBody>
                    <a:bodyPr/>
                    <a:lstStyle/>
                    <a:p>
                      <a:pPr>
                        <a:lnSpc>
                          <a:spcPct val="107000"/>
                        </a:lnSpc>
                        <a:spcAft>
                          <a:spcPts val="0"/>
                        </a:spcAft>
                      </a:pPr>
                      <a:r>
                        <a:rPr lang="uk-UA" sz="1600">
                          <a:effectLst/>
                          <a:latin typeface="Arial" panose="020B0604020202020204" pitchFamily="34" charset="0"/>
                          <a:cs typeface="Arial" panose="020B0604020202020204" pitchFamily="34" charset="0"/>
                        </a:rPr>
                        <a:t>Україна</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1328015,0</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3,0</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6,2</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dirty="0">
                          <a:effectLst/>
                          <a:latin typeface="Arial" panose="020B0604020202020204" pitchFamily="34" charset="0"/>
                          <a:cs typeface="Arial" panose="020B0604020202020204" pitchFamily="34" charset="0"/>
                        </a:rPr>
                        <a:t>2720,0</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ru-RU" sz="1600" dirty="0">
                          <a:effectLst/>
                          <a:latin typeface="Arial" panose="020B0604020202020204" pitchFamily="34" charset="0"/>
                          <a:cs typeface="Arial" panose="020B0604020202020204" pitchFamily="34" charset="0"/>
                        </a:rPr>
                        <a:t>3525,0</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ru-RU" sz="1600" dirty="0">
                          <a:effectLst/>
                          <a:latin typeface="Arial" panose="020B0604020202020204" pitchFamily="34" charset="0"/>
                          <a:cs typeface="Arial" panose="020B0604020202020204" pitchFamily="34" charset="0"/>
                        </a:rPr>
                        <a:t>2654,0</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dirty="0">
                          <a:effectLst/>
                          <a:latin typeface="Arial" panose="020B0604020202020204" pitchFamily="34" charset="0"/>
                          <a:cs typeface="Arial" panose="020B0604020202020204" pitchFamily="34" charset="0"/>
                        </a:rPr>
                        <a:t>48,8</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dirty="0">
                          <a:effectLst/>
                          <a:latin typeface="Arial" panose="020B0604020202020204" pitchFamily="34" charset="0"/>
                          <a:cs typeface="Arial" panose="020B0604020202020204" pitchFamily="34" charset="0"/>
                        </a:rPr>
                        <a:t>4,0</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r>
              <a:tr h="429855">
                <a:tc>
                  <a:txBody>
                    <a:bodyPr/>
                    <a:lstStyle/>
                    <a:p>
                      <a:pPr>
                        <a:lnSpc>
                          <a:spcPct val="107000"/>
                        </a:lnSpc>
                        <a:spcAft>
                          <a:spcPts val="0"/>
                        </a:spcAft>
                      </a:pPr>
                      <a:r>
                        <a:rPr lang="uk-UA" sz="1600">
                          <a:effectLst/>
                          <a:latin typeface="Arial" panose="020B0604020202020204" pitchFamily="34" charset="0"/>
                          <a:cs typeface="Arial" panose="020B0604020202020204" pitchFamily="34" charset="0"/>
                        </a:rPr>
                        <a:t>Росія</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1736550,0</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1,7</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56,9</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6023,0</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ru-RU" sz="1600" dirty="0">
                          <a:effectLst/>
                          <a:latin typeface="Arial" panose="020B0604020202020204" pitchFamily="34" charset="0"/>
                          <a:cs typeface="Arial" panose="020B0604020202020204" pitchFamily="34" charset="0"/>
                        </a:rPr>
                        <a:t>15655,0</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ru-RU" sz="1600" dirty="0">
                          <a:effectLst/>
                          <a:latin typeface="Arial" panose="020B0604020202020204" pitchFamily="34" charset="0"/>
                          <a:cs typeface="Arial" panose="020B0604020202020204" pitchFamily="34" charset="0"/>
                        </a:rPr>
                        <a:t>4546,0</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50,6</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dirty="0">
                          <a:effectLst/>
                          <a:latin typeface="Arial" panose="020B0604020202020204" pitchFamily="34" charset="0"/>
                          <a:cs typeface="Arial" panose="020B0604020202020204" pitchFamily="34" charset="0"/>
                        </a:rPr>
                        <a:t>3,9</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r>
              <a:tr h="429855">
                <a:tc>
                  <a:txBody>
                    <a:bodyPr/>
                    <a:lstStyle/>
                    <a:p>
                      <a:pPr>
                        <a:lnSpc>
                          <a:spcPct val="107000"/>
                        </a:lnSpc>
                        <a:spcAft>
                          <a:spcPts val="0"/>
                        </a:spcAft>
                      </a:pPr>
                      <a:r>
                        <a:rPr lang="uk-UA" sz="1600">
                          <a:effectLst/>
                          <a:latin typeface="Arial" panose="020B0604020202020204" pitchFamily="34" charset="0"/>
                          <a:cs typeface="Arial" panose="020B0604020202020204" pitchFamily="34" charset="0"/>
                        </a:rPr>
                        <a:t>Ізраїль</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1155423,0</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6,4</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9,0</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10100,0</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37845,0</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ctr">
                        <a:lnSpc>
                          <a:spcPct val="107000"/>
                        </a:lnSpc>
                        <a:spcAft>
                          <a:spcPts val="0"/>
                        </a:spcAft>
                      </a:pPr>
                      <a:r>
                        <a:rPr lang="ru-RU" sz="1600" dirty="0">
                          <a:effectLst/>
                          <a:latin typeface="Arial" panose="020B0604020202020204" pitchFamily="34" charset="0"/>
                          <a:cs typeface="Arial" panose="020B0604020202020204" pitchFamily="34" charset="0"/>
                        </a:rPr>
                        <a:t>4896,0</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77,2</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dirty="0">
                          <a:effectLst/>
                          <a:latin typeface="Arial" panose="020B0604020202020204" pitchFamily="34" charset="0"/>
                          <a:cs typeface="Arial" panose="020B0604020202020204" pitchFamily="34" charset="0"/>
                        </a:rPr>
                        <a:t>4,9</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r>
              <a:tr h="409386">
                <a:tc gridSpan="9">
                  <a:txBody>
                    <a:bodyPr/>
                    <a:lstStyle/>
                    <a:p>
                      <a:pPr algn="ctr">
                        <a:lnSpc>
                          <a:spcPct val="107000"/>
                        </a:lnSpc>
                        <a:spcAft>
                          <a:spcPts val="0"/>
                        </a:spcAft>
                      </a:pPr>
                      <a:r>
                        <a:rPr lang="uk-UA" sz="1800" dirty="0">
                          <a:effectLst/>
                          <a:latin typeface="Arial" panose="020B0604020202020204" pitchFamily="34" charset="0"/>
                          <a:cs typeface="Arial" panose="020B0604020202020204" pitchFamily="34" charset="0"/>
                        </a:rPr>
                        <a:t>Нормалізовані показники</a:t>
                      </a:r>
                      <a:endParaRPr lang="ru-RU"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542902">
                <a:tc>
                  <a:txBody>
                    <a:bodyPr/>
                    <a:lstStyle/>
                    <a:p>
                      <a:pPr>
                        <a:lnSpc>
                          <a:spcPct val="107000"/>
                        </a:lnSpc>
                        <a:spcAft>
                          <a:spcPts val="0"/>
                        </a:spcAft>
                      </a:pPr>
                      <a:r>
                        <a:rPr lang="uk-UA" sz="1600">
                          <a:effectLst/>
                          <a:latin typeface="Arial" panose="020B0604020202020204" pitchFamily="34" charset="0"/>
                          <a:cs typeface="Arial" panose="020B0604020202020204" pitchFamily="34" charset="0"/>
                        </a:rPr>
                        <a:t>Україна</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ru-RU" sz="1600" dirty="0">
                          <a:effectLst/>
                          <a:latin typeface="Arial" panose="020B0604020202020204" pitchFamily="34" charset="0"/>
                          <a:cs typeface="Arial" panose="020B0604020202020204" pitchFamily="34" charset="0"/>
                        </a:rPr>
                        <a:t>0,76</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0,46</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1,00</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0,27</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0,09</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0,54</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dirty="0">
                          <a:effectLst/>
                          <a:latin typeface="Arial" panose="020B0604020202020204" pitchFamily="34" charset="0"/>
                          <a:cs typeface="Arial" panose="020B0604020202020204" pitchFamily="34" charset="0"/>
                        </a:rPr>
                        <a:t>0,63</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dirty="0">
                          <a:effectLst/>
                          <a:latin typeface="Arial" panose="020B0604020202020204" pitchFamily="34" charset="0"/>
                          <a:cs typeface="Arial" panose="020B0604020202020204" pitchFamily="34" charset="0"/>
                        </a:rPr>
                        <a:t>0,82</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429855">
                <a:tc>
                  <a:txBody>
                    <a:bodyPr/>
                    <a:lstStyle/>
                    <a:p>
                      <a:pPr>
                        <a:lnSpc>
                          <a:spcPct val="107000"/>
                        </a:lnSpc>
                        <a:spcAft>
                          <a:spcPts val="0"/>
                        </a:spcAft>
                      </a:pPr>
                      <a:r>
                        <a:rPr lang="uk-UA" sz="1600">
                          <a:effectLst/>
                          <a:latin typeface="Arial" panose="020B0604020202020204" pitchFamily="34" charset="0"/>
                          <a:cs typeface="Arial" panose="020B0604020202020204" pitchFamily="34" charset="0"/>
                        </a:rPr>
                        <a:t>Росія</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1,00</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0,27</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0,11</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0,60</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0,41</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0,93</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dirty="0">
                          <a:effectLst/>
                          <a:latin typeface="Arial" panose="020B0604020202020204" pitchFamily="34" charset="0"/>
                          <a:cs typeface="Arial" panose="020B0604020202020204" pitchFamily="34" charset="0"/>
                        </a:rPr>
                        <a:t>0,66</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dirty="0">
                          <a:effectLst/>
                          <a:latin typeface="Arial" panose="020B0604020202020204" pitchFamily="34" charset="0"/>
                          <a:cs typeface="Arial" panose="020B0604020202020204" pitchFamily="34" charset="0"/>
                        </a:rPr>
                        <a:t>0,80</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r h="429855">
                <a:tc>
                  <a:txBody>
                    <a:bodyPr/>
                    <a:lstStyle/>
                    <a:p>
                      <a:pPr>
                        <a:lnSpc>
                          <a:spcPct val="107000"/>
                        </a:lnSpc>
                        <a:spcAft>
                          <a:spcPts val="0"/>
                        </a:spcAft>
                      </a:pPr>
                      <a:r>
                        <a:rPr lang="uk-UA" sz="1600" dirty="0">
                          <a:effectLst/>
                          <a:latin typeface="Arial" panose="020B0604020202020204" pitchFamily="34" charset="0"/>
                          <a:cs typeface="Arial" panose="020B0604020202020204" pitchFamily="34" charset="0"/>
                        </a:rPr>
                        <a:t>Ізраїль</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0,67</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1,00</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0,69</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1,00</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1,00</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a:effectLst/>
                          <a:latin typeface="Arial" panose="020B0604020202020204" pitchFamily="34" charset="0"/>
                          <a:cs typeface="Arial" panose="020B0604020202020204" pitchFamily="34" charset="0"/>
                        </a:rPr>
                        <a:t>1,00</a:t>
                      </a:r>
                      <a:endParaRPr lang="ru-RU"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dirty="0">
                          <a:effectLst/>
                          <a:latin typeface="Arial" panose="020B0604020202020204" pitchFamily="34" charset="0"/>
                          <a:cs typeface="Arial" panose="020B0604020202020204" pitchFamily="34" charset="0"/>
                        </a:rPr>
                        <a:t>1,00</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0"/>
                        </a:spcAft>
                      </a:pPr>
                      <a:r>
                        <a:rPr lang="ru-RU" sz="1600" dirty="0">
                          <a:effectLst/>
                          <a:latin typeface="Arial" panose="020B0604020202020204" pitchFamily="34" charset="0"/>
                          <a:cs typeface="Arial" panose="020B0604020202020204" pitchFamily="34" charset="0"/>
                        </a:rPr>
                        <a:t>1,00</a:t>
                      </a:r>
                      <a:endParaRPr lang="ru-RU"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r>
            </a:tbl>
          </a:graphicData>
        </a:graphic>
      </p:graphicFrame>
    </p:spTree>
    <p:extLst>
      <p:ext uri="{BB962C8B-B14F-4D97-AF65-F5344CB8AC3E}">
        <p14:creationId xmlns:p14="http://schemas.microsoft.com/office/powerpoint/2010/main" val="2710504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9433" y="365125"/>
            <a:ext cx="11286698" cy="1325563"/>
          </a:xfrm>
        </p:spPr>
        <p:txBody>
          <a:bodyPr>
            <a:normAutofit/>
          </a:bodyPr>
          <a:lstStyle/>
          <a:p>
            <a:r>
              <a:rPr lang="uk-UA" sz="4000" dirty="0" smtClean="0">
                <a:latin typeface="Arial" panose="020B0604020202020204" pitchFamily="34" charset="0"/>
                <a:cs typeface="Arial" panose="020B0604020202020204" pitchFamily="34" charset="0"/>
              </a:rPr>
              <a:t>Слайд 6. </a:t>
            </a:r>
            <a:r>
              <a:rPr lang="ru-RU" sz="4000" dirty="0" err="1">
                <a:latin typeface="Arial" panose="020B0604020202020204" pitchFamily="34" charset="0"/>
                <a:cs typeface="Arial" panose="020B0604020202020204" pitchFamily="34" charset="0"/>
              </a:rPr>
              <a:t>Загальна</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пелюсткова</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діаграма</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інтелектуального</a:t>
            </a:r>
            <a:r>
              <a:rPr lang="ru-RU" sz="4000" dirty="0">
                <a:latin typeface="Arial" panose="020B0604020202020204" pitchFamily="34" charset="0"/>
                <a:cs typeface="Arial" panose="020B0604020202020204" pitchFamily="34" charset="0"/>
              </a:rPr>
              <a:t> </a:t>
            </a:r>
            <a:r>
              <a:rPr lang="ru-RU" sz="4000" dirty="0" err="1">
                <a:latin typeface="Arial" panose="020B0604020202020204" pitchFamily="34" charset="0"/>
                <a:cs typeface="Arial" panose="020B0604020202020204" pitchFamily="34" charset="0"/>
              </a:rPr>
              <a:t>капіталу</a:t>
            </a:r>
            <a:endParaRPr lang="ru-RU" sz="4000" dirty="0">
              <a:latin typeface="Arial" panose="020B0604020202020204" pitchFamily="34" charset="0"/>
              <a:cs typeface="Arial" panose="020B0604020202020204" pitchFamily="34"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28008504"/>
              </p:ext>
            </p:extLst>
          </p:nvPr>
        </p:nvGraphicFramePr>
        <p:xfrm>
          <a:off x="933734" y="1690688"/>
          <a:ext cx="10953466" cy="48472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76531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34939"/>
            <a:ext cx="10515600" cy="1555750"/>
          </a:xfrm>
        </p:spPr>
        <p:txBody>
          <a:bodyPr>
            <a:normAutofit fontScale="90000"/>
          </a:bodyPr>
          <a:lstStyle/>
          <a:p>
            <a:r>
              <a:rPr lang="uk-UA" sz="3100" b="1" dirty="0" smtClean="0">
                <a:latin typeface="Arial" panose="020B0604020202020204" pitchFamily="34" charset="0"/>
                <a:cs typeface="Arial" panose="020B0604020202020204" pitchFamily="34" charset="0"/>
              </a:rPr>
              <a:t>Слайд 7. Враховуючи значення показників відображених в пелюсткові моделі інтелектуального капіталу, можна розрахувати площу яку займають значення показників кожної з країн</a:t>
            </a:r>
            <a:endParaRPr lang="ru-RU" sz="3100" b="1" dirty="0">
              <a:latin typeface="Arial" panose="020B0604020202020204" pitchFamily="34" charset="0"/>
              <a:cs typeface="Arial" panose="020B0604020202020204" pitchFamily="34" charset="0"/>
            </a:endParaRPr>
          </a:p>
        </p:txBody>
      </p:sp>
      <p:sp>
        <p:nvSpPr>
          <p:cNvPr id="30" name="Rectangle 28"/>
          <p:cNvSpPr>
            <a:spLocks noChangeArrowheads="1"/>
          </p:cNvSpPr>
          <p:nvPr/>
        </p:nvSpPr>
        <p:spPr bwMode="auto">
          <a:xfrm>
            <a:off x="0" y="-158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39" name="Rectangle 37"/>
          <p:cNvSpPr>
            <a:spLocks noChangeArrowheads="1"/>
          </p:cNvSpPr>
          <p:nvPr/>
        </p:nvSpPr>
        <p:spPr bwMode="auto">
          <a:xfrm>
            <a:off x="-137160" y="-1666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41" name="Rectangle 39"/>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43" name="Rectangle 4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pic>
        <p:nvPicPr>
          <p:cNvPr id="6205" name="Picture 61"/>
          <p:cNvPicPr>
            <a:picLocks noGrp="1" noChangeAspect="1" noChangeArrowheads="1"/>
          </p:cNvPicPr>
          <p:nvPr>
            <p:ph idx="1"/>
          </p:nvPr>
        </p:nvPicPr>
        <p:blipFill>
          <a:blip r:embed="rId2"/>
          <a:srcRect/>
          <a:stretch>
            <a:fillRect/>
          </a:stretch>
        </p:blipFill>
        <p:spPr bwMode="auto">
          <a:xfrm>
            <a:off x="1314450" y="2500005"/>
            <a:ext cx="9563100" cy="3347244"/>
          </a:xfrm>
          <a:prstGeom prst="rect">
            <a:avLst/>
          </a:prstGeom>
          <a:noFill/>
          <a:ln w="9525">
            <a:noFill/>
            <a:miter lim="800000"/>
            <a:headEnd/>
            <a:tailEnd/>
          </a:ln>
          <a:effectLst/>
        </p:spPr>
      </p:pic>
    </p:spTree>
    <p:extLst>
      <p:ext uri="{BB962C8B-B14F-4D97-AF65-F5344CB8AC3E}">
        <p14:creationId xmlns:p14="http://schemas.microsoft.com/office/powerpoint/2010/main" val="273386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latin typeface="Arial" panose="020B0604020202020204" pitchFamily="34" charset="0"/>
                <a:cs typeface="Arial" panose="020B0604020202020204" pitchFamily="34" charset="0"/>
              </a:rPr>
              <a:t>Слайд 8. Висновки:</a:t>
            </a:r>
            <a:endParaRPr lang="ru-RU" dirty="0">
              <a:latin typeface="Arial" panose="020B0604020202020204" pitchFamily="34" charset="0"/>
              <a:cs typeface="Arial" panose="020B0604020202020204" pitchFamily="34" charset="0"/>
            </a:endParaRPr>
          </a:p>
        </p:txBody>
      </p:sp>
      <p:sp>
        <p:nvSpPr>
          <p:cNvPr id="5" name="Объект 4"/>
          <p:cNvSpPr>
            <a:spLocks noGrp="1"/>
          </p:cNvSpPr>
          <p:nvPr>
            <p:ph idx="1"/>
          </p:nvPr>
        </p:nvSpPr>
        <p:spPr/>
        <p:txBody>
          <a:bodyPr>
            <a:normAutofit fontScale="92500"/>
          </a:bodyPr>
          <a:lstStyle/>
          <a:p>
            <a:pPr algn="just"/>
            <a:r>
              <a:rPr lang="uk-UA" sz="3600" dirty="0">
                <a:latin typeface="Arial" panose="020B0604020202020204" pitchFamily="34" charset="0"/>
                <a:cs typeface="Arial" panose="020B0604020202020204" pitchFamily="34" charset="0"/>
              </a:rPr>
              <a:t>Найбільш сприятливі позиції  з інтелектуального капіталу серед наведених країн займає Ізраїль. Україні потрібно розвивати надалі свій людський, організаційний та споживчий капітали, щоб отримати нарешті зростання макроекономічних показників економіки України, аби фахівці вищої кваліфікації не виїжджали з країни та влаштовували своє життя в Україні. </a:t>
            </a:r>
            <a:endParaRPr 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061503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606</Words>
  <Application>Microsoft Office PowerPoint</Application>
  <PresentationFormat>Широкоэкранный</PresentationFormat>
  <Paragraphs>279</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Times New Roman</vt:lpstr>
      <vt:lpstr>Тема Office</vt:lpstr>
      <vt:lpstr>Класичний приватний університет Кузнецов Вадим Ігорович студент 4 курсу факультету економіки </vt:lpstr>
      <vt:lpstr>Слайд 1. Концептуальний підхід до аналізу економік</vt:lpstr>
      <vt:lpstr>Слайд 2. Структура інтелектуального капіталу</vt:lpstr>
      <vt:lpstr>Слайд 3. Показники людського капіталу</vt:lpstr>
      <vt:lpstr>Слайд 4. Показники організаційного капіталу</vt:lpstr>
      <vt:lpstr>Слайд 5. Показники споживчого капіталу</vt:lpstr>
      <vt:lpstr>Слайд 6. Загальна пелюсткова діаграма інтелектуального капіталу</vt:lpstr>
      <vt:lpstr>Слайд 7. Враховуючи значення показників відображених в пелюсткові моделі інтелектуального капіталу, можна розрахувати площу яку займають значення показників кожної з країн</vt:lpstr>
      <vt:lpstr>Слайд 8. Висновки:</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Класичний приватний університет Кузнецов Вадим Ігорович</dc:title>
  <dc:creator>Pakito</dc:creator>
  <cp:lastModifiedBy>Pakito</cp:lastModifiedBy>
  <cp:revision>12</cp:revision>
  <dcterms:created xsi:type="dcterms:W3CDTF">2017-04-28T13:00:37Z</dcterms:created>
  <dcterms:modified xsi:type="dcterms:W3CDTF">2017-04-28T18:23:10Z</dcterms:modified>
</cp:coreProperties>
</file>