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74" r:id="rId6"/>
    <p:sldId id="275" r:id="rId7"/>
    <p:sldId id="276" r:id="rId8"/>
    <p:sldId id="277" r:id="rId9"/>
    <p:sldId id="278" r:id="rId10"/>
    <p:sldId id="271" r:id="rId11"/>
    <p:sldId id="279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0D1FF-F426-4686-BE5C-E4D196E2EA77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174C22-89A4-4C7F-A01B-A53B79CC54D4}">
      <dgm:prSet phldrT="[Текст]"/>
      <dgm:spPr/>
      <dgm:t>
        <a:bodyPr/>
        <a:lstStyle/>
        <a:p>
          <a:r>
            <a:rPr lang="ru-RU" dirty="0" smtClean="0"/>
            <a:t>Количество НПФ</a:t>
          </a:r>
          <a:endParaRPr lang="ru-RU" dirty="0"/>
        </a:p>
      </dgm:t>
    </dgm:pt>
    <dgm:pt modelId="{C9270E98-2624-4327-BC21-9B57B1873CC4}" type="parTrans" cxnId="{5085748E-4DB9-4CE2-BD2B-B005D76A84B3}">
      <dgm:prSet/>
      <dgm:spPr/>
      <dgm:t>
        <a:bodyPr/>
        <a:lstStyle/>
        <a:p>
          <a:endParaRPr lang="ru-RU"/>
        </a:p>
      </dgm:t>
    </dgm:pt>
    <dgm:pt modelId="{2F92BA1F-20BB-4F41-83D6-1FF0C30A5152}" type="sibTrans" cxnId="{5085748E-4DB9-4CE2-BD2B-B005D76A84B3}">
      <dgm:prSet/>
      <dgm:spPr/>
      <dgm:t>
        <a:bodyPr/>
        <a:lstStyle/>
        <a:p>
          <a:endParaRPr lang="ru-RU"/>
        </a:p>
      </dgm:t>
    </dgm:pt>
    <dgm:pt modelId="{E77C95C4-DF64-4AD1-AAFA-0947666BD76B}">
      <dgm:prSet phldrT="[Текст]"/>
      <dgm:spPr/>
      <dgm:t>
        <a:bodyPr/>
        <a:lstStyle/>
        <a:p>
          <a:r>
            <a:rPr lang="ru-RU" dirty="0" smtClean="0"/>
            <a:t>Пенсионные взносы </a:t>
          </a:r>
          <a:endParaRPr lang="ru-RU" dirty="0"/>
        </a:p>
      </dgm:t>
    </dgm:pt>
    <dgm:pt modelId="{F246E3B1-B6BD-4AD5-86FB-319A9254EB57}" type="parTrans" cxnId="{F087BF18-E4FC-4B7E-94CD-BC78C34C434A}">
      <dgm:prSet/>
      <dgm:spPr/>
      <dgm:t>
        <a:bodyPr/>
        <a:lstStyle/>
        <a:p>
          <a:endParaRPr lang="ru-RU"/>
        </a:p>
      </dgm:t>
    </dgm:pt>
    <dgm:pt modelId="{C3A3366C-E931-446A-8128-60EA42E45064}" type="sibTrans" cxnId="{F087BF18-E4FC-4B7E-94CD-BC78C34C434A}">
      <dgm:prSet/>
      <dgm:spPr/>
      <dgm:t>
        <a:bodyPr/>
        <a:lstStyle/>
        <a:p>
          <a:endParaRPr lang="ru-RU"/>
        </a:p>
      </dgm:t>
    </dgm:pt>
    <dgm:pt modelId="{F968AC61-83EE-4C9C-AC65-6BBD10E1E745}">
      <dgm:prSet phldrT="[Текст]"/>
      <dgm:spPr/>
      <dgm:t>
        <a:bodyPr/>
        <a:lstStyle/>
        <a:p>
          <a:r>
            <a:rPr lang="ru-RU" dirty="0" smtClean="0"/>
            <a:t>Общее количество участников НПФ</a:t>
          </a:r>
          <a:endParaRPr lang="ru-RU" dirty="0"/>
        </a:p>
      </dgm:t>
    </dgm:pt>
    <dgm:pt modelId="{EF885830-B9D9-443C-BDCC-316E161EA17E}" type="parTrans" cxnId="{49B72C4B-1061-4DF1-911D-9EB791D3E725}">
      <dgm:prSet/>
      <dgm:spPr/>
      <dgm:t>
        <a:bodyPr/>
        <a:lstStyle/>
        <a:p>
          <a:endParaRPr lang="ru-RU"/>
        </a:p>
      </dgm:t>
    </dgm:pt>
    <dgm:pt modelId="{1966B854-0CE4-4046-8A66-1C386015075D}" type="sibTrans" cxnId="{49B72C4B-1061-4DF1-911D-9EB791D3E725}">
      <dgm:prSet/>
      <dgm:spPr/>
      <dgm:t>
        <a:bodyPr/>
        <a:lstStyle/>
        <a:p>
          <a:endParaRPr lang="ru-RU"/>
        </a:p>
      </dgm:t>
    </dgm:pt>
    <dgm:pt modelId="{54305289-9EEA-4AD6-9063-F881AB9697B0}">
      <dgm:prSet phldrT="[Текст]"/>
      <dgm:spPr/>
      <dgm:t>
        <a:bodyPr/>
        <a:lstStyle/>
        <a:p>
          <a:r>
            <a:rPr lang="ru-RU" dirty="0" smtClean="0"/>
            <a:t>Общая стоимость активов НПФ</a:t>
          </a:r>
          <a:endParaRPr lang="ru-RU" dirty="0"/>
        </a:p>
      </dgm:t>
    </dgm:pt>
    <dgm:pt modelId="{E1A6824E-E54F-4170-A68A-D74E31C8A51F}" type="parTrans" cxnId="{334839E3-308F-4C75-B19B-43F2C1BC0395}">
      <dgm:prSet/>
      <dgm:spPr/>
    </dgm:pt>
    <dgm:pt modelId="{342675EE-B69D-4890-B6FC-993625FD2F7C}" type="sibTrans" cxnId="{334839E3-308F-4C75-B19B-43F2C1BC0395}">
      <dgm:prSet/>
      <dgm:spPr/>
    </dgm:pt>
    <dgm:pt modelId="{B4B40928-E975-4C4B-806D-EBE600E1E5D1}" type="pres">
      <dgm:prSet presAssocID="{A7B0D1FF-F426-4686-BE5C-E4D196E2EA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461B2-A2FF-4EF6-86AB-5DEFDDE12878}" type="pres">
      <dgm:prSet presAssocID="{6B174C22-89A4-4C7F-A01B-A53B79CC54D4}" presName="comp" presStyleCnt="0"/>
      <dgm:spPr/>
    </dgm:pt>
    <dgm:pt modelId="{E356FE43-0ACA-4858-A352-A0E8AAE7BE29}" type="pres">
      <dgm:prSet presAssocID="{6B174C22-89A4-4C7F-A01B-A53B79CC54D4}" presName="box" presStyleLbl="node1" presStyleIdx="0" presStyleCnt="4"/>
      <dgm:spPr/>
      <dgm:t>
        <a:bodyPr/>
        <a:lstStyle/>
        <a:p>
          <a:endParaRPr lang="ru-RU"/>
        </a:p>
      </dgm:t>
    </dgm:pt>
    <dgm:pt modelId="{63C4951E-BB5B-47CE-BCB9-35C57D223662}" type="pres">
      <dgm:prSet presAssocID="{6B174C22-89A4-4C7F-A01B-A53B79CC54D4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43F88D-970E-49AB-ADDA-49030893BAAD}" type="pres">
      <dgm:prSet presAssocID="{6B174C22-89A4-4C7F-A01B-A53B79CC54D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B09A7-F8B4-4FA2-92ED-F80138C44F5E}" type="pres">
      <dgm:prSet presAssocID="{2F92BA1F-20BB-4F41-83D6-1FF0C30A5152}" presName="spacer" presStyleCnt="0"/>
      <dgm:spPr/>
    </dgm:pt>
    <dgm:pt modelId="{A7A8B4FB-15C4-469E-8FFD-6081D2315185}" type="pres">
      <dgm:prSet presAssocID="{E77C95C4-DF64-4AD1-AAFA-0947666BD76B}" presName="comp" presStyleCnt="0"/>
      <dgm:spPr/>
    </dgm:pt>
    <dgm:pt modelId="{E732C2DC-85A3-41EB-A1C2-A3B8803EA971}" type="pres">
      <dgm:prSet presAssocID="{E77C95C4-DF64-4AD1-AAFA-0947666BD76B}" presName="box" presStyleLbl="node1" presStyleIdx="1" presStyleCnt="4"/>
      <dgm:spPr/>
      <dgm:t>
        <a:bodyPr/>
        <a:lstStyle/>
        <a:p>
          <a:endParaRPr lang="ru-RU"/>
        </a:p>
      </dgm:t>
    </dgm:pt>
    <dgm:pt modelId="{0D5F63E0-488F-42DA-AA89-2626FC3547EF}" type="pres">
      <dgm:prSet presAssocID="{E77C95C4-DF64-4AD1-AAFA-0947666BD76B}" presName="img" presStyleLbl="fgImgPlace1" presStyleIdx="1" presStyleCnt="4" custScaleX="97257" custScaleY="10003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F18C09-2A4A-4470-B968-14892C01DEE8}" type="pres">
      <dgm:prSet presAssocID="{E77C95C4-DF64-4AD1-AAFA-0947666BD76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28D5A-E0CF-4CD8-9F71-66C806A47CEB}" type="pres">
      <dgm:prSet presAssocID="{C3A3366C-E931-446A-8128-60EA42E45064}" presName="spacer" presStyleCnt="0"/>
      <dgm:spPr/>
    </dgm:pt>
    <dgm:pt modelId="{ED3A0037-24DD-4D72-AC66-D41DFE5BF1C6}" type="pres">
      <dgm:prSet presAssocID="{F968AC61-83EE-4C9C-AC65-6BBD10E1E745}" presName="comp" presStyleCnt="0"/>
      <dgm:spPr/>
    </dgm:pt>
    <dgm:pt modelId="{C4922AD3-0420-4887-BCEF-F539328E6F92}" type="pres">
      <dgm:prSet presAssocID="{F968AC61-83EE-4C9C-AC65-6BBD10E1E745}" presName="box" presStyleLbl="node1" presStyleIdx="2" presStyleCnt="4"/>
      <dgm:spPr/>
      <dgm:t>
        <a:bodyPr/>
        <a:lstStyle/>
        <a:p>
          <a:endParaRPr lang="ru-RU"/>
        </a:p>
      </dgm:t>
    </dgm:pt>
    <dgm:pt modelId="{DFD05E2E-7F00-4669-83FA-28D1051103FF}" type="pres">
      <dgm:prSet presAssocID="{F968AC61-83EE-4C9C-AC65-6BBD10E1E74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3180F97-2055-4369-BBE7-27A6DD0FAC85}" type="pres">
      <dgm:prSet presAssocID="{F968AC61-83EE-4C9C-AC65-6BBD10E1E74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36919-3A4D-4251-987B-B0047B563FC9}" type="pres">
      <dgm:prSet presAssocID="{1966B854-0CE4-4046-8A66-1C386015075D}" presName="spacer" presStyleCnt="0"/>
      <dgm:spPr/>
    </dgm:pt>
    <dgm:pt modelId="{1CF6242E-1C46-47A6-910E-FBB479B57F9F}" type="pres">
      <dgm:prSet presAssocID="{54305289-9EEA-4AD6-9063-F881AB9697B0}" presName="comp" presStyleCnt="0"/>
      <dgm:spPr/>
    </dgm:pt>
    <dgm:pt modelId="{CEBD3E0B-8A46-46A0-B131-D6F1C3C96465}" type="pres">
      <dgm:prSet presAssocID="{54305289-9EEA-4AD6-9063-F881AB9697B0}" presName="box" presStyleLbl="node1" presStyleIdx="3" presStyleCnt="4"/>
      <dgm:spPr/>
      <dgm:t>
        <a:bodyPr/>
        <a:lstStyle/>
        <a:p>
          <a:endParaRPr lang="ru-RU"/>
        </a:p>
      </dgm:t>
    </dgm:pt>
    <dgm:pt modelId="{63DB2936-5801-49E3-8624-78DA389F5DCF}" type="pres">
      <dgm:prSet presAssocID="{54305289-9EEA-4AD6-9063-F881AB9697B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3C8FBE-D41C-483D-AE0E-C29A3772364B}" type="pres">
      <dgm:prSet presAssocID="{54305289-9EEA-4AD6-9063-F881AB9697B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7BF18-E4FC-4B7E-94CD-BC78C34C434A}" srcId="{A7B0D1FF-F426-4686-BE5C-E4D196E2EA77}" destId="{E77C95C4-DF64-4AD1-AAFA-0947666BD76B}" srcOrd="1" destOrd="0" parTransId="{F246E3B1-B6BD-4AD5-86FB-319A9254EB57}" sibTransId="{C3A3366C-E931-446A-8128-60EA42E45064}"/>
    <dgm:cxn modelId="{3A6BDBFA-E263-4137-AFA6-7BBF883C8C94}" type="presOf" srcId="{6B174C22-89A4-4C7F-A01B-A53B79CC54D4}" destId="{7A43F88D-970E-49AB-ADDA-49030893BAAD}" srcOrd="1" destOrd="0" presId="urn:microsoft.com/office/officeart/2005/8/layout/vList4"/>
    <dgm:cxn modelId="{C877BB32-DE2B-44CB-9CAF-9E407CF13883}" type="presOf" srcId="{A7B0D1FF-F426-4686-BE5C-E4D196E2EA77}" destId="{B4B40928-E975-4C4B-806D-EBE600E1E5D1}" srcOrd="0" destOrd="0" presId="urn:microsoft.com/office/officeart/2005/8/layout/vList4"/>
    <dgm:cxn modelId="{5085748E-4DB9-4CE2-BD2B-B005D76A84B3}" srcId="{A7B0D1FF-F426-4686-BE5C-E4D196E2EA77}" destId="{6B174C22-89A4-4C7F-A01B-A53B79CC54D4}" srcOrd="0" destOrd="0" parTransId="{C9270E98-2624-4327-BC21-9B57B1873CC4}" sibTransId="{2F92BA1F-20BB-4F41-83D6-1FF0C30A5152}"/>
    <dgm:cxn modelId="{49B72C4B-1061-4DF1-911D-9EB791D3E725}" srcId="{A7B0D1FF-F426-4686-BE5C-E4D196E2EA77}" destId="{F968AC61-83EE-4C9C-AC65-6BBD10E1E745}" srcOrd="2" destOrd="0" parTransId="{EF885830-B9D9-443C-BDCC-316E161EA17E}" sibTransId="{1966B854-0CE4-4046-8A66-1C386015075D}"/>
    <dgm:cxn modelId="{EF3BDDB2-DC1C-4770-8BEB-10EEE2A26F8F}" type="presOf" srcId="{E77C95C4-DF64-4AD1-AAFA-0947666BD76B}" destId="{E732C2DC-85A3-41EB-A1C2-A3B8803EA971}" srcOrd="0" destOrd="0" presId="urn:microsoft.com/office/officeart/2005/8/layout/vList4"/>
    <dgm:cxn modelId="{C285F0ED-32B7-45D6-91E8-146F9839310E}" type="presOf" srcId="{F968AC61-83EE-4C9C-AC65-6BBD10E1E745}" destId="{C4922AD3-0420-4887-BCEF-F539328E6F92}" srcOrd="0" destOrd="0" presId="urn:microsoft.com/office/officeart/2005/8/layout/vList4"/>
    <dgm:cxn modelId="{15A7571E-B1FF-4EE1-A236-4216D7167A49}" type="presOf" srcId="{6B174C22-89A4-4C7F-A01B-A53B79CC54D4}" destId="{E356FE43-0ACA-4858-A352-A0E8AAE7BE29}" srcOrd="0" destOrd="0" presId="urn:microsoft.com/office/officeart/2005/8/layout/vList4"/>
    <dgm:cxn modelId="{306F376D-096F-491B-8FD5-E1D3FA73D4B7}" type="presOf" srcId="{54305289-9EEA-4AD6-9063-F881AB9697B0}" destId="{F03C8FBE-D41C-483D-AE0E-C29A3772364B}" srcOrd="1" destOrd="0" presId="urn:microsoft.com/office/officeart/2005/8/layout/vList4"/>
    <dgm:cxn modelId="{46616BE3-C9BC-4B96-8699-7F68B7CF5807}" type="presOf" srcId="{E77C95C4-DF64-4AD1-AAFA-0947666BD76B}" destId="{D6F18C09-2A4A-4470-B968-14892C01DEE8}" srcOrd="1" destOrd="0" presId="urn:microsoft.com/office/officeart/2005/8/layout/vList4"/>
    <dgm:cxn modelId="{E44C80D2-57EE-4913-9178-46D2AF330DB2}" type="presOf" srcId="{54305289-9EEA-4AD6-9063-F881AB9697B0}" destId="{CEBD3E0B-8A46-46A0-B131-D6F1C3C96465}" srcOrd="0" destOrd="0" presId="urn:microsoft.com/office/officeart/2005/8/layout/vList4"/>
    <dgm:cxn modelId="{D145408B-3E4C-4276-A31D-BE4F44F2BE19}" type="presOf" srcId="{F968AC61-83EE-4C9C-AC65-6BBD10E1E745}" destId="{A3180F97-2055-4369-BBE7-27A6DD0FAC85}" srcOrd="1" destOrd="0" presId="urn:microsoft.com/office/officeart/2005/8/layout/vList4"/>
    <dgm:cxn modelId="{334839E3-308F-4C75-B19B-43F2C1BC0395}" srcId="{A7B0D1FF-F426-4686-BE5C-E4D196E2EA77}" destId="{54305289-9EEA-4AD6-9063-F881AB9697B0}" srcOrd="3" destOrd="0" parTransId="{E1A6824E-E54F-4170-A68A-D74E31C8A51F}" sibTransId="{342675EE-B69D-4890-B6FC-993625FD2F7C}"/>
    <dgm:cxn modelId="{A11DA20B-0A44-4B6A-AFF9-D236D369169C}" type="presParOf" srcId="{B4B40928-E975-4C4B-806D-EBE600E1E5D1}" destId="{C91461B2-A2FF-4EF6-86AB-5DEFDDE12878}" srcOrd="0" destOrd="0" presId="urn:microsoft.com/office/officeart/2005/8/layout/vList4"/>
    <dgm:cxn modelId="{97366F90-2D0C-47EB-9A69-FF258BB3CA8E}" type="presParOf" srcId="{C91461B2-A2FF-4EF6-86AB-5DEFDDE12878}" destId="{E356FE43-0ACA-4858-A352-A0E8AAE7BE29}" srcOrd="0" destOrd="0" presId="urn:microsoft.com/office/officeart/2005/8/layout/vList4"/>
    <dgm:cxn modelId="{3351DABA-0EF8-417E-9E44-59A5F0E9E939}" type="presParOf" srcId="{C91461B2-A2FF-4EF6-86AB-5DEFDDE12878}" destId="{63C4951E-BB5B-47CE-BCB9-35C57D223662}" srcOrd="1" destOrd="0" presId="urn:microsoft.com/office/officeart/2005/8/layout/vList4"/>
    <dgm:cxn modelId="{362D6995-8CF1-4A99-89D3-868053308DBB}" type="presParOf" srcId="{C91461B2-A2FF-4EF6-86AB-5DEFDDE12878}" destId="{7A43F88D-970E-49AB-ADDA-49030893BAAD}" srcOrd="2" destOrd="0" presId="urn:microsoft.com/office/officeart/2005/8/layout/vList4"/>
    <dgm:cxn modelId="{2D095CA4-79C5-4FC1-946E-E3D5947B792F}" type="presParOf" srcId="{B4B40928-E975-4C4B-806D-EBE600E1E5D1}" destId="{742B09A7-F8B4-4FA2-92ED-F80138C44F5E}" srcOrd="1" destOrd="0" presId="urn:microsoft.com/office/officeart/2005/8/layout/vList4"/>
    <dgm:cxn modelId="{EECE9773-F600-44D9-8FA2-AF37028D8D5B}" type="presParOf" srcId="{B4B40928-E975-4C4B-806D-EBE600E1E5D1}" destId="{A7A8B4FB-15C4-469E-8FFD-6081D2315185}" srcOrd="2" destOrd="0" presId="urn:microsoft.com/office/officeart/2005/8/layout/vList4"/>
    <dgm:cxn modelId="{B039ABEB-5C85-4337-B71B-5B654A782A18}" type="presParOf" srcId="{A7A8B4FB-15C4-469E-8FFD-6081D2315185}" destId="{E732C2DC-85A3-41EB-A1C2-A3B8803EA971}" srcOrd="0" destOrd="0" presId="urn:microsoft.com/office/officeart/2005/8/layout/vList4"/>
    <dgm:cxn modelId="{7ABF485D-B2D4-42A0-96FE-E7A9F7F5810C}" type="presParOf" srcId="{A7A8B4FB-15C4-469E-8FFD-6081D2315185}" destId="{0D5F63E0-488F-42DA-AA89-2626FC3547EF}" srcOrd="1" destOrd="0" presId="urn:microsoft.com/office/officeart/2005/8/layout/vList4"/>
    <dgm:cxn modelId="{EDA52361-2D3F-474C-9FBE-618236B49D81}" type="presParOf" srcId="{A7A8B4FB-15C4-469E-8FFD-6081D2315185}" destId="{D6F18C09-2A4A-4470-B968-14892C01DEE8}" srcOrd="2" destOrd="0" presId="urn:microsoft.com/office/officeart/2005/8/layout/vList4"/>
    <dgm:cxn modelId="{7638122F-A75E-4E90-96C7-01F37B50CF7D}" type="presParOf" srcId="{B4B40928-E975-4C4B-806D-EBE600E1E5D1}" destId="{2CE28D5A-E0CF-4CD8-9F71-66C806A47CEB}" srcOrd="3" destOrd="0" presId="urn:microsoft.com/office/officeart/2005/8/layout/vList4"/>
    <dgm:cxn modelId="{D3F2112C-406C-4B3D-B16D-7A03101484C5}" type="presParOf" srcId="{B4B40928-E975-4C4B-806D-EBE600E1E5D1}" destId="{ED3A0037-24DD-4D72-AC66-D41DFE5BF1C6}" srcOrd="4" destOrd="0" presId="urn:microsoft.com/office/officeart/2005/8/layout/vList4"/>
    <dgm:cxn modelId="{0886495B-0845-4FD1-8B91-576F2CDF8D36}" type="presParOf" srcId="{ED3A0037-24DD-4D72-AC66-D41DFE5BF1C6}" destId="{C4922AD3-0420-4887-BCEF-F539328E6F92}" srcOrd="0" destOrd="0" presId="urn:microsoft.com/office/officeart/2005/8/layout/vList4"/>
    <dgm:cxn modelId="{E7643B56-3AD0-47A7-B273-5E07575CCF74}" type="presParOf" srcId="{ED3A0037-24DD-4D72-AC66-D41DFE5BF1C6}" destId="{DFD05E2E-7F00-4669-83FA-28D1051103FF}" srcOrd="1" destOrd="0" presId="urn:microsoft.com/office/officeart/2005/8/layout/vList4"/>
    <dgm:cxn modelId="{DF9CC86B-AF8A-44D0-A1F8-7A1F1B9F0910}" type="presParOf" srcId="{ED3A0037-24DD-4D72-AC66-D41DFE5BF1C6}" destId="{A3180F97-2055-4369-BBE7-27A6DD0FAC85}" srcOrd="2" destOrd="0" presId="urn:microsoft.com/office/officeart/2005/8/layout/vList4"/>
    <dgm:cxn modelId="{592A1538-30D8-4BB4-B477-25C6A2E57CA2}" type="presParOf" srcId="{B4B40928-E975-4C4B-806D-EBE600E1E5D1}" destId="{7A636919-3A4D-4251-987B-B0047B563FC9}" srcOrd="5" destOrd="0" presId="urn:microsoft.com/office/officeart/2005/8/layout/vList4"/>
    <dgm:cxn modelId="{6D255C50-F7B2-4321-8432-13034E587B0D}" type="presParOf" srcId="{B4B40928-E975-4C4B-806D-EBE600E1E5D1}" destId="{1CF6242E-1C46-47A6-910E-FBB479B57F9F}" srcOrd="6" destOrd="0" presId="urn:microsoft.com/office/officeart/2005/8/layout/vList4"/>
    <dgm:cxn modelId="{731E00C5-EDC9-415D-899C-024D492B4D85}" type="presParOf" srcId="{1CF6242E-1C46-47A6-910E-FBB479B57F9F}" destId="{CEBD3E0B-8A46-46A0-B131-D6F1C3C96465}" srcOrd="0" destOrd="0" presId="urn:microsoft.com/office/officeart/2005/8/layout/vList4"/>
    <dgm:cxn modelId="{917E4218-B4D4-4C2A-B6E2-C29F0F198C95}" type="presParOf" srcId="{1CF6242E-1C46-47A6-910E-FBB479B57F9F}" destId="{63DB2936-5801-49E3-8624-78DA389F5DCF}" srcOrd="1" destOrd="0" presId="urn:microsoft.com/office/officeart/2005/8/layout/vList4"/>
    <dgm:cxn modelId="{D50B9E60-3409-40DC-91F0-0767E4C56D07}" type="presParOf" srcId="{1CF6242E-1C46-47A6-910E-FBB479B57F9F}" destId="{F03C8FBE-D41C-483D-AE0E-C29A3772364B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7EDF0-A3F3-45EE-827D-5B3C51CA9137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6D0F3-ED49-4F1F-93E0-1FCA68E56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714620"/>
            <a:ext cx="8715436" cy="223458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Прогнозирование основных показателей деятельности негосударственных пенсионных фондов с помощью адаптивных методов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642918"/>
            <a:ext cx="6480048" cy="1752600"/>
          </a:xfrm>
        </p:spPr>
        <p:txBody>
          <a:bodyPr/>
          <a:lstStyle/>
          <a:p>
            <a:r>
              <a:rPr lang="ru-RU" dirty="0" smtClean="0"/>
              <a:t>Омельченко А. Ю., Татаринова Е. Е.,  6.04.04.13.01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</a:t>
            </a:r>
            <a:r>
              <a:rPr lang="ru-RU" dirty="0" smtClean="0"/>
              <a:t>ЫВОД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357298"/>
            <a:ext cx="8572560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В результате проведённой работы были построены модели прогнозирования основных показателей негосударственных пенсионных фондов:</a:t>
            </a:r>
          </a:p>
          <a:p>
            <a:r>
              <a:rPr lang="ru-RU" dirty="0" smtClean="0"/>
              <a:t>Общая стоимость активов НПФ: прогнозные значения равны 2 037,75 </a:t>
            </a:r>
            <a:r>
              <a:rPr lang="ru-RU" dirty="0" err="1" smtClean="0"/>
              <a:t>млн</a:t>
            </a:r>
            <a:r>
              <a:rPr lang="ru-RU" dirty="0" smtClean="0"/>
              <a:t> грн на конец четвертого квартала 2016 года и 2 031,18 </a:t>
            </a:r>
            <a:r>
              <a:rPr lang="ru-RU" dirty="0" err="1" smtClean="0"/>
              <a:t>млн</a:t>
            </a:r>
            <a:r>
              <a:rPr lang="ru-RU" dirty="0" smtClean="0"/>
              <a:t> грн на конец первого квартала 2017 года. В целом наблюдается отрицательная динамика показателя, что свидетельствует о несовершенствах в системе функционирования </a:t>
            </a:r>
            <a:r>
              <a:rPr lang="ru-RU" dirty="0" smtClean="0"/>
              <a:t>НПФ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</a:t>
            </a:r>
            <a:r>
              <a:rPr lang="ru-RU" dirty="0" smtClean="0"/>
              <a:t>ЫВОД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357298"/>
            <a:ext cx="8572560" cy="521497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Общая </a:t>
            </a:r>
            <a:r>
              <a:rPr lang="ru-RU" dirty="0" smtClean="0"/>
              <a:t>стоимость пенсионных взносов НПФ: прогнозные значения равны 1891,99млн грн на конец четвертого квартала 2016 года и 1901,70млн грн на конец первого квартала 2017 года. В целом наблюдается положительная динамика показателя, что свидетельствует о привлекательности НПФ для вкладчиков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Общее </a:t>
            </a:r>
            <a:r>
              <a:rPr lang="ru-RU" dirty="0" smtClean="0"/>
              <a:t>количество НПФ: прогнозные значения равны 62 шт. на конец четвертого квартала 2016 года и 60 шт. на конец первого квартала 2017 года. В целом наблюдается отрицательная динамика показателя, что свидетельствует о высокой конкуренции в сфере негосударственного пенсионного обеспечения.</a:t>
            </a: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</a:t>
            </a:r>
            <a:r>
              <a:rPr lang="ru-RU" dirty="0" smtClean="0"/>
              <a:t>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Общее количество участников НПФ: прогнозные значения равны 834,614 тыс. чел. на конец четвертого квартала 2016 года и 835,47тыс. чел. на конец первого квартала 2017 года. В целом наблюдается положительная динамика показателя, что свидетельствует о повышении интереса к НПФ со стороны вкладчиков.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На основании построенных моделей можно сделать вывод, что структура функционирования и управления НПФ в Украине несовершенная и требует дальнейшего анализа и доработки. А именно наблюдается снижение количества НПФ в Украине, следовательно, и общая стоимость активов тоже снижается. В то время как количество вкладчиков в данные организации растет. Это может привести к несоответствию спроса и предложения.  В Украине необходимо повышать количество НПФ, а также заняться более качественно их рекламной компанией. А также необходим контроль со стороны государства.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857496"/>
            <a:ext cx="8501122" cy="285752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НПФ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9"/>
            <a:ext cx="8429684" cy="292895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Негосударственный пенсионный фонд Украины представляет собой организацию, чья прибыль от инвестирования в различные проекты, идет на образование пенсий и распределяется между всеми вкладчиками в суммах, зависящих от количества денег на счетах вкладчиков.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нп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1999"/>
            <a:ext cx="9144000" cy="2736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Схема негосударственного пенсионного обеспечения</a:t>
            </a:r>
            <a:endParaRPr lang="ru-RU" dirty="0"/>
          </a:p>
        </p:txBody>
      </p:sp>
      <p:pic>
        <p:nvPicPr>
          <p:cNvPr id="16386" name="Picture 2" descr="http://npf.uralsib.ru/mediacache/NPF/npo_docs/schema/npo_sche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859985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Показатели, которые рассматриваются при прогнозировании</a:t>
            </a:r>
            <a:endParaRPr lang="ru-RU" sz="36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74676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786314" cy="50117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Прогнозирование общей стоимости активов НПФ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148" t="5179"/>
          <a:stretch>
            <a:fillRect/>
          </a:stretch>
        </p:blipFill>
        <p:spPr bwMode="auto">
          <a:xfrm>
            <a:off x="142844" y="285728"/>
            <a:ext cx="4181489" cy="226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282"/>
          <a:stretch>
            <a:fillRect/>
          </a:stretch>
        </p:blipFill>
        <p:spPr bwMode="auto">
          <a:xfrm>
            <a:off x="142844" y="3143248"/>
            <a:ext cx="4210081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4286248" cy="45116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Прогнозирование пенсионных взносов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14290"/>
            <a:ext cx="4612301" cy="276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465916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4357686" cy="501175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Прогнозирование общего количества НПФ в Украине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75973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4714876" cy="296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4429124" cy="50117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Прогнозирование общего количества участников НПФ в Украине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581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460738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3429000"/>
          <a:ext cx="8072496" cy="3143273"/>
        </p:xfrm>
        <a:graphic>
          <a:graphicData uri="http://schemas.openxmlformats.org/drawingml/2006/table">
            <a:tbl>
              <a:tblPr/>
              <a:tblGrid>
                <a:gridCol w="2018124"/>
                <a:gridCol w="2018124"/>
                <a:gridCol w="2018124"/>
                <a:gridCol w="2018124"/>
              </a:tblGrid>
              <a:tr h="3173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FFFF"/>
                          </a:solidFill>
                          <a:latin typeface="Arial"/>
                          <a:cs typeface="Arabic Typesetting" pitchFamily="66" charset="-78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FFFFFF"/>
                          </a:solidFill>
                          <a:latin typeface="Arial"/>
                          <a:cs typeface="Arabic Typesetting" pitchFamily="66" charset="-78"/>
                        </a:rPr>
                        <a:t>Общая стоимость активов НПФ, млн. грн.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FFFF"/>
                          </a:solidFill>
                          <a:latin typeface="Arial"/>
                          <a:cs typeface="Arabic Typesetting" pitchFamily="66" charset="-78"/>
                        </a:rPr>
                        <a:t>Общая стоимость пенсионных взносов НПФ, млн. </a:t>
                      </a:r>
                      <a:r>
                        <a:rPr lang="ru-RU" sz="1800" b="0" i="0" u="none" strike="noStrike" dirty="0" err="1">
                          <a:solidFill>
                            <a:srgbClr val="FFFFFF"/>
                          </a:solidFill>
                          <a:latin typeface="Arial"/>
                          <a:cs typeface="Arabic Typesetting" pitchFamily="66" charset="-78"/>
                        </a:rPr>
                        <a:t>грн</a:t>
                      </a:r>
                      <a:r>
                        <a:rPr lang="ru-RU" sz="1800" b="0" i="0" u="none" strike="noStrike" dirty="0">
                          <a:solidFill>
                            <a:srgbClr val="FFFFFF"/>
                          </a:solidFill>
                          <a:latin typeface="Arial"/>
                          <a:cs typeface="Arabic Typesetting" pitchFamily="66" charset="-78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FFFF"/>
                          </a:solidFill>
                          <a:latin typeface="Arial"/>
                          <a:cs typeface="Arabic Typesetting" pitchFamily="66" charset="-78"/>
                        </a:rPr>
                        <a:t>Общее количество НПФ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FFFFFF"/>
                          </a:solidFill>
                          <a:latin typeface="Arial"/>
                          <a:cs typeface="Arabic Typesetting" pitchFamily="66" charset="-78"/>
                        </a:rPr>
                        <a:t>Общее количество участников, тыс. 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15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Arabic Typesetting" pitchFamily="66" charset="-78"/>
                        </a:rPr>
                        <a:t>2 037,75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Arabic Typesetting" pitchFamily="66" charset="-78"/>
                        </a:rPr>
                        <a:t>1981,99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Arabic Typesetting" pitchFamily="66" charset="-78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Arabic Typesetting" pitchFamily="66" charset="-78"/>
                        </a:rPr>
                        <a:t>834,614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5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Arabic Typesetting" pitchFamily="66" charset="-78"/>
                        </a:rPr>
                        <a:t>2031,18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Arabic Typesetting" pitchFamily="66" charset="-78"/>
                        </a:rPr>
                        <a:t>1901,7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Arabic Typesetting" pitchFamily="66" charset="-78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Arabic Typesetting" pitchFamily="66" charset="-78"/>
                        </a:rPr>
                        <a:t>835,47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0" y="214290"/>
          <a:ext cx="8358250" cy="3071834"/>
        </p:xfrm>
        <a:graphic>
          <a:graphicData uri="http://schemas.openxmlformats.org/drawingml/2006/table">
            <a:tbl>
              <a:tblPr/>
              <a:tblGrid>
                <a:gridCol w="1671650"/>
                <a:gridCol w="1671650"/>
                <a:gridCol w="1671650"/>
                <a:gridCol w="1671650"/>
                <a:gridCol w="1671650"/>
              </a:tblGrid>
              <a:tr h="396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Ошибки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15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84" marR="7684" marT="768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Общая стоимость активов НПФ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Общая стоимость пенсионных взносов НПФ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Общее количество НПФ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Общее количество участников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02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Экпоненциальное сглаживания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1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Модель Хольта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220</TotalTime>
  <Words>435</Words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Прогнозирование основных показателей деятельности негосударственных пенсионных фондов с помощью адаптивных методов</vt:lpstr>
      <vt:lpstr>Понятие НПФ</vt:lpstr>
      <vt:lpstr>Схема негосударственного пенсионного обеспечения</vt:lpstr>
      <vt:lpstr>Показатели, которые рассматриваются при прогнозировании</vt:lpstr>
      <vt:lpstr>Прогнозирование общей стоимости активов НПФ</vt:lpstr>
      <vt:lpstr>Прогнозирование пенсионных взносов</vt:lpstr>
      <vt:lpstr>Прогнозирование общего количества НПФ в Украине</vt:lpstr>
      <vt:lpstr>Прогнозирование общего количества участников НПФ в Украине</vt:lpstr>
      <vt:lpstr>Слайд 9</vt:lpstr>
      <vt:lpstr>ВЫВОД</vt:lpstr>
      <vt:lpstr>ВЫВОД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негосударственных пенсионных фондов  при помощи паутинообразной модели</dc:title>
  <dc:creator>Alina</dc:creator>
  <cp:lastModifiedBy>Alina</cp:lastModifiedBy>
  <cp:revision>24</cp:revision>
  <dcterms:created xsi:type="dcterms:W3CDTF">2016-12-13T17:17:15Z</dcterms:created>
  <dcterms:modified xsi:type="dcterms:W3CDTF">2017-04-26T12:42:14Z</dcterms:modified>
</cp:coreProperties>
</file>