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D1D39C-F501-42D0-A796-C5556014C170}" type="doc">
      <dgm:prSet loTypeId="urn:microsoft.com/office/officeart/2005/8/layout/pyramid2" loCatId="list" qsTypeId="urn:microsoft.com/office/officeart/2005/8/quickstyle/simple1" qsCatId="simple" csTypeId="urn:microsoft.com/office/officeart/2005/8/colors/accent1_1" csCatId="accent1" phldr="1"/>
      <dgm:spPr/>
    </dgm:pt>
    <dgm:pt modelId="{D4634306-5F7D-44EE-A565-20547304514D}">
      <dgm:prSet phldrT="[Текст]"/>
      <dgm:spPr/>
      <dgm:t>
        <a:bodyPr/>
        <a:lstStyle/>
        <a:p>
          <a:r>
            <a:rPr lang="uk-UA" dirty="0" smtClean="0"/>
            <a:t>Поступовою зміною існуючих методів та появою нових методів управління інформаційною безпекою</a:t>
          </a:r>
          <a:endParaRPr lang="ru-RU" dirty="0"/>
        </a:p>
      </dgm:t>
    </dgm:pt>
    <dgm:pt modelId="{22961B99-9FF2-49B8-B6FD-F84203A6A680}" type="parTrans" cxnId="{F710329C-0693-407D-A812-9B1F1D8E0400}">
      <dgm:prSet/>
      <dgm:spPr/>
      <dgm:t>
        <a:bodyPr/>
        <a:lstStyle/>
        <a:p>
          <a:endParaRPr lang="ru-RU"/>
        </a:p>
      </dgm:t>
    </dgm:pt>
    <dgm:pt modelId="{06C15357-2453-4D7A-A540-BC2806466776}" type="sibTrans" cxnId="{F710329C-0693-407D-A812-9B1F1D8E0400}">
      <dgm:prSet/>
      <dgm:spPr/>
      <dgm:t>
        <a:bodyPr/>
        <a:lstStyle/>
        <a:p>
          <a:endParaRPr lang="ru-RU"/>
        </a:p>
      </dgm:t>
    </dgm:pt>
    <dgm:pt modelId="{A46F23FE-1E4F-46D1-B7D3-8AF52213DC01}">
      <dgm:prSet phldrT="[Текст]"/>
      <dgm:spPr/>
      <dgm:t>
        <a:bodyPr/>
        <a:lstStyle/>
        <a:p>
          <a:r>
            <a:rPr lang="uk-UA" dirty="0" smtClean="0"/>
            <a:t>Постійним розвитком інформаційних технологій</a:t>
          </a:r>
          <a:endParaRPr lang="ru-RU" dirty="0"/>
        </a:p>
      </dgm:t>
    </dgm:pt>
    <dgm:pt modelId="{23B87861-9667-46B8-ABEB-263B220F8909}" type="parTrans" cxnId="{46E6CDA9-05CD-4849-84B9-8E082A7BEE19}">
      <dgm:prSet/>
      <dgm:spPr/>
      <dgm:t>
        <a:bodyPr/>
        <a:lstStyle/>
        <a:p>
          <a:endParaRPr lang="ru-RU"/>
        </a:p>
      </dgm:t>
    </dgm:pt>
    <dgm:pt modelId="{FE2E3989-FF14-40B7-B2D9-5B26CE351481}" type="sibTrans" cxnId="{46E6CDA9-05CD-4849-84B9-8E082A7BEE19}">
      <dgm:prSet/>
      <dgm:spPr/>
      <dgm:t>
        <a:bodyPr/>
        <a:lstStyle/>
        <a:p>
          <a:endParaRPr lang="ru-RU"/>
        </a:p>
      </dgm:t>
    </dgm:pt>
    <dgm:pt modelId="{B3565521-7E0F-4FEE-8C1F-05C1DBDC8081}">
      <dgm:prSet phldrT="[Текст]"/>
      <dgm:spPr/>
      <dgm:t>
        <a:bodyPr/>
        <a:lstStyle/>
        <a:p>
          <a:r>
            <a:rPr lang="uk-UA" dirty="0" smtClean="0"/>
            <a:t> Ускладненням забезпечення інформаційної безпеки підприємства   </a:t>
          </a:r>
          <a:endParaRPr lang="ru-RU" dirty="0"/>
        </a:p>
      </dgm:t>
    </dgm:pt>
    <dgm:pt modelId="{FAD854FF-CAC3-4858-BF0E-DF111B4DA022}" type="parTrans" cxnId="{D2D8DD64-5342-4220-9942-FCF8CF8EB360}">
      <dgm:prSet/>
      <dgm:spPr/>
      <dgm:t>
        <a:bodyPr/>
        <a:lstStyle/>
        <a:p>
          <a:endParaRPr lang="ru-RU"/>
        </a:p>
      </dgm:t>
    </dgm:pt>
    <dgm:pt modelId="{59C071DF-4D6A-433A-AF1A-41470F40FE87}" type="sibTrans" cxnId="{D2D8DD64-5342-4220-9942-FCF8CF8EB360}">
      <dgm:prSet/>
      <dgm:spPr/>
      <dgm:t>
        <a:bodyPr/>
        <a:lstStyle/>
        <a:p>
          <a:endParaRPr lang="ru-RU"/>
        </a:p>
      </dgm:t>
    </dgm:pt>
    <dgm:pt modelId="{EDD50345-2B8A-46CE-93FB-8BC6BB9DA4B2}">
      <dgm:prSet phldrT="[Текст]"/>
      <dgm:spPr/>
      <dgm:t>
        <a:bodyPr/>
        <a:lstStyle/>
        <a:p>
          <a:r>
            <a:rPr lang="uk-UA" dirty="0" smtClean="0"/>
            <a:t>Появою нових ризиків та загроз інформаційної безпеки</a:t>
          </a:r>
          <a:endParaRPr lang="ru-RU" dirty="0"/>
        </a:p>
      </dgm:t>
    </dgm:pt>
    <dgm:pt modelId="{C2EC5061-B48D-4656-93B1-6EB52A5B38FF}" type="parTrans" cxnId="{516AC53D-B8AA-4140-9683-DF022FFF2767}">
      <dgm:prSet/>
      <dgm:spPr/>
      <dgm:t>
        <a:bodyPr/>
        <a:lstStyle/>
        <a:p>
          <a:endParaRPr lang="ru-RU"/>
        </a:p>
      </dgm:t>
    </dgm:pt>
    <dgm:pt modelId="{AEA264F6-72CC-4E22-A3E2-CBF34465A0FB}" type="sibTrans" cxnId="{516AC53D-B8AA-4140-9683-DF022FFF2767}">
      <dgm:prSet/>
      <dgm:spPr/>
      <dgm:t>
        <a:bodyPr/>
        <a:lstStyle/>
        <a:p>
          <a:endParaRPr lang="ru-RU"/>
        </a:p>
      </dgm:t>
    </dgm:pt>
    <dgm:pt modelId="{9AB8CB00-A45E-40F4-B37B-E4F0F28D278B}" type="pres">
      <dgm:prSet presAssocID="{D7D1D39C-F501-42D0-A796-C5556014C170}" presName="compositeShape" presStyleCnt="0">
        <dgm:presLayoutVars>
          <dgm:dir/>
          <dgm:resizeHandles/>
        </dgm:presLayoutVars>
      </dgm:prSet>
      <dgm:spPr/>
    </dgm:pt>
    <dgm:pt modelId="{F30FAA9F-7DD3-4425-8D05-050115874FB8}" type="pres">
      <dgm:prSet presAssocID="{D7D1D39C-F501-42D0-A796-C5556014C170}" presName="pyramid" presStyleLbl="node1" presStyleIdx="0" presStyleCnt="1"/>
      <dgm:spPr/>
    </dgm:pt>
    <dgm:pt modelId="{E7F2352A-6C26-4E6E-B3E8-FAE3E7F27A02}" type="pres">
      <dgm:prSet presAssocID="{D7D1D39C-F501-42D0-A796-C5556014C170}" presName="theList" presStyleCnt="0"/>
      <dgm:spPr/>
    </dgm:pt>
    <dgm:pt modelId="{1F766290-5427-400F-A3E4-80912551CC0F}" type="pres">
      <dgm:prSet presAssocID="{D4634306-5F7D-44EE-A565-20547304514D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45B99F-4E2C-43AB-AA68-E6E24D0B604C}" type="pres">
      <dgm:prSet presAssocID="{D4634306-5F7D-44EE-A565-20547304514D}" presName="aSpace" presStyleCnt="0"/>
      <dgm:spPr/>
    </dgm:pt>
    <dgm:pt modelId="{620D3D56-654C-4BD8-87DB-E75EF9949540}" type="pres">
      <dgm:prSet presAssocID="{A46F23FE-1E4F-46D1-B7D3-8AF52213DC01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42AFD3-CF56-45BB-9A31-DCB49E11C0CA}" type="pres">
      <dgm:prSet presAssocID="{A46F23FE-1E4F-46D1-B7D3-8AF52213DC01}" presName="aSpace" presStyleCnt="0"/>
      <dgm:spPr/>
    </dgm:pt>
    <dgm:pt modelId="{D7332B83-14FF-431E-AEBE-45CE813E6779}" type="pres">
      <dgm:prSet presAssocID="{EDD50345-2B8A-46CE-93FB-8BC6BB9DA4B2}" presName="aNode" presStyleLbl="fgAcc1" presStyleIdx="2" presStyleCnt="4">
        <dgm:presLayoutVars>
          <dgm:bulletEnabled val="1"/>
        </dgm:presLayoutVars>
      </dgm:prSet>
      <dgm:spPr/>
    </dgm:pt>
    <dgm:pt modelId="{A753D150-48CA-4260-BA0A-9644D07337E5}" type="pres">
      <dgm:prSet presAssocID="{EDD50345-2B8A-46CE-93FB-8BC6BB9DA4B2}" presName="aSpace" presStyleCnt="0"/>
      <dgm:spPr/>
    </dgm:pt>
    <dgm:pt modelId="{B06860FC-393A-49C3-889C-9D2618708E75}" type="pres">
      <dgm:prSet presAssocID="{B3565521-7E0F-4FEE-8C1F-05C1DBDC8081}" presName="aNode" presStyleLbl="fgAcc1" presStyleIdx="3" presStyleCnt="4">
        <dgm:presLayoutVars>
          <dgm:bulletEnabled val="1"/>
        </dgm:presLayoutVars>
      </dgm:prSet>
      <dgm:spPr/>
    </dgm:pt>
    <dgm:pt modelId="{DD787F03-6B26-48C5-9844-2D119BCC4987}" type="pres">
      <dgm:prSet presAssocID="{B3565521-7E0F-4FEE-8C1F-05C1DBDC8081}" presName="aSpace" presStyleCnt="0"/>
      <dgm:spPr/>
    </dgm:pt>
  </dgm:ptLst>
  <dgm:cxnLst>
    <dgm:cxn modelId="{AEA7EFEC-3225-4889-ABCB-00C933700585}" type="presOf" srcId="{D7D1D39C-F501-42D0-A796-C5556014C170}" destId="{9AB8CB00-A45E-40F4-B37B-E4F0F28D278B}" srcOrd="0" destOrd="0" presId="urn:microsoft.com/office/officeart/2005/8/layout/pyramid2"/>
    <dgm:cxn modelId="{ADF53759-0359-44DE-BCAD-D4F4BCA04465}" type="presOf" srcId="{D4634306-5F7D-44EE-A565-20547304514D}" destId="{1F766290-5427-400F-A3E4-80912551CC0F}" srcOrd="0" destOrd="0" presId="urn:microsoft.com/office/officeart/2005/8/layout/pyramid2"/>
    <dgm:cxn modelId="{516AC53D-B8AA-4140-9683-DF022FFF2767}" srcId="{D7D1D39C-F501-42D0-A796-C5556014C170}" destId="{EDD50345-2B8A-46CE-93FB-8BC6BB9DA4B2}" srcOrd="2" destOrd="0" parTransId="{C2EC5061-B48D-4656-93B1-6EB52A5B38FF}" sibTransId="{AEA264F6-72CC-4E22-A3E2-CBF34465A0FB}"/>
    <dgm:cxn modelId="{FE5938ED-1C19-46B9-A684-4EC182EBDC93}" type="presOf" srcId="{A46F23FE-1E4F-46D1-B7D3-8AF52213DC01}" destId="{620D3D56-654C-4BD8-87DB-E75EF9949540}" srcOrd="0" destOrd="0" presId="urn:microsoft.com/office/officeart/2005/8/layout/pyramid2"/>
    <dgm:cxn modelId="{F710329C-0693-407D-A812-9B1F1D8E0400}" srcId="{D7D1D39C-F501-42D0-A796-C5556014C170}" destId="{D4634306-5F7D-44EE-A565-20547304514D}" srcOrd="0" destOrd="0" parTransId="{22961B99-9FF2-49B8-B6FD-F84203A6A680}" sibTransId="{06C15357-2453-4D7A-A540-BC2806466776}"/>
    <dgm:cxn modelId="{D0CF902F-3399-4507-B323-087FAACB758B}" type="presOf" srcId="{EDD50345-2B8A-46CE-93FB-8BC6BB9DA4B2}" destId="{D7332B83-14FF-431E-AEBE-45CE813E6779}" srcOrd="0" destOrd="0" presId="urn:microsoft.com/office/officeart/2005/8/layout/pyramid2"/>
    <dgm:cxn modelId="{46E6CDA9-05CD-4849-84B9-8E082A7BEE19}" srcId="{D7D1D39C-F501-42D0-A796-C5556014C170}" destId="{A46F23FE-1E4F-46D1-B7D3-8AF52213DC01}" srcOrd="1" destOrd="0" parTransId="{23B87861-9667-46B8-ABEB-263B220F8909}" sibTransId="{FE2E3989-FF14-40B7-B2D9-5B26CE351481}"/>
    <dgm:cxn modelId="{5A480630-700E-4E37-BFC1-76CF794B2860}" type="presOf" srcId="{B3565521-7E0F-4FEE-8C1F-05C1DBDC8081}" destId="{B06860FC-393A-49C3-889C-9D2618708E75}" srcOrd="0" destOrd="0" presId="urn:microsoft.com/office/officeart/2005/8/layout/pyramid2"/>
    <dgm:cxn modelId="{D2D8DD64-5342-4220-9942-FCF8CF8EB360}" srcId="{D7D1D39C-F501-42D0-A796-C5556014C170}" destId="{B3565521-7E0F-4FEE-8C1F-05C1DBDC8081}" srcOrd="3" destOrd="0" parTransId="{FAD854FF-CAC3-4858-BF0E-DF111B4DA022}" sibTransId="{59C071DF-4D6A-433A-AF1A-41470F40FE87}"/>
    <dgm:cxn modelId="{54EF086F-4B8E-4494-90F0-88D22CF5CA5C}" type="presParOf" srcId="{9AB8CB00-A45E-40F4-B37B-E4F0F28D278B}" destId="{F30FAA9F-7DD3-4425-8D05-050115874FB8}" srcOrd="0" destOrd="0" presId="urn:microsoft.com/office/officeart/2005/8/layout/pyramid2"/>
    <dgm:cxn modelId="{FD9B311A-E0AA-44B3-95D9-BDFC8B2D7B42}" type="presParOf" srcId="{9AB8CB00-A45E-40F4-B37B-E4F0F28D278B}" destId="{E7F2352A-6C26-4E6E-B3E8-FAE3E7F27A02}" srcOrd="1" destOrd="0" presId="urn:microsoft.com/office/officeart/2005/8/layout/pyramid2"/>
    <dgm:cxn modelId="{B3DE58F8-0172-4FB4-AB2E-08C2156B6EE3}" type="presParOf" srcId="{E7F2352A-6C26-4E6E-B3E8-FAE3E7F27A02}" destId="{1F766290-5427-400F-A3E4-80912551CC0F}" srcOrd="0" destOrd="0" presId="urn:microsoft.com/office/officeart/2005/8/layout/pyramid2"/>
    <dgm:cxn modelId="{2EA0D716-5A9F-4C0B-99D8-533F30AEBE53}" type="presParOf" srcId="{E7F2352A-6C26-4E6E-B3E8-FAE3E7F27A02}" destId="{2745B99F-4E2C-43AB-AA68-E6E24D0B604C}" srcOrd="1" destOrd="0" presId="urn:microsoft.com/office/officeart/2005/8/layout/pyramid2"/>
    <dgm:cxn modelId="{A8FE28F6-E7E3-49C0-9E0F-69D9F0AFAD0D}" type="presParOf" srcId="{E7F2352A-6C26-4E6E-B3E8-FAE3E7F27A02}" destId="{620D3D56-654C-4BD8-87DB-E75EF9949540}" srcOrd="2" destOrd="0" presId="urn:microsoft.com/office/officeart/2005/8/layout/pyramid2"/>
    <dgm:cxn modelId="{4828E588-C19A-4AB7-A343-2CEC754FE22E}" type="presParOf" srcId="{E7F2352A-6C26-4E6E-B3E8-FAE3E7F27A02}" destId="{AC42AFD3-CF56-45BB-9A31-DCB49E11C0CA}" srcOrd="3" destOrd="0" presId="urn:microsoft.com/office/officeart/2005/8/layout/pyramid2"/>
    <dgm:cxn modelId="{BECF448C-F3A2-4C04-BA5A-0BBEFB6196C7}" type="presParOf" srcId="{E7F2352A-6C26-4E6E-B3E8-FAE3E7F27A02}" destId="{D7332B83-14FF-431E-AEBE-45CE813E6779}" srcOrd="4" destOrd="0" presId="urn:microsoft.com/office/officeart/2005/8/layout/pyramid2"/>
    <dgm:cxn modelId="{0FE6EBCD-B5D8-4284-ACE0-8D91D6A1365A}" type="presParOf" srcId="{E7F2352A-6C26-4E6E-B3E8-FAE3E7F27A02}" destId="{A753D150-48CA-4260-BA0A-9644D07337E5}" srcOrd="5" destOrd="0" presId="urn:microsoft.com/office/officeart/2005/8/layout/pyramid2"/>
    <dgm:cxn modelId="{4037B19A-9B7E-40F5-B148-AD157C0D7AD2}" type="presParOf" srcId="{E7F2352A-6C26-4E6E-B3E8-FAE3E7F27A02}" destId="{B06860FC-393A-49C3-889C-9D2618708E75}" srcOrd="6" destOrd="0" presId="urn:microsoft.com/office/officeart/2005/8/layout/pyramid2"/>
    <dgm:cxn modelId="{F215B6E9-5A56-4CFD-B6DC-2BDCE0E143E5}" type="presParOf" srcId="{E7F2352A-6C26-4E6E-B3E8-FAE3E7F27A02}" destId="{DD787F03-6B26-48C5-9844-2D119BCC498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052931-2076-4BA9-BDF3-620FD4460BCB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477241C7-DADC-462F-8A4E-28C0B800C9DE}">
      <dgm:prSet phldrT="[Текст]"/>
      <dgm:spPr/>
      <dgm:t>
        <a:bodyPr/>
        <a:lstStyle/>
        <a:p>
          <a:r>
            <a:rPr lang="uk-UA" b="1" dirty="0" smtClean="0"/>
            <a:t>організаційні методи </a:t>
          </a:r>
          <a:endParaRPr lang="ru-RU" dirty="0"/>
        </a:p>
      </dgm:t>
    </dgm:pt>
    <dgm:pt modelId="{2F45ED2B-B267-49CD-91EA-D5D88D8F133C}" type="parTrans" cxnId="{04ECFB35-4A48-4FED-8E45-506BD4D148C4}">
      <dgm:prSet/>
      <dgm:spPr/>
      <dgm:t>
        <a:bodyPr/>
        <a:lstStyle/>
        <a:p>
          <a:endParaRPr lang="ru-RU"/>
        </a:p>
      </dgm:t>
    </dgm:pt>
    <dgm:pt modelId="{CAECD385-CF4D-43F1-A12B-0703967EF54C}" type="sibTrans" cxnId="{04ECFB35-4A48-4FED-8E45-506BD4D148C4}">
      <dgm:prSet/>
      <dgm:spPr/>
      <dgm:t>
        <a:bodyPr/>
        <a:lstStyle/>
        <a:p>
          <a:endParaRPr lang="ru-RU"/>
        </a:p>
      </dgm:t>
    </dgm:pt>
    <dgm:pt modelId="{F99EC5C4-3AF9-46F2-B326-7A56B6BD2E62}">
      <dgm:prSet phldrT="[Текст]"/>
      <dgm:spPr/>
      <dgm:t>
        <a:bodyPr/>
        <a:lstStyle/>
        <a:p>
          <a:r>
            <a:rPr lang="uk-UA" b="1" smtClean="0"/>
            <a:t>інженерно – технічні методи </a:t>
          </a:r>
          <a:endParaRPr lang="ru-RU"/>
        </a:p>
      </dgm:t>
    </dgm:pt>
    <dgm:pt modelId="{B8F4B84B-A84D-4224-B91B-FAA3396D24D8}" type="parTrans" cxnId="{3856F002-2EDC-4E45-BDB5-F4A5C9D6CA6A}">
      <dgm:prSet/>
      <dgm:spPr/>
      <dgm:t>
        <a:bodyPr/>
        <a:lstStyle/>
        <a:p>
          <a:endParaRPr lang="ru-RU"/>
        </a:p>
      </dgm:t>
    </dgm:pt>
    <dgm:pt modelId="{48A92327-2E92-4831-888A-F461CE1AEE64}" type="sibTrans" cxnId="{3856F002-2EDC-4E45-BDB5-F4A5C9D6CA6A}">
      <dgm:prSet/>
      <dgm:spPr/>
      <dgm:t>
        <a:bodyPr/>
        <a:lstStyle/>
        <a:p>
          <a:endParaRPr lang="ru-RU"/>
        </a:p>
      </dgm:t>
    </dgm:pt>
    <dgm:pt modelId="{BE46F7F1-D55E-4FFE-827F-B14D9903BC2F}">
      <dgm:prSet phldrT="[Текст]"/>
      <dgm:spPr/>
      <dgm:t>
        <a:bodyPr/>
        <a:lstStyle/>
        <a:p>
          <a:r>
            <a:rPr lang="uk-UA" b="1" dirty="0" smtClean="0"/>
            <a:t>правові методи</a:t>
          </a:r>
          <a:endParaRPr lang="ru-RU" dirty="0"/>
        </a:p>
      </dgm:t>
    </dgm:pt>
    <dgm:pt modelId="{3700AD9D-3782-4C62-A2AB-2FAD936C6964}" type="parTrans" cxnId="{91EDA274-7FA2-4B80-A184-90A5D8A130C3}">
      <dgm:prSet/>
      <dgm:spPr/>
      <dgm:t>
        <a:bodyPr/>
        <a:lstStyle/>
        <a:p>
          <a:endParaRPr lang="ru-RU"/>
        </a:p>
      </dgm:t>
    </dgm:pt>
    <dgm:pt modelId="{A1182A55-9BD9-40E1-8581-B77BE9B7B18D}" type="sibTrans" cxnId="{91EDA274-7FA2-4B80-A184-90A5D8A130C3}">
      <dgm:prSet/>
      <dgm:spPr/>
      <dgm:t>
        <a:bodyPr/>
        <a:lstStyle/>
        <a:p>
          <a:endParaRPr lang="ru-RU"/>
        </a:p>
      </dgm:t>
    </dgm:pt>
    <dgm:pt modelId="{EC4689F4-E928-411A-8863-97910C89AE66}">
      <dgm:prSet phldrT="[Текст]"/>
      <dgm:spPr/>
      <dgm:t>
        <a:bodyPr/>
        <a:lstStyle/>
        <a:p>
          <a:r>
            <a:rPr lang="uk-UA" b="1" dirty="0" smtClean="0"/>
            <a:t>мережеві методи</a:t>
          </a:r>
          <a:r>
            <a:rPr lang="uk-UA" dirty="0" smtClean="0"/>
            <a:t> </a:t>
          </a:r>
          <a:endParaRPr lang="ru-RU" dirty="0"/>
        </a:p>
      </dgm:t>
    </dgm:pt>
    <dgm:pt modelId="{6C853B4F-0A9C-4D6B-8D76-7818767FFF07}" type="parTrans" cxnId="{D67E3298-9725-4CC8-9089-C1CCCCB1D325}">
      <dgm:prSet/>
      <dgm:spPr/>
      <dgm:t>
        <a:bodyPr/>
        <a:lstStyle/>
        <a:p>
          <a:endParaRPr lang="ru-RU"/>
        </a:p>
      </dgm:t>
    </dgm:pt>
    <dgm:pt modelId="{E465D4C8-A7FF-4630-886F-0C9A37A8D506}" type="sibTrans" cxnId="{D67E3298-9725-4CC8-9089-C1CCCCB1D325}">
      <dgm:prSet/>
      <dgm:spPr/>
      <dgm:t>
        <a:bodyPr/>
        <a:lstStyle/>
        <a:p>
          <a:endParaRPr lang="ru-RU"/>
        </a:p>
      </dgm:t>
    </dgm:pt>
    <dgm:pt modelId="{B072BEC7-51E3-4677-8237-7273F12981BF}">
      <dgm:prSet phldrT="[Текст]"/>
      <dgm:spPr/>
      <dgm:t>
        <a:bodyPr/>
        <a:lstStyle/>
        <a:p>
          <a:r>
            <a:rPr lang="uk-UA" b="1" smtClean="0"/>
            <a:t>адміністративні</a:t>
          </a:r>
          <a:r>
            <a:rPr lang="uk-UA" smtClean="0"/>
            <a:t> </a:t>
          </a:r>
          <a:r>
            <a:rPr lang="uk-UA" b="1" smtClean="0"/>
            <a:t>методи </a:t>
          </a:r>
          <a:endParaRPr lang="ru-RU" dirty="0"/>
        </a:p>
      </dgm:t>
    </dgm:pt>
    <dgm:pt modelId="{347C503F-4751-4987-B9E2-E75EB963B3C0}" type="parTrans" cxnId="{A23F4D7E-B5B8-45E8-99C7-ED0812E09697}">
      <dgm:prSet/>
      <dgm:spPr/>
      <dgm:t>
        <a:bodyPr/>
        <a:lstStyle/>
        <a:p>
          <a:endParaRPr lang="ru-RU"/>
        </a:p>
      </dgm:t>
    </dgm:pt>
    <dgm:pt modelId="{AB0B27E3-6FEE-4013-902F-3204515DAEE7}" type="sibTrans" cxnId="{A23F4D7E-B5B8-45E8-99C7-ED0812E09697}">
      <dgm:prSet/>
      <dgm:spPr/>
      <dgm:t>
        <a:bodyPr/>
        <a:lstStyle/>
        <a:p>
          <a:endParaRPr lang="ru-RU"/>
        </a:p>
      </dgm:t>
    </dgm:pt>
    <dgm:pt modelId="{CE75F592-E8EF-4BDE-BB4B-6A35992986B4}">
      <dgm:prSet phldrT="[Текст]"/>
      <dgm:spPr/>
      <dgm:t>
        <a:bodyPr/>
        <a:lstStyle/>
        <a:p>
          <a:r>
            <a:rPr lang="uk-UA" b="1" dirty="0" smtClean="0"/>
            <a:t>морально – етичні методи </a:t>
          </a:r>
          <a:endParaRPr lang="ru-RU" b="1" dirty="0"/>
        </a:p>
      </dgm:t>
    </dgm:pt>
    <dgm:pt modelId="{2D03B301-97EB-49BC-82D1-6FA9D1FA4E75}" type="parTrans" cxnId="{16A877FD-4DD9-4954-A389-7C825CA0E53C}">
      <dgm:prSet/>
      <dgm:spPr/>
      <dgm:t>
        <a:bodyPr/>
        <a:lstStyle/>
        <a:p>
          <a:endParaRPr lang="ru-RU"/>
        </a:p>
      </dgm:t>
    </dgm:pt>
    <dgm:pt modelId="{BB111B79-165C-479E-AA4D-174E4A352E39}" type="sibTrans" cxnId="{16A877FD-4DD9-4954-A389-7C825CA0E53C}">
      <dgm:prSet/>
      <dgm:spPr/>
      <dgm:t>
        <a:bodyPr/>
        <a:lstStyle/>
        <a:p>
          <a:endParaRPr lang="ru-RU"/>
        </a:p>
      </dgm:t>
    </dgm:pt>
    <dgm:pt modelId="{0351F556-B1C1-4DDD-8E56-017D595F7D0C}" type="pres">
      <dgm:prSet presAssocID="{96052931-2076-4BA9-BDF3-620FD4460BCB}" presName="diagram" presStyleCnt="0">
        <dgm:presLayoutVars>
          <dgm:dir/>
          <dgm:resizeHandles val="exact"/>
        </dgm:presLayoutVars>
      </dgm:prSet>
      <dgm:spPr/>
    </dgm:pt>
    <dgm:pt modelId="{C42D6B30-CD71-4419-8904-C36C905A56A8}" type="pres">
      <dgm:prSet presAssocID="{477241C7-DADC-462F-8A4E-28C0B800C9D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0C0D2-1F39-489A-BE08-85E0A69261EA}" type="pres">
      <dgm:prSet presAssocID="{CAECD385-CF4D-43F1-A12B-0703967EF54C}" presName="sibTrans" presStyleCnt="0"/>
      <dgm:spPr/>
    </dgm:pt>
    <dgm:pt modelId="{AA193145-ED3C-4CA4-898E-7EA4646598BB}" type="pres">
      <dgm:prSet presAssocID="{F99EC5C4-3AF9-46F2-B326-7A56B6BD2E6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EF2A35-A25C-407A-B102-B226B0E74F86}" type="pres">
      <dgm:prSet presAssocID="{48A92327-2E92-4831-888A-F461CE1AEE64}" presName="sibTrans" presStyleCnt="0"/>
      <dgm:spPr/>
    </dgm:pt>
    <dgm:pt modelId="{A929B6FC-9CCC-46BA-8216-209894A64FF4}" type="pres">
      <dgm:prSet presAssocID="{BE46F7F1-D55E-4FFE-827F-B14D9903BC2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1F87AA-8AB5-4FAE-9ACD-4C976A29CE31}" type="pres">
      <dgm:prSet presAssocID="{A1182A55-9BD9-40E1-8581-B77BE9B7B18D}" presName="sibTrans" presStyleCnt="0"/>
      <dgm:spPr/>
    </dgm:pt>
    <dgm:pt modelId="{B3172AA7-3547-4CB8-9797-6DA7A6460829}" type="pres">
      <dgm:prSet presAssocID="{B072BEC7-51E3-4677-8237-7273F12981B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428DF8-AA1A-4CA9-8A87-EA23F9EEBF44}" type="pres">
      <dgm:prSet presAssocID="{AB0B27E3-6FEE-4013-902F-3204515DAEE7}" presName="sibTrans" presStyleCnt="0"/>
      <dgm:spPr/>
    </dgm:pt>
    <dgm:pt modelId="{10519EB2-F934-4125-8DEA-CFC42C071D4E}" type="pres">
      <dgm:prSet presAssocID="{EC4689F4-E928-411A-8863-97910C89AE6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F5BD3-89E3-458F-B05A-1AD108717A67}" type="pres">
      <dgm:prSet presAssocID="{E465D4C8-A7FF-4630-886F-0C9A37A8D506}" presName="sibTrans" presStyleCnt="0"/>
      <dgm:spPr/>
    </dgm:pt>
    <dgm:pt modelId="{A3C4B9DF-EBDD-47A1-9619-CE064ED986FE}" type="pres">
      <dgm:prSet presAssocID="{CE75F592-E8EF-4BDE-BB4B-6A35992986B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AC6506-115A-439B-9E83-EC1056B84940}" type="presOf" srcId="{B072BEC7-51E3-4677-8237-7273F12981BF}" destId="{B3172AA7-3547-4CB8-9797-6DA7A6460829}" srcOrd="0" destOrd="0" presId="urn:microsoft.com/office/officeart/2005/8/layout/default"/>
    <dgm:cxn modelId="{3856F002-2EDC-4E45-BDB5-F4A5C9D6CA6A}" srcId="{96052931-2076-4BA9-BDF3-620FD4460BCB}" destId="{F99EC5C4-3AF9-46F2-B326-7A56B6BD2E62}" srcOrd="1" destOrd="0" parTransId="{B8F4B84B-A84D-4224-B91B-FAA3396D24D8}" sibTransId="{48A92327-2E92-4831-888A-F461CE1AEE64}"/>
    <dgm:cxn modelId="{E22B0B48-E6D8-4ADF-AE42-9DE2DC9D163E}" type="presOf" srcId="{BE46F7F1-D55E-4FFE-827F-B14D9903BC2F}" destId="{A929B6FC-9CCC-46BA-8216-209894A64FF4}" srcOrd="0" destOrd="0" presId="urn:microsoft.com/office/officeart/2005/8/layout/default"/>
    <dgm:cxn modelId="{A52B36A8-6BD7-4B70-B6BE-C8E0B8C63B73}" type="presOf" srcId="{477241C7-DADC-462F-8A4E-28C0B800C9DE}" destId="{C42D6B30-CD71-4419-8904-C36C905A56A8}" srcOrd="0" destOrd="0" presId="urn:microsoft.com/office/officeart/2005/8/layout/default"/>
    <dgm:cxn modelId="{16A877FD-4DD9-4954-A389-7C825CA0E53C}" srcId="{96052931-2076-4BA9-BDF3-620FD4460BCB}" destId="{CE75F592-E8EF-4BDE-BB4B-6A35992986B4}" srcOrd="5" destOrd="0" parTransId="{2D03B301-97EB-49BC-82D1-6FA9D1FA4E75}" sibTransId="{BB111B79-165C-479E-AA4D-174E4A352E39}"/>
    <dgm:cxn modelId="{04ECFB35-4A48-4FED-8E45-506BD4D148C4}" srcId="{96052931-2076-4BA9-BDF3-620FD4460BCB}" destId="{477241C7-DADC-462F-8A4E-28C0B800C9DE}" srcOrd="0" destOrd="0" parTransId="{2F45ED2B-B267-49CD-91EA-D5D88D8F133C}" sibTransId="{CAECD385-CF4D-43F1-A12B-0703967EF54C}"/>
    <dgm:cxn modelId="{0ED30AFC-D265-4276-AA82-67455BA946AA}" type="presOf" srcId="{F99EC5C4-3AF9-46F2-B326-7A56B6BD2E62}" destId="{AA193145-ED3C-4CA4-898E-7EA4646598BB}" srcOrd="0" destOrd="0" presId="urn:microsoft.com/office/officeart/2005/8/layout/default"/>
    <dgm:cxn modelId="{60FEB44B-B100-4BE1-BD98-1E54DC4E4B8A}" type="presOf" srcId="{EC4689F4-E928-411A-8863-97910C89AE66}" destId="{10519EB2-F934-4125-8DEA-CFC42C071D4E}" srcOrd="0" destOrd="0" presId="urn:microsoft.com/office/officeart/2005/8/layout/default"/>
    <dgm:cxn modelId="{A23F4D7E-B5B8-45E8-99C7-ED0812E09697}" srcId="{96052931-2076-4BA9-BDF3-620FD4460BCB}" destId="{B072BEC7-51E3-4677-8237-7273F12981BF}" srcOrd="3" destOrd="0" parTransId="{347C503F-4751-4987-B9E2-E75EB963B3C0}" sibTransId="{AB0B27E3-6FEE-4013-902F-3204515DAEE7}"/>
    <dgm:cxn modelId="{D67E3298-9725-4CC8-9089-C1CCCCB1D325}" srcId="{96052931-2076-4BA9-BDF3-620FD4460BCB}" destId="{EC4689F4-E928-411A-8863-97910C89AE66}" srcOrd="4" destOrd="0" parTransId="{6C853B4F-0A9C-4D6B-8D76-7818767FFF07}" sibTransId="{E465D4C8-A7FF-4630-886F-0C9A37A8D506}"/>
    <dgm:cxn modelId="{266C1F50-8DA0-4C29-AC92-9572174AB9A3}" type="presOf" srcId="{CE75F592-E8EF-4BDE-BB4B-6A35992986B4}" destId="{A3C4B9DF-EBDD-47A1-9619-CE064ED986FE}" srcOrd="0" destOrd="0" presId="urn:microsoft.com/office/officeart/2005/8/layout/default"/>
    <dgm:cxn modelId="{8A525B99-0769-4E6F-90A4-001945C28524}" type="presOf" srcId="{96052931-2076-4BA9-BDF3-620FD4460BCB}" destId="{0351F556-B1C1-4DDD-8E56-017D595F7D0C}" srcOrd="0" destOrd="0" presId="urn:microsoft.com/office/officeart/2005/8/layout/default"/>
    <dgm:cxn modelId="{91EDA274-7FA2-4B80-A184-90A5D8A130C3}" srcId="{96052931-2076-4BA9-BDF3-620FD4460BCB}" destId="{BE46F7F1-D55E-4FFE-827F-B14D9903BC2F}" srcOrd="2" destOrd="0" parTransId="{3700AD9D-3782-4C62-A2AB-2FAD936C6964}" sibTransId="{A1182A55-9BD9-40E1-8581-B77BE9B7B18D}"/>
    <dgm:cxn modelId="{ABB922BB-4C29-42A9-B60C-637A4488B9AE}" type="presParOf" srcId="{0351F556-B1C1-4DDD-8E56-017D595F7D0C}" destId="{C42D6B30-CD71-4419-8904-C36C905A56A8}" srcOrd="0" destOrd="0" presId="urn:microsoft.com/office/officeart/2005/8/layout/default"/>
    <dgm:cxn modelId="{1CB44D49-68F2-464B-A283-502EC937093D}" type="presParOf" srcId="{0351F556-B1C1-4DDD-8E56-017D595F7D0C}" destId="{7400C0D2-1F39-489A-BE08-85E0A69261EA}" srcOrd="1" destOrd="0" presId="urn:microsoft.com/office/officeart/2005/8/layout/default"/>
    <dgm:cxn modelId="{FF44483D-24FD-4B22-8312-C79F27A373C8}" type="presParOf" srcId="{0351F556-B1C1-4DDD-8E56-017D595F7D0C}" destId="{AA193145-ED3C-4CA4-898E-7EA4646598BB}" srcOrd="2" destOrd="0" presId="urn:microsoft.com/office/officeart/2005/8/layout/default"/>
    <dgm:cxn modelId="{26040816-C75A-456B-9034-95679933A1B7}" type="presParOf" srcId="{0351F556-B1C1-4DDD-8E56-017D595F7D0C}" destId="{B5EF2A35-A25C-407A-B102-B226B0E74F86}" srcOrd="3" destOrd="0" presId="urn:microsoft.com/office/officeart/2005/8/layout/default"/>
    <dgm:cxn modelId="{3EA61761-BE6D-49C5-90A1-0AA61D2CDEFA}" type="presParOf" srcId="{0351F556-B1C1-4DDD-8E56-017D595F7D0C}" destId="{A929B6FC-9CCC-46BA-8216-209894A64FF4}" srcOrd="4" destOrd="0" presId="urn:microsoft.com/office/officeart/2005/8/layout/default"/>
    <dgm:cxn modelId="{1BF7C64F-23D8-4FBD-A44F-98B544BA9E19}" type="presParOf" srcId="{0351F556-B1C1-4DDD-8E56-017D595F7D0C}" destId="{8C1F87AA-8AB5-4FAE-9ACD-4C976A29CE31}" srcOrd="5" destOrd="0" presId="urn:microsoft.com/office/officeart/2005/8/layout/default"/>
    <dgm:cxn modelId="{7832B7C5-EE53-4812-AEE4-48093BA53F46}" type="presParOf" srcId="{0351F556-B1C1-4DDD-8E56-017D595F7D0C}" destId="{B3172AA7-3547-4CB8-9797-6DA7A6460829}" srcOrd="6" destOrd="0" presId="urn:microsoft.com/office/officeart/2005/8/layout/default"/>
    <dgm:cxn modelId="{93698EA2-A973-4F8C-90D7-B6107A8C260B}" type="presParOf" srcId="{0351F556-B1C1-4DDD-8E56-017D595F7D0C}" destId="{E1428DF8-AA1A-4CA9-8A87-EA23F9EEBF44}" srcOrd="7" destOrd="0" presId="urn:microsoft.com/office/officeart/2005/8/layout/default"/>
    <dgm:cxn modelId="{E3EF56F0-2A72-4127-9C3A-EAF7FA8249E4}" type="presParOf" srcId="{0351F556-B1C1-4DDD-8E56-017D595F7D0C}" destId="{10519EB2-F934-4125-8DEA-CFC42C071D4E}" srcOrd="8" destOrd="0" presId="urn:microsoft.com/office/officeart/2005/8/layout/default"/>
    <dgm:cxn modelId="{400854F6-F689-4121-806C-66AC1F8FC875}" type="presParOf" srcId="{0351F556-B1C1-4DDD-8E56-017D595F7D0C}" destId="{018F5BD3-89E3-458F-B05A-1AD108717A67}" srcOrd="9" destOrd="0" presId="urn:microsoft.com/office/officeart/2005/8/layout/default"/>
    <dgm:cxn modelId="{994B072E-0A03-46C9-ABAD-4995ED573224}" type="presParOf" srcId="{0351F556-B1C1-4DDD-8E56-017D595F7D0C}" destId="{A3C4B9DF-EBDD-47A1-9619-CE064ED986F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2C2E43-1438-45E4-8DE8-CB71B8B4DDEC}" type="doc">
      <dgm:prSet loTypeId="urn:microsoft.com/office/officeart/2005/8/layout/vList5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6C894A67-1E97-4F16-8DB0-85C2091374C6}">
      <dgm:prSet phldrT="[Текст]" custT="1"/>
      <dgm:spPr/>
      <dgm:t>
        <a:bodyPr/>
        <a:lstStyle/>
        <a:p>
          <a:r>
            <a:rPr lang="uk-UA" sz="1800" b="1" dirty="0" smtClean="0"/>
            <a:t>Організаційні методи </a:t>
          </a:r>
          <a:endParaRPr lang="ru-RU" sz="1800" dirty="0"/>
        </a:p>
      </dgm:t>
    </dgm:pt>
    <dgm:pt modelId="{400ED327-2A15-4B38-9A38-27C6D4EBD6B6}" type="parTrans" cxnId="{4076C39B-CAD4-48F2-89B7-DD0B730B29A8}">
      <dgm:prSet/>
      <dgm:spPr/>
      <dgm:t>
        <a:bodyPr/>
        <a:lstStyle/>
        <a:p>
          <a:endParaRPr lang="ru-RU"/>
        </a:p>
      </dgm:t>
    </dgm:pt>
    <dgm:pt modelId="{8D71FD3F-B91F-419A-828D-BD2C11BB90B7}" type="sibTrans" cxnId="{4076C39B-CAD4-48F2-89B7-DD0B730B29A8}">
      <dgm:prSet/>
      <dgm:spPr/>
      <dgm:t>
        <a:bodyPr/>
        <a:lstStyle/>
        <a:p>
          <a:endParaRPr lang="ru-RU"/>
        </a:p>
      </dgm:t>
    </dgm:pt>
    <dgm:pt modelId="{11B736E9-30DF-41F7-B7E8-104C61F54448}">
      <dgm:prSet phldrT="[Текст]" custT="1"/>
      <dgm:spPr/>
      <dgm:t>
        <a:bodyPr/>
        <a:lstStyle/>
        <a:p>
          <a:r>
            <a:rPr lang="uk-UA" sz="1400" dirty="0" smtClean="0"/>
            <a:t>розділення зобов’язань та відповідальності між усіма учасниками інформаційної взаємодії (органи влади, </a:t>
          </a:r>
          <a:r>
            <a:rPr lang="uk-UA" sz="1400" dirty="0" err="1" smtClean="0"/>
            <a:t>стейкхолдери</a:t>
          </a:r>
          <a:r>
            <a:rPr lang="uk-UA" sz="1400" dirty="0" smtClean="0"/>
            <a:t>, працівники, управлінці), визначення рівнів конфіденційності корпоративної інформації, створення нормативно – правової бази забезпечення ІБ (положення Статуту, колективний договір, впровадження систем </a:t>
          </a:r>
          <a:r>
            <a:rPr lang="en-US" sz="1400" dirty="0" smtClean="0"/>
            <a:t>I</a:t>
          </a:r>
          <a:r>
            <a:rPr lang="uk-UA" sz="1400" dirty="0" smtClean="0"/>
            <a:t>S</a:t>
          </a:r>
          <a:r>
            <a:rPr lang="en-US" sz="1400" dirty="0" smtClean="0"/>
            <a:t>O</a:t>
          </a:r>
          <a:r>
            <a:rPr lang="uk-UA" sz="1400" dirty="0" smtClean="0"/>
            <a:t> у галузі ІБ, міжнародні стандарти розкриття інформації), проведення освітніх тренінгів для працівників у сфері ІБ</a:t>
          </a:r>
          <a:endParaRPr lang="ru-RU" sz="1400" dirty="0"/>
        </a:p>
      </dgm:t>
    </dgm:pt>
    <dgm:pt modelId="{93C90EF0-0F8A-4143-B019-CCD2D2FC4BA5}" type="parTrans" cxnId="{DF1BDF8E-C20D-46FD-B155-D6E026CB6F03}">
      <dgm:prSet/>
      <dgm:spPr/>
      <dgm:t>
        <a:bodyPr/>
        <a:lstStyle/>
        <a:p>
          <a:endParaRPr lang="ru-RU"/>
        </a:p>
      </dgm:t>
    </dgm:pt>
    <dgm:pt modelId="{086E064C-1AF0-4523-B037-CD2EC9B0F806}" type="sibTrans" cxnId="{DF1BDF8E-C20D-46FD-B155-D6E026CB6F03}">
      <dgm:prSet/>
      <dgm:spPr/>
      <dgm:t>
        <a:bodyPr/>
        <a:lstStyle/>
        <a:p>
          <a:endParaRPr lang="ru-RU"/>
        </a:p>
      </dgm:t>
    </dgm:pt>
    <dgm:pt modelId="{4BA9D1D8-AFF5-4671-AC15-6FAAF5284FD7}">
      <dgm:prSet phldrT="[Текст]" custT="1"/>
      <dgm:spPr/>
      <dgm:t>
        <a:bodyPr/>
        <a:lstStyle/>
        <a:p>
          <a:r>
            <a:rPr lang="uk-UA" sz="1800" b="1" dirty="0" smtClean="0"/>
            <a:t>Інженерно – технічні методи</a:t>
          </a:r>
          <a:endParaRPr lang="ru-RU" sz="1800" dirty="0"/>
        </a:p>
      </dgm:t>
    </dgm:pt>
    <dgm:pt modelId="{E3292CE9-4162-42D6-9A1E-7F3AD3F37965}" type="parTrans" cxnId="{F0D6FFE8-88F7-4DF9-A35A-47E32098025B}">
      <dgm:prSet/>
      <dgm:spPr/>
      <dgm:t>
        <a:bodyPr/>
        <a:lstStyle/>
        <a:p>
          <a:endParaRPr lang="ru-RU"/>
        </a:p>
      </dgm:t>
    </dgm:pt>
    <dgm:pt modelId="{689681EB-C4E5-459F-8C66-92F8731629C0}" type="sibTrans" cxnId="{F0D6FFE8-88F7-4DF9-A35A-47E32098025B}">
      <dgm:prSet/>
      <dgm:spPr/>
      <dgm:t>
        <a:bodyPr/>
        <a:lstStyle/>
        <a:p>
          <a:endParaRPr lang="ru-RU"/>
        </a:p>
      </dgm:t>
    </dgm:pt>
    <dgm:pt modelId="{88C24EE3-8E48-4DBD-944E-A360688E1DEE}">
      <dgm:prSet phldrT="[Текст]" custT="1"/>
      <dgm:spPr/>
      <dgm:t>
        <a:bodyPr/>
        <a:lstStyle/>
        <a:p>
          <a:r>
            <a:rPr lang="uk-UA" sz="1200" dirty="0" smtClean="0"/>
            <a:t>встановлення сучасного програмного забезпечення та спеціалізованих програм для забезпечення безпеки різних видів бізнес – діяльності корпорації (системи підтримки прийняття управлінських рішень, програми, що стосуються управління запасами та активами, логістичні, </a:t>
          </a:r>
          <a:r>
            <a:rPr lang="uk-UA" sz="1200" dirty="0" err="1" smtClean="0"/>
            <a:t>калькулятивні</a:t>
          </a:r>
          <a:r>
            <a:rPr lang="uk-UA" sz="1200" dirty="0" smtClean="0"/>
            <a:t> тощо), систем управління доступом до інформації, розробку системи </a:t>
          </a:r>
          <a:r>
            <a:rPr lang="uk-UA" sz="1200" dirty="0" err="1" smtClean="0"/>
            <a:t>паролювання</a:t>
          </a:r>
          <a:r>
            <a:rPr lang="uk-UA" sz="1200" dirty="0" smtClean="0"/>
            <a:t> та внутрішнього контролю за пересуванням, використанням та розкриттям корпоративної інформації, впровадження систем спеціалізованого доступу до комерційної таємниці, системи ідентифікації та </a:t>
          </a:r>
          <a:r>
            <a:rPr lang="uk-UA" sz="1200" dirty="0" err="1" smtClean="0"/>
            <a:t>аутентифікації</a:t>
          </a:r>
          <a:r>
            <a:rPr lang="uk-UA" sz="1200" dirty="0" smtClean="0"/>
            <a:t> користувачів комерційної інформації тощо</a:t>
          </a:r>
          <a:endParaRPr lang="ru-RU" sz="1200" dirty="0"/>
        </a:p>
      </dgm:t>
    </dgm:pt>
    <dgm:pt modelId="{354AC1AA-0B4E-4A18-B65F-5C72393305E4}" type="parTrans" cxnId="{3B1CC1A6-400C-4841-9470-A0E8DC76DB82}">
      <dgm:prSet/>
      <dgm:spPr/>
      <dgm:t>
        <a:bodyPr/>
        <a:lstStyle/>
        <a:p>
          <a:endParaRPr lang="ru-RU"/>
        </a:p>
      </dgm:t>
    </dgm:pt>
    <dgm:pt modelId="{2714F85D-96CC-4D19-9851-BAD346124316}" type="sibTrans" cxnId="{3B1CC1A6-400C-4841-9470-A0E8DC76DB82}">
      <dgm:prSet/>
      <dgm:spPr/>
      <dgm:t>
        <a:bodyPr/>
        <a:lstStyle/>
        <a:p>
          <a:endParaRPr lang="ru-RU"/>
        </a:p>
      </dgm:t>
    </dgm:pt>
    <dgm:pt modelId="{C75D00E8-52E4-4670-819C-D3B376C35FF5}">
      <dgm:prSet phldrT="[Текст]" custT="1"/>
      <dgm:spPr/>
      <dgm:t>
        <a:bodyPr/>
        <a:lstStyle/>
        <a:p>
          <a:r>
            <a:rPr lang="uk-UA" sz="1600" b="1" dirty="0" smtClean="0"/>
            <a:t>Правові методи</a:t>
          </a:r>
          <a:endParaRPr lang="ru-RU" sz="1600" dirty="0"/>
        </a:p>
      </dgm:t>
    </dgm:pt>
    <dgm:pt modelId="{A14F0997-EB22-41F7-9712-C91C4A3A3E07}" type="parTrans" cxnId="{98A437AA-A49F-4B16-A0BE-240D51707E7F}">
      <dgm:prSet/>
      <dgm:spPr/>
      <dgm:t>
        <a:bodyPr/>
        <a:lstStyle/>
        <a:p>
          <a:endParaRPr lang="ru-RU"/>
        </a:p>
      </dgm:t>
    </dgm:pt>
    <dgm:pt modelId="{525D7540-81EA-4313-B8C3-42D0E591ED3D}" type="sibTrans" cxnId="{98A437AA-A49F-4B16-A0BE-240D51707E7F}">
      <dgm:prSet/>
      <dgm:spPr/>
      <dgm:t>
        <a:bodyPr/>
        <a:lstStyle/>
        <a:p>
          <a:endParaRPr lang="ru-RU"/>
        </a:p>
      </dgm:t>
    </dgm:pt>
    <dgm:pt modelId="{D542D4CC-EDD7-4EDF-918A-6A477910D882}">
      <dgm:prSet phldrT="[Текст]"/>
      <dgm:spPr/>
      <dgm:t>
        <a:bodyPr/>
        <a:lstStyle/>
        <a:p>
          <a:r>
            <a:rPr lang="uk-UA" dirty="0" smtClean="0"/>
            <a:t>передбачають патентування власних розробок, дотримання прав інтелектуальної власності, ведення ефективної та легальної ділової розвідки, розробку позитивного іміджу корпорації, детальну перевірку можливих партнерів, інвесторів та працівників на зв'язок з конкурентами, зовнішній аудит та консалтинг систем безпеки підприємства</a:t>
          </a:r>
          <a:endParaRPr lang="ru-RU" dirty="0"/>
        </a:p>
      </dgm:t>
    </dgm:pt>
    <dgm:pt modelId="{1C5AB2F3-CF2E-4778-9F9B-BAE092778570}" type="parTrans" cxnId="{C69FEEC2-2593-4298-B9EB-7F8A702C603F}">
      <dgm:prSet/>
      <dgm:spPr/>
      <dgm:t>
        <a:bodyPr/>
        <a:lstStyle/>
        <a:p>
          <a:endParaRPr lang="ru-RU"/>
        </a:p>
      </dgm:t>
    </dgm:pt>
    <dgm:pt modelId="{EACDD986-5F2C-4524-8FAF-F4AC08004358}" type="sibTrans" cxnId="{C69FEEC2-2593-4298-B9EB-7F8A702C603F}">
      <dgm:prSet/>
      <dgm:spPr/>
      <dgm:t>
        <a:bodyPr/>
        <a:lstStyle/>
        <a:p>
          <a:endParaRPr lang="ru-RU"/>
        </a:p>
      </dgm:t>
    </dgm:pt>
    <dgm:pt modelId="{C1646420-40A8-4BEE-9605-ED2E46F47C61}" type="pres">
      <dgm:prSet presAssocID="{F02C2E43-1438-45E4-8DE8-CB71B8B4DDEC}" presName="Name0" presStyleCnt="0">
        <dgm:presLayoutVars>
          <dgm:dir/>
          <dgm:animLvl val="lvl"/>
          <dgm:resizeHandles val="exact"/>
        </dgm:presLayoutVars>
      </dgm:prSet>
      <dgm:spPr/>
    </dgm:pt>
    <dgm:pt modelId="{0499802E-5418-40BF-B20F-74FC475402C4}" type="pres">
      <dgm:prSet presAssocID="{6C894A67-1E97-4F16-8DB0-85C2091374C6}" presName="linNode" presStyleCnt="0"/>
      <dgm:spPr/>
    </dgm:pt>
    <dgm:pt modelId="{5D5C0B6B-456D-411F-BBCA-05F8B2BFCF22}" type="pres">
      <dgm:prSet presAssocID="{6C894A67-1E97-4F16-8DB0-85C2091374C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B2F28-A428-4286-9526-BA70006BDEFF}" type="pres">
      <dgm:prSet presAssocID="{6C894A67-1E97-4F16-8DB0-85C2091374C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DBA9CD-BABD-43FE-94A9-9A628D5FFD5F}" type="pres">
      <dgm:prSet presAssocID="{8D71FD3F-B91F-419A-828D-BD2C11BB90B7}" presName="sp" presStyleCnt="0"/>
      <dgm:spPr/>
    </dgm:pt>
    <dgm:pt modelId="{9C54C9F2-F2B0-45DD-A9F7-80E8A0F04F6F}" type="pres">
      <dgm:prSet presAssocID="{4BA9D1D8-AFF5-4671-AC15-6FAAF5284FD7}" presName="linNode" presStyleCnt="0"/>
      <dgm:spPr/>
    </dgm:pt>
    <dgm:pt modelId="{7BBE46A0-4E6A-4E4C-84D7-925B17355610}" type="pres">
      <dgm:prSet presAssocID="{4BA9D1D8-AFF5-4671-AC15-6FAAF5284FD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D7487-B278-4F8F-B441-6BBF6209C866}" type="pres">
      <dgm:prSet presAssocID="{4BA9D1D8-AFF5-4671-AC15-6FAAF5284FD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40851-A9D1-449E-9297-EA1A6B113CA0}" type="pres">
      <dgm:prSet presAssocID="{689681EB-C4E5-459F-8C66-92F8731629C0}" presName="sp" presStyleCnt="0"/>
      <dgm:spPr/>
    </dgm:pt>
    <dgm:pt modelId="{E7A64D37-46E3-41C6-9E1E-D7E81D2064FF}" type="pres">
      <dgm:prSet presAssocID="{C75D00E8-52E4-4670-819C-D3B376C35FF5}" presName="linNode" presStyleCnt="0"/>
      <dgm:spPr/>
    </dgm:pt>
    <dgm:pt modelId="{0BFFA41E-DE05-481B-BADB-D808B4C19D86}" type="pres">
      <dgm:prSet presAssocID="{C75D00E8-52E4-4670-819C-D3B376C35FF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62248-7706-40CC-BEFB-CDCBAC0ED469}" type="pres">
      <dgm:prSet presAssocID="{C75D00E8-52E4-4670-819C-D3B376C35FF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A437AA-A49F-4B16-A0BE-240D51707E7F}" srcId="{F02C2E43-1438-45E4-8DE8-CB71B8B4DDEC}" destId="{C75D00E8-52E4-4670-819C-D3B376C35FF5}" srcOrd="2" destOrd="0" parTransId="{A14F0997-EB22-41F7-9712-C91C4A3A3E07}" sibTransId="{525D7540-81EA-4313-B8C3-42D0E591ED3D}"/>
    <dgm:cxn modelId="{C69FEEC2-2593-4298-B9EB-7F8A702C603F}" srcId="{C75D00E8-52E4-4670-819C-D3B376C35FF5}" destId="{D542D4CC-EDD7-4EDF-918A-6A477910D882}" srcOrd="0" destOrd="0" parTransId="{1C5AB2F3-CF2E-4778-9F9B-BAE092778570}" sibTransId="{EACDD986-5F2C-4524-8FAF-F4AC08004358}"/>
    <dgm:cxn modelId="{6795E1EB-1A37-4B43-B1D6-C861BCC7E83E}" type="presOf" srcId="{F02C2E43-1438-45E4-8DE8-CB71B8B4DDEC}" destId="{C1646420-40A8-4BEE-9605-ED2E46F47C61}" srcOrd="0" destOrd="0" presId="urn:microsoft.com/office/officeart/2005/8/layout/vList5"/>
    <dgm:cxn modelId="{BE8610D4-95CB-44EE-8DC2-E3C5F9C92D96}" type="presOf" srcId="{88C24EE3-8E48-4DBD-944E-A360688E1DEE}" destId="{DA9D7487-B278-4F8F-B441-6BBF6209C866}" srcOrd="0" destOrd="0" presId="urn:microsoft.com/office/officeart/2005/8/layout/vList5"/>
    <dgm:cxn modelId="{4076C39B-CAD4-48F2-89B7-DD0B730B29A8}" srcId="{F02C2E43-1438-45E4-8DE8-CB71B8B4DDEC}" destId="{6C894A67-1E97-4F16-8DB0-85C2091374C6}" srcOrd="0" destOrd="0" parTransId="{400ED327-2A15-4B38-9A38-27C6D4EBD6B6}" sibTransId="{8D71FD3F-B91F-419A-828D-BD2C11BB90B7}"/>
    <dgm:cxn modelId="{3CE88BBC-2A73-4790-A566-51AEC50FF28E}" type="presOf" srcId="{11B736E9-30DF-41F7-B7E8-104C61F54448}" destId="{419B2F28-A428-4286-9526-BA70006BDEFF}" srcOrd="0" destOrd="0" presId="urn:microsoft.com/office/officeart/2005/8/layout/vList5"/>
    <dgm:cxn modelId="{F0D6FFE8-88F7-4DF9-A35A-47E32098025B}" srcId="{F02C2E43-1438-45E4-8DE8-CB71B8B4DDEC}" destId="{4BA9D1D8-AFF5-4671-AC15-6FAAF5284FD7}" srcOrd="1" destOrd="0" parTransId="{E3292CE9-4162-42D6-9A1E-7F3AD3F37965}" sibTransId="{689681EB-C4E5-459F-8C66-92F8731629C0}"/>
    <dgm:cxn modelId="{8BF0D7E0-EA06-4FE7-A50B-F6FF607BFCEF}" type="presOf" srcId="{4BA9D1D8-AFF5-4671-AC15-6FAAF5284FD7}" destId="{7BBE46A0-4E6A-4E4C-84D7-925B17355610}" srcOrd="0" destOrd="0" presId="urn:microsoft.com/office/officeart/2005/8/layout/vList5"/>
    <dgm:cxn modelId="{DF1BDF8E-C20D-46FD-B155-D6E026CB6F03}" srcId="{6C894A67-1E97-4F16-8DB0-85C2091374C6}" destId="{11B736E9-30DF-41F7-B7E8-104C61F54448}" srcOrd="0" destOrd="0" parTransId="{93C90EF0-0F8A-4143-B019-CCD2D2FC4BA5}" sibTransId="{086E064C-1AF0-4523-B037-CD2EC9B0F806}"/>
    <dgm:cxn modelId="{3B1CC1A6-400C-4841-9470-A0E8DC76DB82}" srcId="{4BA9D1D8-AFF5-4671-AC15-6FAAF5284FD7}" destId="{88C24EE3-8E48-4DBD-944E-A360688E1DEE}" srcOrd="0" destOrd="0" parTransId="{354AC1AA-0B4E-4A18-B65F-5C72393305E4}" sibTransId="{2714F85D-96CC-4D19-9851-BAD346124316}"/>
    <dgm:cxn modelId="{CA5D78C3-AAA3-4D65-B4C2-E842DEE6C53E}" type="presOf" srcId="{6C894A67-1E97-4F16-8DB0-85C2091374C6}" destId="{5D5C0B6B-456D-411F-BBCA-05F8B2BFCF22}" srcOrd="0" destOrd="0" presId="urn:microsoft.com/office/officeart/2005/8/layout/vList5"/>
    <dgm:cxn modelId="{FDAB77CA-E18D-4055-BB93-FD086CDB917B}" type="presOf" srcId="{C75D00E8-52E4-4670-819C-D3B376C35FF5}" destId="{0BFFA41E-DE05-481B-BADB-D808B4C19D86}" srcOrd="0" destOrd="0" presId="urn:microsoft.com/office/officeart/2005/8/layout/vList5"/>
    <dgm:cxn modelId="{522049D6-3509-4FAF-B5FD-46577AD7D1AA}" type="presOf" srcId="{D542D4CC-EDD7-4EDF-918A-6A477910D882}" destId="{91362248-7706-40CC-BEFB-CDCBAC0ED469}" srcOrd="0" destOrd="0" presId="urn:microsoft.com/office/officeart/2005/8/layout/vList5"/>
    <dgm:cxn modelId="{6166F735-4DDA-45F6-BEB6-3D70AD30BB08}" type="presParOf" srcId="{C1646420-40A8-4BEE-9605-ED2E46F47C61}" destId="{0499802E-5418-40BF-B20F-74FC475402C4}" srcOrd="0" destOrd="0" presId="urn:microsoft.com/office/officeart/2005/8/layout/vList5"/>
    <dgm:cxn modelId="{2298C577-58DD-4536-9D6B-2A1D582BE961}" type="presParOf" srcId="{0499802E-5418-40BF-B20F-74FC475402C4}" destId="{5D5C0B6B-456D-411F-BBCA-05F8B2BFCF22}" srcOrd="0" destOrd="0" presId="urn:microsoft.com/office/officeart/2005/8/layout/vList5"/>
    <dgm:cxn modelId="{8B2F53F2-200F-4C52-AC2A-169C9CEE4B26}" type="presParOf" srcId="{0499802E-5418-40BF-B20F-74FC475402C4}" destId="{419B2F28-A428-4286-9526-BA70006BDEFF}" srcOrd="1" destOrd="0" presId="urn:microsoft.com/office/officeart/2005/8/layout/vList5"/>
    <dgm:cxn modelId="{247E7E73-021A-4556-9B2C-4E740D0A8097}" type="presParOf" srcId="{C1646420-40A8-4BEE-9605-ED2E46F47C61}" destId="{80DBA9CD-BABD-43FE-94A9-9A628D5FFD5F}" srcOrd="1" destOrd="0" presId="urn:microsoft.com/office/officeart/2005/8/layout/vList5"/>
    <dgm:cxn modelId="{225449D0-80F1-41AD-86B3-AE2B5763AF3A}" type="presParOf" srcId="{C1646420-40A8-4BEE-9605-ED2E46F47C61}" destId="{9C54C9F2-F2B0-45DD-A9F7-80E8A0F04F6F}" srcOrd="2" destOrd="0" presId="urn:microsoft.com/office/officeart/2005/8/layout/vList5"/>
    <dgm:cxn modelId="{D20E3FD0-1B53-42DB-9170-3D22EAED3D17}" type="presParOf" srcId="{9C54C9F2-F2B0-45DD-A9F7-80E8A0F04F6F}" destId="{7BBE46A0-4E6A-4E4C-84D7-925B17355610}" srcOrd="0" destOrd="0" presId="urn:microsoft.com/office/officeart/2005/8/layout/vList5"/>
    <dgm:cxn modelId="{33984FC1-D87B-4EB4-A326-460F4F4CF94A}" type="presParOf" srcId="{9C54C9F2-F2B0-45DD-A9F7-80E8A0F04F6F}" destId="{DA9D7487-B278-4F8F-B441-6BBF6209C866}" srcOrd="1" destOrd="0" presId="urn:microsoft.com/office/officeart/2005/8/layout/vList5"/>
    <dgm:cxn modelId="{F389DD61-8C2D-4437-B992-58E9A47E1F95}" type="presParOf" srcId="{C1646420-40A8-4BEE-9605-ED2E46F47C61}" destId="{1B440851-A9D1-449E-9297-EA1A6B113CA0}" srcOrd="3" destOrd="0" presId="urn:microsoft.com/office/officeart/2005/8/layout/vList5"/>
    <dgm:cxn modelId="{BA266B9D-7BCE-40D9-ACAE-8113D189CF9C}" type="presParOf" srcId="{C1646420-40A8-4BEE-9605-ED2E46F47C61}" destId="{E7A64D37-46E3-41C6-9E1E-D7E81D2064FF}" srcOrd="4" destOrd="0" presId="urn:microsoft.com/office/officeart/2005/8/layout/vList5"/>
    <dgm:cxn modelId="{089A298B-C5FC-4BCD-A144-650CB3106C27}" type="presParOf" srcId="{E7A64D37-46E3-41C6-9E1E-D7E81D2064FF}" destId="{0BFFA41E-DE05-481B-BADB-D808B4C19D86}" srcOrd="0" destOrd="0" presId="urn:microsoft.com/office/officeart/2005/8/layout/vList5"/>
    <dgm:cxn modelId="{A03289AB-F16D-4D64-8BA9-6C5BC5D7BCC9}" type="presParOf" srcId="{E7A64D37-46E3-41C6-9E1E-D7E81D2064FF}" destId="{91362248-7706-40CC-BEFB-CDCBAC0ED4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7EE627-1E0C-476B-8DD0-C7E3E1D06FB5}" type="doc">
      <dgm:prSet loTypeId="urn:microsoft.com/office/officeart/2005/8/layout/vList5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09E58255-794A-4054-A2C5-E2E72639C95A}">
      <dgm:prSet phldrT="[Текст]" custT="1"/>
      <dgm:spPr/>
      <dgm:t>
        <a:bodyPr/>
        <a:lstStyle/>
        <a:p>
          <a:r>
            <a:rPr lang="uk-UA" sz="2800" b="1" dirty="0" smtClean="0"/>
            <a:t>Адміністративні</a:t>
          </a:r>
          <a:r>
            <a:rPr lang="uk-UA" sz="2800" dirty="0" smtClean="0"/>
            <a:t> </a:t>
          </a:r>
          <a:r>
            <a:rPr lang="uk-UA" sz="2800" b="1" dirty="0" smtClean="0"/>
            <a:t>методи </a:t>
          </a:r>
          <a:endParaRPr lang="ru-RU" sz="2800" dirty="0"/>
        </a:p>
      </dgm:t>
    </dgm:pt>
    <dgm:pt modelId="{28F74857-C6EF-4D52-B0F0-4DDBDF89919A}" type="parTrans" cxnId="{CB5D06B8-695F-4ABE-A43C-1CAA38C1A352}">
      <dgm:prSet/>
      <dgm:spPr/>
      <dgm:t>
        <a:bodyPr/>
        <a:lstStyle/>
        <a:p>
          <a:endParaRPr lang="ru-RU"/>
        </a:p>
      </dgm:t>
    </dgm:pt>
    <dgm:pt modelId="{48427432-1FA1-4874-85BB-D0FA249B0353}" type="sibTrans" cxnId="{CB5D06B8-695F-4ABE-A43C-1CAA38C1A352}">
      <dgm:prSet/>
      <dgm:spPr/>
      <dgm:t>
        <a:bodyPr/>
        <a:lstStyle/>
        <a:p>
          <a:endParaRPr lang="ru-RU"/>
        </a:p>
      </dgm:t>
    </dgm:pt>
    <dgm:pt modelId="{24AEA995-9C58-499C-AF41-3FEB4251229C}">
      <dgm:prSet phldrT="[Текст]"/>
      <dgm:spPr/>
      <dgm:t>
        <a:bodyPr/>
        <a:lstStyle/>
        <a:p>
          <a:r>
            <a:rPr lang="uk-UA" dirty="0" smtClean="0"/>
            <a:t>пов’язані з тією інформацією, яка транслюється корпорацією назовні. До них відносяться дотримання законодавчих правил розкриття корпоративної інформації (володіння пакетам акцій, виплата дивідендів, виконання своїх соціальних зобов’язань тощо). </a:t>
          </a:r>
          <a:endParaRPr lang="ru-RU" dirty="0"/>
        </a:p>
      </dgm:t>
    </dgm:pt>
    <dgm:pt modelId="{8DDB715B-C617-4FB1-8BC5-690EE3543B03}" type="parTrans" cxnId="{077C6964-957F-4B41-BA00-8924538F96DA}">
      <dgm:prSet/>
      <dgm:spPr/>
      <dgm:t>
        <a:bodyPr/>
        <a:lstStyle/>
        <a:p>
          <a:endParaRPr lang="ru-RU"/>
        </a:p>
      </dgm:t>
    </dgm:pt>
    <dgm:pt modelId="{C4AF0320-B312-4142-86D4-E0201C35460A}" type="sibTrans" cxnId="{077C6964-957F-4B41-BA00-8924538F96DA}">
      <dgm:prSet/>
      <dgm:spPr/>
      <dgm:t>
        <a:bodyPr/>
        <a:lstStyle/>
        <a:p>
          <a:endParaRPr lang="ru-RU"/>
        </a:p>
      </dgm:t>
    </dgm:pt>
    <dgm:pt modelId="{C3AAEB0E-5C0A-480F-B293-74D850745438}">
      <dgm:prSet phldrT="[Текст]" custT="1"/>
      <dgm:spPr/>
      <dgm:t>
        <a:bodyPr/>
        <a:lstStyle/>
        <a:p>
          <a:r>
            <a:rPr lang="uk-UA" sz="2800" b="1" dirty="0" smtClean="0"/>
            <a:t>Мережеві методи</a:t>
          </a:r>
          <a:endParaRPr lang="ru-RU" sz="2800" dirty="0"/>
        </a:p>
      </dgm:t>
    </dgm:pt>
    <dgm:pt modelId="{2C0F7DDD-E41B-49CE-911A-F6FC4632AB77}" type="parTrans" cxnId="{F4B1B1ED-BFAB-46C4-816D-6F9676CBBF7D}">
      <dgm:prSet/>
      <dgm:spPr/>
      <dgm:t>
        <a:bodyPr/>
        <a:lstStyle/>
        <a:p>
          <a:endParaRPr lang="ru-RU"/>
        </a:p>
      </dgm:t>
    </dgm:pt>
    <dgm:pt modelId="{D2252660-F88F-43B1-96D9-8C8E9C1E6165}" type="sibTrans" cxnId="{F4B1B1ED-BFAB-46C4-816D-6F9676CBBF7D}">
      <dgm:prSet/>
      <dgm:spPr/>
      <dgm:t>
        <a:bodyPr/>
        <a:lstStyle/>
        <a:p>
          <a:endParaRPr lang="ru-RU"/>
        </a:p>
      </dgm:t>
    </dgm:pt>
    <dgm:pt modelId="{0EA52947-DF13-4929-AC33-00B24B643A7C}">
      <dgm:prSet phldrT="[Текст]"/>
      <dgm:spPr/>
      <dgm:t>
        <a:bodyPr/>
        <a:lstStyle/>
        <a:p>
          <a:r>
            <a:rPr lang="uk-UA" dirty="0" smtClean="0"/>
            <a:t>передбачають використання систем управління інцидентами у сфері ІБ, систем захисту зовнішнього периметру, систем розпізнання вторгнення, механізму резервного копіювання інформації, протоколювання та зовнішнього аудиту.</a:t>
          </a:r>
          <a:endParaRPr lang="ru-RU" dirty="0"/>
        </a:p>
      </dgm:t>
    </dgm:pt>
    <dgm:pt modelId="{B523D5B6-7373-4B35-B13E-487AC92EBAF9}" type="parTrans" cxnId="{1B454911-6A0F-4ACC-9DE7-43A2B626F95F}">
      <dgm:prSet/>
      <dgm:spPr/>
      <dgm:t>
        <a:bodyPr/>
        <a:lstStyle/>
        <a:p>
          <a:endParaRPr lang="ru-RU"/>
        </a:p>
      </dgm:t>
    </dgm:pt>
    <dgm:pt modelId="{855D34B3-6043-4DC0-AEA7-55A28805A2E5}" type="sibTrans" cxnId="{1B454911-6A0F-4ACC-9DE7-43A2B626F95F}">
      <dgm:prSet/>
      <dgm:spPr/>
      <dgm:t>
        <a:bodyPr/>
        <a:lstStyle/>
        <a:p>
          <a:endParaRPr lang="ru-RU"/>
        </a:p>
      </dgm:t>
    </dgm:pt>
    <dgm:pt modelId="{56AFE5D1-FEEC-41EC-82E5-887C20AB4BDF}">
      <dgm:prSet phldrT="[Текст]" custT="1"/>
      <dgm:spPr/>
      <dgm:t>
        <a:bodyPr/>
        <a:lstStyle/>
        <a:p>
          <a:r>
            <a:rPr lang="uk-UA" sz="2800" b="1" dirty="0" smtClean="0"/>
            <a:t>Морально – етичні </a:t>
          </a:r>
          <a:endParaRPr lang="uk-UA" sz="2800" dirty="0" smtClean="0"/>
        </a:p>
      </dgm:t>
    </dgm:pt>
    <dgm:pt modelId="{32065367-4717-4AF9-8232-3070E89D830D}" type="parTrans" cxnId="{9521AA7F-28DE-4487-9EAD-B86A89A427B6}">
      <dgm:prSet/>
      <dgm:spPr/>
      <dgm:t>
        <a:bodyPr/>
        <a:lstStyle/>
        <a:p>
          <a:endParaRPr lang="ru-RU"/>
        </a:p>
      </dgm:t>
    </dgm:pt>
    <dgm:pt modelId="{6F0AFDCF-19ED-4699-9EDD-D9773D24098F}" type="sibTrans" cxnId="{9521AA7F-28DE-4487-9EAD-B86A89A427B6}">
      <dgm:prSet/>
      <dgm:spPr/>
      <dgm:t>
        <a:bodyPr/>
        <a:lstStyle/>
        <a:p>
          <a:endParaRPr lang="ru-RU"/>
        </a:p>
      </dgm:t>
    </dgm:pt>
    <dgm:pt modelId="{0409E694-7AA5-4ED9-9D0A-461B0B11D54A}">
      <dgm:prSet phldrT="[Текст]"/>
      <dgm:spPr/>
      <dgm:t>
        <a:bodyPr/>
        <a:lstStyle/>
        <a:p>
          <a:r>
            <a:rPr lang="uk-UA" dirty="0" smtClean="0"/>
            <a:t>передбачають створення здорового морально – етичного клімату у корпорації, який б виключав торгівлю на основі </a:t>
          </a:r>
          <a:r>
            <a:rPr lang="uk-UA" dirty="0" err="1" smtClean="0"/>
            <a:t>інсайдерської</a:t>
          </a:r>
          <a:r>
            <a:rPr lang="uk-UA" dirty="0" smtClean="0"/>
            <a:t> інформації, витік комерційно – важливої інформації. Такими методами можуть бути неформальні корпоративні заходи, проведення  зборів з метою висловлення думки персоналу стосовно дій управлінців, стратегічний діалог між власниками, управлінцями та працівниками. </a:t>
          </a:r>
          <a:endParaRPr lang="ru-RU" dirty="0"/>
        </a:p>
      </dgm:t>
    </dgm:pt>
    <dgm:pt modelId="{2DAB8276-70F7-4F02-9A8E-54B6DC9AD652}" type="parTrans" cxnId="{313E79C6-7B69-406F-9C77-D429DDFD8B9E}">
      <dgm:prSet/>
      <dgm:spPr/>
      <dgm:t>
        <a:bodyPr/>
        <a:lstStyle/>
        <a:p>
          <a:endParaRPr lang="ru-RU"/>
        </a:p>
      </dgm:t>
    </dgm:pt>
    <dgm:pt modelId="{31BE3D4C-1960-4B4E-A31F-6B69E1BBB5DF}" type="sibTrans" cxnId="{313E79C6-7B69-406F-9C77-D429DDFD8B9E}">
      <dgm:prSet/>
      <dgm:spPr/>
      <dgm:t>
        <a:bodyPr/>
        <a:lstStyle/>
        <a:p>
          <a:endParaRPr lang="ru-RU"/>
        </a:p>
      </dgm:t>
    </dgm:pt>
    <dgm:pt modelId="{2D2E1D8F-C793-4EE8-AA26-EA7F150FABFD}" type="pres">
      <dgm:prSet presAssocID="{897EE627-1E0C-476B-8DD0-C7E3E1D06FB5}" presName="Name0" presStyleCnt="0">
        <dgm:presLayoutVars>
          <dgm:dir/>
          <dgm:animLvl val="lvl"/>
          <dgm:resizeHandles val="exact"/>
        </dgm:presLayoutVars>
      </dgm:prSet>
      <dgm:spPr/>
    </dgm:pt>
    <dgm:pt modelId="{EF030940-57C3-4CD9-A260-8E76C0C42019}" type="pres">
      <dgm:prSet presAssocID="{09E58255-794A-4054-A2C5-E2E72639C95A}" presName="linNode" presStyleCnt="0"/>
      <dgm:spPr/>
    </dgm:pt>
    <dgm:pt modelId="{BC54BE95-2D74-44FA-A2C6-407AF2B710D1}" type="pres">
      <dgm:prSet presAssocID="{09E58255-794A-4054-A2C5-E2E72639C95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364101-67D8-4539-82C3-20E00B7B57C2}" type="pres">
      <dgm:prSet presAssocID="{09E58255-794A-4054-A2C5-E2E72639C95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7CF2C-66C4-4572-A0B5-5101BBA45486}" type="pres">
      <dgm:prSet presAssocID="{48427432-1FA1-4874-85BB-D0FA249B0353}" presName="sp" presStyleCnt="0"/>
      <dgm:spPr/>
    </dgm:pt>
    <dgm:pt modelId="{4FD12035-78F6-4675-A6B4-DBA47AB962DD}" type="pres">
      <dgm:prSet presAssocID="{C3AAEB0E-5C0A-480F-B293-74D850745438}" presName="linNode" presStyleCnt="0"/>
      <dgm:spPr/>
    </dgm:pt>
    <dgm:pt modelId="{33EE5EE6-0B6E-4686-9302-081A935B155E}" type="pres">
      <dgm:prSet presAssocID="{C3AAEB0E-5C0A-480F-B293-74D85074543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85641-8D04-4BA3-9CBD-C9C009D0E95B}" type="pres">
      <dgm:prSet presAssocID="{C3AAEB0E-5C0A-480F-B293-74D85074543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A257BB-6951-4BD8-B251-E2B94082BDF6}" type="pres">
      <dgm:prSet presAssocID="{D2252660-F88F-43B1-96D9-8C8E9C1E6165}" presName="sp" presStyleCnt="0"/>
      <dgm:spPr/>
    </dgm:pt>
    <dgm:pt modelId="{280D3776-2F45-4D5E-9FCD-E3E5A753E613}" type="pres">
      <dgm:prSet presAssocID="{56AFE5D1-FEEC-41EC-82E5-887C20AB4BDF}" presName="linNode" presStyleCnt="0"/>
      <dgm:spPr/>
    </dgm:pt>
    <dgm:pt modelId="{7D6BA326-4ADE-4C6C-A283-81531AA50AE6}" type="pres">
      <dgm:prSet presAssocID="{56AFE5D1-FEEC-41EC-82E5-887C20AB4BD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1D5BB7-C0E1-43FC-976D-9B09B42D73D4}" type="pres">
      <dgm:prSet presAssocID="{56AFE5D1-FEEC-41EC-82E5-887C20AB4BD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6A0C8C-EA99-4E4C-BE73-31DA29C3861D}" type="presOf" srcId="{C3AAEB0E-5C0A-480F-B293-74D850745438}" destId="{33EE5EE6-0B6E-4686-9302-081A935B155E}" srcOrd="0" destOrd="0" presId="urn:microsoft.com/office/officeart/2005/8/layout/vList5"/>
    <dgm:cxn modelId="{54F43D51-9E62-4A07-9744-5A5F78F3EBD6}" type="presOf" srcId="{56AFE5D1-FEEC-41EC-82E5-887C20AB4BDF}" destId="{7D6BA326-4ADE-4C6C-A283-81531AA50AE6}" srcOrd="0" destOrd="0" presId="urn:microsoft.com/office/officeart/2005/8/layout/vList5"/>
    <dgm:cxn modelId="{AF1A6F14-C4B2-428B-AC50-D58A2B115632}" type="presOf" srcId="{24AEA995-9C58-499C-AF41-3FEB4251229C}" destId="{DA364101-67D8-4539-82C3-20E00B7B57C2}" srcOrd="0" destOrd="0" presId="urn:microsoft.com/office/officeart/2005/8/layout/vList5"/>
    <dgm:cxn modelId="{F4B1B1ED-BFAB-46C4-816D-6F9676CBBF7D}" srcId="{897EE627-1E0C-476B-8DD0-C7E3E1D06FB5}" destId="{C3AAEB0E-5C0A-480F-B293-74D850745438}" srcOrd="1" destOrd="0" parTransId="{2C0F7DDD-E41B-49CE-911A-F6FC4632AB77}" sibTransId="{D2252660-F88F-43B1-96D9-8C8E9C1E6165}"/>
    <dgm:cxn modelId="{160B3E8F-0111-49D1-B275-A69DF3DC2235}" type="presOf" srcId="{897EE627-1E0C-476B-8DD0-C7E3E1D06FB5}" destId="{2D2E1D8F-C793-4EE8-AA26-EA7F150FABFD}" srcOrd="0" destOrd="0" presId="urn:microsoft.com/office/officeart/2005/8/layout/vList5"/>
    <dgm:cxn modelId="{1B454911-6A0F-4ACC-9DE7-43A2B626F95F}" srcId="{C3AAEB0E-5C0A-480F-B293-74D850745438}" destId="{0EA52947-DF13-4929-AC33-00B24B643A7C}" srcOrd="0" destOrd="0" parTransId="{B523D5B6-7373-4B35-B13E-487AC92EBAF9}" sibTransId="{855D34B3-6043-4DC0-AEA7-55A28805A2E5}"/>
    <dgm:cxn modelId="{9521AA7F-28DE-4487-9EAD-B86A89A427B6}" srcId="{897EE627-1E0C-476B-8DD0-C7E3E1D06FB5}" destId="{56AFE5D1-FEEC-41EC-82E5-887C20AB4BDF}" srcOrd="2" destOrd="0" parTransId="{32065367-4717-4AF9-8232-3070E89D830D}" sibTransId="{6F0AFDCF-19ED-4699-9EDD-D9773D24098F}"/>
    <dgm:cxn modelId="{2F1701DA-86A1-4028-89F6-382DED06FD23}" type="presOf" srcId="{0409E694-7AA5-4ED9-9D0A-461B0B11D54A}" destId="{BE1D5BB7-C0E1-43FC-976D-9B09B42D73D4}" srcOrd="0" destOrd="0" presId="urn:microsoft.com/office/officeart/2005/8/layout/vList5"/>
    <dgm:cxn modelId="{313E79C6-7B69-406F-9C77-D429DDFD8B9E}" srcId="{56AFE5D1-FEEC-41EC-82E5-887C20AB4BDF}" destId="{0409E694-7AA5-4ED9-9D0A-461B0B11D54A}" srcOrd="0" destOrd="0" parTransId="{2DAB8276-70F7-4F02-9A8E-54B6DC9AD652}" sibTransId="{31BE3D4C-1960-4B4E-A31F-6B69E1BBB5DF}"/>
    <dgm:cxn modelId="{666A4906-38DD-4FA7-ADD8-FC45A6785044}" type="presOf" srcId="{0EA52947-DF13-4929-AC33-00B24B643A7C}" destId="{05085641-8D04-4BA3-9CBD-C9C009D0E95B}" srcOrd="0" destOrd="0" presId="urn:microsoft.com/office/officeart/2005/8/layout/vList5"/>
    <dgm:cxn modelId="{077C6964-957F-4B41-BA00-8924538F96DA}" srcId="{09E58255-794A-4054-A2C5-E2E72639C95A}" destId="{24AEA995-9C58-499C-AF41-3FEB4251229C}" srcOrd="0" destOrd="0" parTransId="{8DDB715B-C617-4FB1-8BC5-690EE3543B03}" sibTransId="{C4AF0320-B312-4142-86D4-E0201C35460A}"/>
    <dgm:cxn modelId="{EE96267D-F628-4565-A436-E47B996A3FFF}" type="presOf" srcId="{09E58255-794A-4054-A2C5-E2E72639C95A}" destId="{BC54BE95-2D74-44FA-A2C6-407AF2B710D1}" srcOrd="0" destOrd="0" presId="urn:microsoft.com/office/officeart/2005/8/layout/vList5"/>
    <dgm:cxn modelId="{CB5D06B8-695F-4ABE-A43C-1CAA38C1A352}" srcId="{897EE627-1E0C-476B-8DD0-C7E3E1D06FB5}" destId="{09E58255-794A-4054-A2C5-E2E72639C95A}" srcOrd="0" destOrd="0" parTransId="{28F74857-C6EF-4D52-B0F0-4DDBDF89919A}" sibTransId="{48427432-1FA1-4874-85BB-D0FA249B0353}"/>
    <dgm:cxn modelId="{768862D0-3ABC-416C-93A4-B846E6DD1017}" type="presParOf" srcId="{2D2E1D8F-C793-4EE8-AA26-EA7F150FABFD}" destId="{EF030940-57C3-4CD9-A260-8E76C0C42019}" srcOrd="0" destOrd="0" presId="urn:microsoft.com/office/officeart/2005/8/layout/vList5"/>
    <dgm:cxn modelId="{78660717-39F2-46A9-A49D-34C22A41DABD}" type="presParOf" srcId="{EF030940-57C3-4CD9-A260-8E76C0C42019}" destId="{BC54BE95-2D74-44FA-A2C6-407AF2B710D1}" srcOrd="0" destOrd="0" presId="urn:microsoft.com/office/officeart/2005/8/layout/vList5"/>
    <dgm:cxn modelId="{38A015E0-EF97-438E-AE89-6437764A16FF}" type="presParOf" srcId="{EF030940-57C3-4CD9-A260-8E76C0C42019}" destId="{DA364101-67D8-4539-82C3-20E00B7B57C2}" srcOrd="1" destOrd="0" presId="urn:microsoft.com/office/officeart/2005/8/layout/vList5"/>
    <dgm:cxn modelId="{807E1DE7-7C92-4355-94EA-94C80813B8B9}" type="presParOf" srcId="{2D2E1D8F-C793-4EE8-AA26-EA7F150FABFD}" destId="{A627CF2C-66C4-4572-A0B5-5101BBA45486}" srcOrd="1" destOrd="0" presId="urn:microsoft.com/office/officeart/2005/8/layout/vList5"/>
    <dgm:cxn modelId="{86634DB7-411F-4364-A991-C278BC778444}" type="presParOf" srcId="{2D2E1D8F-C793-4EE8-AA26-EA7F150FABFD}" destId="{4FD12035-78F6-4675-A6B4-DBA47AB962DD}" srcOrd="2" destOrd="0" presId="urn:microsoft.com/office/officeart/2005/8/layout/vList5"/>
    <dgm:cxn modelId="{422EDB9A-E215-46AB-B327-068B7E426835}" type="presParOf" srcId="{4FD12035-78F6-4675-A6B4-DBA47AB962DD}" destId="{33EE5EE6-0B6E-4686-9302-081A935B155E}" srcOrd="0" destOrd="0" presId="urn:microsoft.com/office/officeart/2005/8/layout/vList5"/>
    <dgm:cxn modelId="{E3589E3A-F0D2-41FB-9912-609C0F711BE5}" type="presParOf" srcId="{4FD12035-78F6-4675-A6B4-DBA47AB962DD}" destId="{05085641-8D04-4BA3-9CBD-C9C009D0E95B}" srcOrd="1" destOrd="0" presId="urn:microsoft.com/office/officeart/2005/8/layout/vList5"/>
    <dgm:cxn modelId="{B3BB44F3-0ACD-46ED-BA19-D99AE2FA68F3}" type="presParOf" srcId="{2D2E1D8F-C793-4EE8-AA26-EA7F150FABFD}" destId="{94A257BB-6951-4BD8-B251-E2B94082BDF6}" srcOrd="3" destOrd="0" presId="urn:microsoft.com/office/officeart/2005/8/layout/vList5"/>
    <dgm:cxn modelId="{25C627C9-BCA3-4246-A10E-B5C9808B8E16}" type="presParOf" srcId="{2D2E1D8F-C793-4EE8-AA26-EA7F150FABFD}" destId="{280D3776-2F45-4D5E-9FCD-E3E5A753E613}" srcOrd="4" destOrd="0" presId="urn:microsoft.com/office/officeart/2005/8/layout/vList5"/>
    <dgm:cxn modelId="{2AE76850-FAFC-42F0-8996-DCE6ADC5E576}" type="presParOf" srcId="{280D3776-2F45-4D5E-9FCD-E3E5A753E613}" destId="{7D6BA326-4ADE-4C6C-A283-81531AA50AE6}" srcOrd="0" destOrd="0" presId="urn:microsoft.com/office/officeart/2005/8/layout/vList5"/>
    <dgm:cxn modelId="{627D9F11-198E-4360-A3BD-8CF04A2CFF4E}" type="presParOf" srcId="{280D3776-2F45-4D5E-9FCD-E3E5A753E613}" destId="{BE1D5BB7-C0E1-43FC-976D-9B09B42D73D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634EB6-96E2-4936-B40D-01F2A241710B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F399C746-3E04-4358-B0D8-D4E3A1C314E9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Сучасним прикладним інструментарієм забезпечення інформаційної безпеки підприємства є модель адаптивного управління безпекою </a:t>
          </a:r>
          <a:r>
            <a:rPr lang="en-US" b="1" dirty="0" smtClean="0">
              <a:solidFill>
                <a:schemeClr val="tx1"/>
              </a:solidFill>
            </a:rPr>
            <a:t>ANS </a:t>
          </a:r>
          <a:r>
            <a:rPr lang="uk-UA" b="1" dirty="0" smtClean="0">
              <a:solidFill>
                <a:schemeClr val="tx1"/>
              </a:solidFill>
            </a:rPr>
            <a:t>(</a:t>
          </a:r>
          <a:r>
            <a:rPr lang="en-US" b="1" dirty="0" smtClean="0">
              <a:solidFill>
                <a:schemeClr val="tx1"/>
              </a:solidFill>
            </a:rPr>
            <a:t>Adaptive Network Security</a:t>
          </a:r>
          <a:r>
            <a:rPr lang="uk-UA" b="1" dirty="0" smtClean="0">
              <a:solidFill>
                <a:schemeClr val="tx1"/>
              </a:solidFill>
            </a:rPr>
            <a:t>), розроблена Компанією ISS (</a:t>
          </a:r>
          <a:r>
            <a:rPr lang="en-US" b="1" dirty="0" smtClean="0">
              <a:solidFill>
                <a:schemeClr val="tx1"/>
              </a:solidFill>
            </a:rPr>
            <a:t>Internet Security Systems</a:t>
          </a:r>
          <a:r>
            <a:rPr lang="uk-UA" b="1" dirty="0" smtClean="0">
              <a:solidFill>
                <a:schemeClr val="tx1"/>
              </a:solidFill>
            </a:rPr>
            <a:t>).</a:t>
          </a:r>
          <a:endParaRPr lang="ru-RU" b="1" dirty="0">
            <a:solidFill>
              <a:schemeClr val="tx1"/>
            </a:solidFill>
          </a:endParaRPr>
        </a:p>
      </dgm:t>
    </dgm:pt>
    <dgm:pt modelId="{6CDA2BCA-82BA-4830-81EA-2C48FE26D21D}" type="parTrans" cxnId="{148C8D70-32ED-41CF-A27C-60A53A163317}">
      <dgm:prSet/>
      <dgm:spPr/>
      <dgm:t>
        <a:bodyPr/>
        <a:lstStyle/>
        <a:p>
          <a:endParaRPr lang="ru-RU"/>
        </a:p>
      </dgm:t>
    </dgm:pt>
    <dgm:pt modelId="{E195C026-D597-4AB8-A9C6-A4836D791003}" type="sibTrans" cxnId="{148C8D70-32ED-41CF-A27C-60A53A163317}">
      <dgm:prSet/>
      <dgm:spPr/>
      <dgm:t>
        <a:bodyPr/>
        <a:lstStyle/>
        <a:p>
          <a:endParaRPr lang="ru-RU"/>
        </a:p>
      </dgm:t>
    </dgm:pt>
    <dgm:pt modelId="{3F0B247E-A950-4DB2-9234-F8BA3B2AAD07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Яка є комплексом систем, який містить засоби, які дозволяють контролювати, виявляти та реагувати у режимі реального часу на ризики інформаційної безпеки підприємства</a:t>
          </a:r>
          <a:endParaRPr lang="ru-RU" b="1" dirty="0">
            <a:solidFill>
              <a:schemeClr val="tx1"/>
            </a:solidFill>
          </a:endParaRPr>
        </a:p>
      </dgm:t>
    </dgm:pt>
    <dgm:pt modelId="{9D247E2B-FDB0-4734-A744-1F2CF3BC0025}" type="parTrans" cxnId="{A6A622DA-AF23-4D25-8FB1-97C5E7747D9F}">
      <dgm:prSet/>
      <dgm:spPr/>
      <dgm:t>
        <a:bodyPr/>
        <a:lstStyle/>
        <a:p>
          <a:endParaRPr lang="ru-RU"/>
        </a:p>
      </dgm:t>
    </dgm:pt>
    <dgm:pt modelId="{62802BE2-4573-4659-A16A-98F615884C8B}" type="sibTrans" cxnId="{A6A622DA-AF23-4D25-8FB1-97C5E7747D9F}">
      <dgm:prSet/>
      <dgm:spPr/>
      <dgm:t>
        <a:bodyPr/>
        <a:lstStyle/>
        <a:p>
          <a:endParaRPr lang="ru-RU"/>
        </a:p>
      </dgm:t>
    </dgm:pt>
    <dgm:pt modelId="{F1A64377-04D0-4981-B057-37F4EDBA336C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Компонентами адаптивного управління безпекою є технологія аналізу захищеності (</a:t>
          </a:r>
          <a:r>
            <a:rPr lang="en-US" b="1" dirty="0" smtClean="0">
              <a:solidFill>
                <a:schemeClr val="tx1"/>
              </a:solidFill>
            </a:rPr>
            <a:t>security assessment</a:t>
          </a:r>
          <a:r>
            <a:rPr lang="uk-UA" b="1" dirty="0" smtClean="0">
              <a:solidFill>
                <a:schemeClr val="tx1"/>
              </a:solidFill>
            </a:rPr>
            <a:t>) або пошуку слабких місць (</a:t>
          </a:r>
          <a:r>
            <a:rPr lang="en-US" b="1" dirty="0" smtClean="0">
              <a:solidFill>
                <a:schemeClr val="tx1"/>
              </a:solidFill>
            </a:rPr>
            <a:t>vulnerabilities assessment</a:t>
          </a:r>
          <a:r>
            <a:rPr lang="uk-UA" b="1" dirty="0" smtClean="0">
              <a:solidFill>
                <a:schemeClr val="tx1"/>
              </a:solidFill>
            </a:rPr>
            <a:t>), технологія виявлення атак (</a:t>
          </a:r>
          <a:r>
            <a:rPr lang="en-US" b="1" dirty="0" smtClean="0">
              <a:solidFill>
                <a:schemeClr val="tx1"/>
              </a:solidFill>
            </a:rPr>
            <a:t>intrusion detection</a:t>
          </a:r>
          <a:r>
            <a:rPr lang="uk-UA" b="1" dirty="0" smtClean="0">
              <a:solidFill>
                <a:schemeClr val="tx1"/>
              </a:solidFill>
            </a:rPr>
            <a:t>), технологія управління ризиками (</a:t>
          </a:r>
          <a:r>
            <a:rPr lang="en-US" b="1" dirty="0" smtClean="0">
              <a:solidFill>
                <a:schemeClr val="tx1"/>
              </a:solidFill>
            </a:rPr>
            <a:t>risk management</a:t>
          </a:r>
          <a:r>
            <a:rPr lang="uk-UA" b="1" dirty="0" smtClean="0">
              <a:solidFill>
                <a:schemeClr val="tx1"/>
              </a:solidFill>
            </a:rPr>
            <a:t>).</a:t>
          </a:r>
          <a:endParaRPr lang="ru-RU" b="1" dirty="0">
            <a:solidFill>
              <a:schemeClr val="tx1"/>
            </a:solidFill>
          </a:endParaRPr>
        </a:p>
      </dgm:t>
    </dgm:pt>
    <dgm:pt modelId="{116F4167-D454-42D4-BAEC-55378483947C}" type="parTrans" cxnId="{D6D3D68B-6ECB-4749-9E46-625AF3AAB4F0}">
      <dgm:prSet/>
      <dgm:spPr/>
      <dgm:t>
        <a:bodyPr/>
        <a:lstStyle/>
        <a:p>
          <a:endParaRPr lang="ru-RU"/>
        </a:p>
      </dgm:t>
    </dgm:pt>
    <dgm:pt modelId="{97B10824-90D7-43A1-8E12-21E9D21F6EDB}" type="sibTrans" cxnId="{D6D3D68B-6ECB-4749-9E46-625AF3AAB4F0}">
      <dgm:prSet/>
      <dgm:spPr/>
      <dgm:t>
        <a:bodyPr/>
        <a:lstStyle/>
        <a:p>
          <a:endParaRPr lang="ru-RU"/>
        </a:p>
      </dgm:t>
    </dgm:pt>
    <dgm:pt modelId="{9920933D-0943-4367-8D00-428D6AA18EA2}">
      <dgm:prSet phldrT="[Текст]"/>
      <dgm:spPr/>
      <dgm:t>
        <a:bodyPr/>
        <a:lstStyle/>
        <a:p>
          <a:r>
            <a:rPr lang="uk-UA" b="1" dirty="0" smtClean="0"/>
            <a:t>На сьогоднішній день, впровадження адаптивної моделі управління інформаційним корпоративним середовищем та проведення зовнішнього аудиту інформаційної безпеки є найефективнішим комплексом забезпечення інформаційної безпеки підприємства.</a:t>
          </a:r>
          <a:endParaRPr lang="ru-RU" b="1" dirty="0">
            <a:solidFill>
              <a:schemeClr val="tx1"/>
            </a:solidFill>
          </a:endParaRPr>
        </a:p>
      </dgm:t>
    </dgm:pt>
    <dgm:pt modelId="{5EC92D84-8ABF-494A-B64E-EB564DB31B72}" type="parTrans" cxnId="{586DEC66-8E7A-41BC-9ECE-8A00D796C681}">
      <dgm:prSet/>
      <dgm:spPr/>
      <dgm:t>
        <a:bodyPr/>
        <a:lstStyle/>
        <a:p>
          <a:endParaRPr lang="ru-RU"/>
        </a:p>
      </dgm:t>
    </dgm:pt>
    <dgm:pt modelId="{30C57D96-90F8-499C-95DC-0C1F7CAF106E}" type="sibTrans" cxnId="{586DEC66-8E7A-41BC-9ECE-8A00D796C681}">
      <dgm:prSet/>
      <dgm:spPr/>
      <dgm:t>
        <a:bodyPr/>
        <a:lstStyle/>
        <a:p>
          <a:endParaRPr lang="ru-RU"/>
        </a:p>
      </dgm:t>
    </dgm:pt>
    <dgm:pt modelId="{5CABCCE5-3265-43DE-8087-FD144B08777A}" type="pres">
      <dgm:prSet presAssocID="{31634EB6-96E2-4936-B40D-01F2A241710B}" presName="outerComposite" presStyleCnt="0">
        <dgm:presLayoutVars>
          <dgm:chMax val="5"/>
          <dgm:dir/>
          <dgm:resizeHandles val="exact"/>
        </dgm:presLayoutVars>
      </dgm:prSet>
      <dgm:spPr/>
    </dgm:pt>
    <dgm:pt modelId="{698056D7-59E7-4D7F-B697-B0EA555DB00A}" type="pres">
      <dgm:prSet presAssocID="{31634EB6-96E2-4936-B40D-01F2A241710B}" presName="dummyMaxCanvas" presStyleCnt="0">
        <dgm:presLayoutVars/>
      </dgm:prSet>
      <dgm:spPr/>
    </dgm:pt>
    <dgm:pt modelId="{C2C5D1C5-FCEF-4007-8F1C-5BE057A09066}" type="pres">
      <dgm:prSet presAssocID="{31634EB6-96E2-4936-B40D-01F2A241710B}" presName="FourNodes_1" presStyleLbl="node1" presStyleIdx="0" presStyleCnt="4">
        <dgm:presLayoutVars>
          <dgm:bulletEnabled val="1"/>
        </dgm:presLayoutVars>
      </dgm:prSet>
      <dgm:spPr/>
    </dgm:pt>
    <dgm:pt modelId="{7B965863-5607-48E2-9FA8-B72B9E61C606}" type="pres">
      <dgm:prSet presAssocID="{31634EB6-96E2-4936-B40D-01F2A241710B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2A650-8D65-4B69-A0E4-E78A2858A45E}" type="pres">
      <dgm:prSet presAssocID="{31634EB6-96E2-4936-B40D-01F2A241710B}" presName="FourNodes_3" presStyleLbl="node1" presStyleIdx="2" presStyleCnt="4">
        <dgm:presLayoutVars>
          <dgm:bulletEnabled val="1"/>
        </dgm:presLayoutVars>
      </dgm:prSet>
      <dgm:spPr/>
    </dgm:pt>
    <dgm:pt modelId="{D1B8E381-527D-40F0-96AF-4EDAB6404F0B}" type="pres">
      <dgm:prSet presAssocID="{31634EB6-96E2-4936-B40D-01F2A241710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D949F-6DAC-48AA-B1AC-958A0151D529}" type="pres">
      <dgm:prSet presAssocID="{31634EB6-96E2-4936-B40D-01F2A241710B}" presName="FourConn_1-2" presStyleLbl="fgAccFollowNode1" presStyleIdx="0" presStyleCnt="3">
        <dgm:presLayoutVars>
          <dgm:bulletEnabled val="1"/>
        </dgm:presLayoutVars>
      </dgm:prSet>
      <dgm:spPr/>
    </dgm:pt>
    <dgm:pt modelId="{BBC9FE44-CF1C-4AC4-B607-64622FD2D48F}" type="pres">
      <dgm:prSet presAssocID="{31634EB6-96E2-4936-B40D-01F2A241710B}" presName="FourConn_2-3" presStyleLbl="fgAccFollowNode1" presStyleIdx="1" presStyleCnt="3">
        <dgm:presLayoutVars>
          <dgm:bulletEnabled val="1"/>
        </dgm:presLayoutVars>
      </dgm:prSet>
      <dgm:spPr/>
    </dgm:pt>
    <dgm:pt modelId="{E087B4C7-CDC8-4092-ADBD-58AF2A363414}" type="pres">
      <dgm:prSet presAssocID="{31634EB6-96E2-4936-B40D-01F2A241710B}" presName="FourConn_3-4" presStyleLbl="fgAccFollowNode1" presStyleIdx="2" presStyleCnt="3">
        <dgm:presLayoutVars>
          <dgm:bulletEnabled val="1"/>
        </dgm:presLayoutVars>
      </dgm:prSet>
      <dgm:spPr/>
    </dgm:pt>
    <dgm:pt modelId="{A527BE7B-6929-40D3-A14C-0C99EF491094}" type="pres">
      <dgm:prSet presAssocID="{31634EB6-96E2-4936-B40D-01F2A241710B}" presName="FourNodes_1_text" presStyleLbl="node1" presStyleIdx="3" presStyleCnt="4">
        <dgm:presLayoutVars>
          <dgm:bulletEnabled val="1"/>
        </dgm:presLayoutVars>
      </dgm:prSet>
      <dgm:spPr/>
    </dgm:pt>
    <dgm:pt modelId="{B955C519-5A3E-49B7-9B4D-AE15398CA554}" type="pres">
      <dgm:prSet presAssocID="{31634EB6-96E2-4936-B40D-01F2A241710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9E7FC-DE40-4271-B821-638F2ACE3717}" type="pres">
      <dgm:prSet presAssocID="{31634EB6-96E2-4936-B40D-01F2A241710B}" presName="FourNodes_3_text" presStyleLbl="node1" presStyleIdx="3" presStyleCnt="4">
        <dgm:presLayoutVars>
          <dgm:bulletEnabled val="1"/>
        </dgm:presLayoutVars>
      </dgm:prSet>
      <dgm:spPr/>
    </dgm:pt>
    <dgm:pt modelId="{798C1078-F74B-42FA-8D7C-DFC21E268625}" type="pres">
      <dgm:prSet presAssocID="{31634EB6-96E2-4936-B40D-01F2A241710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C2884D-157B-48B1-A3B9-844BE7C7AF1D}" type="presOf" srcId="{62802BE2-4573-4659-A16A-98F615884C8B}" destId="{BBC9FE44-CF1C-4AC4-B607-64622FD2D48F}" srcOrd="0" destOrd="0" presId="urn:microsoft.com/office/officeart/2005/8/layout/vProcess5"/>
    <dgm:cxn modelId="{586DEC66-8E7A-41BC-9ECE-8A00D796C681}" srcId="{31634EB6-96E2-4936-B40D-01F2A241710B}" destId="{9920933D-0943-4367-8D00-428D6AA18EA2}" srcOrd="3" destOrd="0" parTransId="{5EC92D84-8ABF-494A-B64E-EB564DB31B72}" sibTransId="{30C57D96-90F8-499C-95DC-0C1F7CAF106E}"/>
    <dgm:cxn modelId="{148C8D70-32ED-41CF-A27C-60A53A163317}" srcId="{31634EB6-96E2-4936-B40D-01F2A241710B}" destId="{F399C746-3E04-4358-B0D8-D4E3A1C314E9}" srcOrd="0" destOrd="0" parTransId="{6CDA2BCA-82BA-4830-81EA-2C48FE26D21D}" sibTransId="{E195C026-D597-4AB8-A9C6-A4836D791003}"/>
    <dgm:cxn modelId="{81967888-C014-4080-9F18-45A70343D655}" type="presOf" srcId="{9920933D-0943-4367-8D00-428D6AA18EA2}" destId="{D1B8E381-527D-40F0-96AF-4EDAB6404F0B}" srcOrd="0" destOrd="0" presId="urn:microsoft.com/office/officeart/2005/8/layout/vProcess5"/>
    <dgm:cxn modelId="{D88E90C2-71E8-4D3E-A7F7-1AE2000BE9AD}" type="presOf" srcId="{F399C746-3E04-4358-B0D8-D4E3A1C314E9}" destId="{A527BE7B-6929-40D3-A14C-0C99EF491094}" srcOrd="1" destOrd="0" presId="urn:microsoft.com/office/officeart/2005/8/layout/vProcess5"/>
    <dgm:cxn modelId="{D6D3D68B-6ECB-4749-9E46-625AF3AAB4F0}" srcId="{31634EB6-96E2-4936-B40D-01F2A241710B}" destId="{F1A64377-04D0-4981-B057-37F4EDBA336C}" srcOrd="2" destOrd="0" parTransId="{116F4167-D454-42D4-BAEC-55378483947C}" sibTransId="{97B10824-90D7-43A1-8E12-21E9D21F6EDB}"/>
    <dgm:cxn modelId="{959C5217-0C74-4BE7-8A83-B2D22F078D5D}" type="presOf" srcId="{9920933D-0943-4367-8D00-428D6AA18EA2}" destId="{798C1078-F74B-42FA-8D7C-DFC21E268625}" srcOrd="1" destOrd="0" presId="urn:microsoft.com/office/officeart/2005/8/layout/vProcess5"/>
    <dgm:cxn modelId="{A17CCA93-A511-488F-8D49-EC394934F09C}" type="presOf" srcId="{F1A64377-04D0-4981-B057-37F4EDBA336C}" destId="{AE29E7FC-DE40-4271-B821-638F2ACE3717}" srcOrd="1" destOrd="0" presId="urn:microsoft.com/office/officeart/2005/8/layout/vProcess5"/>
    <dgm:cxn modelId="{29D9A386-A710-44F8-9860-96E256B2DEC3}" type="presOf" srcId="{E195C026-D597-4AB8-A9C6-A4836D791003}" destId="{49ED949F-6DAC-48AA-B1AC-958A0151D529}" srcOrd="0" destOrd="0" presId="urn:microsoft.com/office/officeart/2005/8/layout/vProcess5"/>
    <dgm:cxn modelId="{C24046A3-8955-4900-9FF2-44F8C7E2819A}" type="presOf" srcId="{3F0B247E-A950-4DB2-9234-F8BA3B2AAD07}" destId="{B955C519-5A3E-49B7-9B4D-AE15398CA554}" srcOrd="1" destOrd="0" presId="urn:microsoft.com/office/officeart/2005/8/layout/vProcess5"/>
    <dgm:cxn modelId="{E2896744-3C4C-4840-93DA-0BF65B5CBEF7}" type="presOf" srcId="{3F0B247E-A950-4DB2-9234-F8BA3B2AAD07}" destId="{7B965863-5607-48E2-9FA8-B72B9E61C606}" srcOrd="0" destOrd="0" presId="urn:microsoft.com/office/officeart/2005/8/layout/vProcess5"/>
    <dgm:cxn modelId="{D79A0868-B65B-4FAC-81DD-DC185AC23528}" type="presOf" srcId="{F399C746-3E04-4358-B0D8-D4E3A1C314E9}" destId="{C2C5D1C5-FCEF-4007-8F1C-5BE057A09066}" srcOrd="0" destOrd="0" presId="urn:microsoft.com/office/officeart/2005/8/layout/vProcess5"/>
    <dgm:cxn modelId="{A6A622DA-AF23-4D25-8FB1-97C5E7747D9F}" srcId="{31634EB6-96E2-4936-B40D-01F2A241710B}" destId="{3F0B247E-A950-4DB2-9234-F8BA3B2AAD07}" srcOrd="1" destOrd="0" parTransId="{9D247E2B-FDB0-4734-A744-1F2CF3BC0025}" sibTransId="{62802BE2-4573-4659-A16A-98F615884C8B}"/>
    <dgm:cxn modelId="{713D564F-E926-48B7-BC67-D64B2E8DA0D7}" type="presOf" srcId="{31634EB6-96E2-4936-B40D-01F2A241710B}" destId="{5CABCCE5-3265-43DE-8087-FD144B08777A}" srcOrd="0" destOrd="0" presId="urn:microsoft.com/office/officeart/2005/8/layout/vProcess5"/>
    <dgm:cxn modelId="{DC8C5BB7-B9B7-48D2-A220-B6950EC04333}" type="presOf" srcId="{97B10824-90D7-43A1-8E12-21E9D21F6EDB}" destId="{E087B4C7-CDC8-4092-ADBD-58AF2A363414}" srcOrd="0" destOrd="0" presId="urn:microsoft.com/office/officeart/2005/8/layout/vProcess5"/>
    <dgm:cxn modelId="{A514A98B-D3DE-4123-8DE9-0D2053751501}" type="presOf" srcId="{F1A64377-04D0-4981-B057-37F4EDBA336C}" destId="{0EA2A650-8D65-4B69-A0E4-E78A2858A45E}" srcOrd="0" destOrd="0" presId="urn:microsoft.com/office/officeart/2005/8/layout/vProcess5"/>
    <dgm:cxn modelId="{AC35D427-C405-4400-9EF5-D66768019699}" type="presParOf" srcId="{5CABCCE5-3265-43DE-8087-FD144B08777A}" destId="{698056D7-59E7-4D7F-B697-B0EA555DB00A}" srcOrd="0" destOrd="0" presId="urn:microsoft.com/office/officeart/2005/8/layout/vProcess5"/>
    <dgm:cxn modelId="{2CFAE4F4-4DDB-436A-A3E7-40410761D2C1}" type="presParOf" srcId="{5CABCCE5-3265-43DE-8087-FD144B08777A}" destId="{C2C5D1C5-FCEF-4007-8F1C-5BE057A09066}" srcOrd="1" destOrd="0" presId="urn:microsoft.com/office/officeart/2005/8/layout/vProcess5"/>
    <dgm:cxn modelId="{2F6E0C91-0CCD-444C-865F-274D9940AC95}" type="presParOf" srcId="{5CABCCE5-3265-43DE-8087-FD144B08777A}" destId="{7B965863-5607-48E2-9FA8-B72B9E61C606}" srcOrd="2" destOrd="0" presId="urn:microsoft.com/office/officeart/2005/8/layout/vProcess5"/>
    <dgm:cxn modelId="{78613169-6FFF-4934-9201-1A762F7F2BAF}" type="presParOf" srcId="{5CABCCE5-3265-43DE-8087-FD144B08777A}" destId="{0EA2A650-8D65-4B69-A0E4-E78A2858A45E}" srcOrd="3" destOrd="0" presId="urn:microsoft.com/office/officeart/2005/8/layout/vProcess5"/>
    <dgm:cxn modelId="{805D96B5-C858-47E0-9D92-EF3E38D754FD}" type="presParOf" srcId="{5CABCCE5-3265-43DE-8087-FD144B08777A}" destId="{D1B8E381-527D-40F0-96AF-4EDAB6404F0B}" srcOrd="4" destOrd="0" presId="urn:microsoft.com/office/officeart/2005/8/layout/vProcess5"/>
    <dgm:cxn modelId="{9C35DAA3-F395-474F-856E-BB1E10F33A27}" type="presParOf" srcId="{5CABCCE5-3265-43DE-8087-FD144B08777A}" destId="{49ED949F-6DAC-48AA-B1AC-958A0151D529}" srcOrd="5" destOrd="0" presId="urn:microsoft.com/office/officeart/2005/8/layout/vProcess5"/>
    <dgm:cxn modelId="{4FA3A1BB-D6FC-4B99-A07A-8551CACA98C0}" type="presParOf" srcId="{5CABCCE5-3265-43DE-8087-FD144B08777A}" destId="{BBC9FE44-CF1C-4AC4-B607-64622FD2D48F}" srcOrd="6" destOrd="0" presId="urn:microsoft.com/office/officeart/2005/8/layout/vProcess5"/>
    <dgm:cxn modelId="{FFC4D52D-F58F-483F-B775-41DD46B7761A}" type="presParOf" srcId="{5CABCCE5-3265-43DE-8087-FD144B08777A}" destId="{E087B4C7-CDC8-4092-ADBD-58AF2A363414}" srcOrd="7" destOrd="0" presId="urn:microsoft.com/office/officeart/2005/8/layout/vProcess5"/>
    <dgm:cxn modelId="{5A398861-4040-497E-901B-162D2CB06367}" type="presParOf" srcId="{5CABCCE5-3265-43DE-8087-FD144B08777A}" destId="{A527BE7B-6929-40D3-A14C-0C99EF491094}" srcOrd="8" destOrd="0" presId="urn:microsoft.com/office/officeart/2005/8/layout/vProcess5"/>
    <dgm:cxn modelId="{297DAB42-C2F8-4D5B-A192-D05CE7327C00}" type="presParOf" srcId="{5CABCCE5-3265-43DE-8087-FD144B08777A}" destId="{B955C519-5A3E-49B7-9B4D-AE15398CA554}" srcOrd="9" destOrd="0" presId="urn:microsoft.com/office/officeart/2005/8/layout/vProcess5"/>
    <dgm:cxn modelId="{11DB9A24-5094-443C-B714-D79B086846CF}" type="presParOf" srcId="{5CABCCE5-3265-43DE-8087-FD144B08777A}" destId="{AE29E7FC-DE40-4271-B821-638F2ACE3717}" srcOrd="10" destOrd="0" presId="urn:microsoft.com/office/officeart/2005/8/layout/vProcess5"/>
    <dgm:cxn modelId="{63155B64-E29F-4E5B-B15A-67E4F0843BE5}" type="presParOf" srcId="{5CABCCE5-3265-43DE-8087-FD144B08777A}" destId="{798C1078-F74B-42FA-8D7C-DFC21E26862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FAA9F-7DD3-4425-8D05-050115874FB8}">
      <dsp:nvSpPr>
        <dsp:cNvPr id="0" name=""/>
        <dsp:cNvSpPr/>
      </dsp:nvSpPr>
      <dsp:spPr>
        <a:xfrm>
          <a:off x="1364128" y="0"/>
          <a:ext cx="5509020" cy="5509020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66290-5427-400F-A3E4-80912551CC0F}">
      <dsp:nvSpPr>
        <dsp:cNvPr id="0" name=""/>
        <dsp:cNvSpPr/>
      </dsp:nvSpPr>
      <dsp:spPr>
        <a:xfrm>
          <a:off x="4118638" y="551439"/>
          <a:ext cx="3580863" cy="979142"/>
        </a:xfrm>
        <a:prstGeom prst="round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Поступовою зміною існуючих методів та появою нових методів управління інформаційною безпекою</a:t>
          </a:r>
          <a:endParaRPr lang="ru-RU" sz="1400" kern="1200" dirty="0"/>
        </a:p>
      </dsp:txBody>
      <dsp:txXfrm>
        <a:off x="4166436" y="599237"/>
        <a:ext cx="3485267" cy="883546"/>
      </dsp:txXfrm>
    </dsp:sp>
    <dsp:sp modelId="{620D3D56-654C-4BD8-87DB-E75EF9949540}">
      <dsp:nvSpPr>
        <dsp:cNvPr id="0" name=""/>
        <dsp:cNvSpPr/>
      </dsp:nvSpPr>
      <dsp:spPr>
        <a:xfrm>
          <a:off x="4118638" y="1652974"/>
          <a:ext cx="3580863" cy="979142"/>
        </a:xfrm>
        <a:prstGeom prst="round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Постійним розвитком інформаційних технологій</a:t>
          </a:r>
          <a:endParaRPr lang="ru-RU" sz="1400" kern="1200" dirty="0"/>
        </a:p>
      </dsp:txBody>
      <dsp:txXfrm>
        <a:off x="4166436" y="1700772"/>
        <a:ext cx="3485267" cy="883546"/>
      </dsp:txXfrm>
    </dsp:sp>
    <dsp:sp modelId="{D7332B83-14FF-431E-AEBE-45CE813E6779}">
      <dsp:nvSpPr>
        <dsp:cNvPr id="0" name=""/>
        <dsp:cNvSpPr/>
      </dsp:nvSpPr>
      <dsp:spPr>
        <a:xfrm>
          <a:off x="4118638" y="2754510"/>
          <a:ext cx="3580863" cy="979142"/>
        </a:xfrm>
        <a:prstGeom prst="round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Появою нових ризиків та загроз інформаційної безпеки</a:t>
          </a:r>
          <a:endParaRPr lang="ru-RU" sz="1400" kern="1200" dirty="0"/>
        </a:p>
      </dsp:txBody>
      <dsp:txXfrm>
        <a:off x="4166436" y="2802308"/>
        <a:ext cx="3485267" cy="883546"/>
      </dsp:txXfrm>
    </dsp:sp>
    <dsp:sp modelId="{B06860FC-393A-49C3-889C-9D2618708E75}">
      <dsp:nvSpPr>
        <dsp:cNvPr id="0" name=""/>
        <dsp:cNvSpPr/>
      </dsp:nvSpPr>
      <dsp:spPr>
        <a:xfrm>
          <a:off x="4118638" y="3856045"/>
          <a:ext cx="3580863" cy="979142"/>
        </a:xfrm>
        <a:prstGeom prst="round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 Ускладненням забезпечення інформаційної безпеки підприємства   </a:t>
          </a:r>
          <a:endParaRPr lang="ru-RU" sz="1400" kern="1200" dirty="0"/>
        </a:p>
      </dsp:txBody>
      <dsp:txXfrm>
        <a:off x="4166436" y="3903843"/>
        <a:ext cx="3485267" cy="883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2D6B30-CD71-4419-8904-C36C905A56A8}">
      <dsp:nvSpPr>
        <dsp:cNvPr id="0" name=""/>
        <dsp:cNvSpPr/>
      </dsp:nvSpPr>
      <dsp:spPr>
        <a:xfrm>
          <a:off x="213728" y="2416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організаційні методи </a:t>
          </a:r>
          <a:endParaRPr lang="ru-RU" sz="2300" kern="1200" dirty="0"/>
        </a:p>
      </dsp:txBody>
      <dsp:txXfrm>
        <a:off x="213728" y="2416"/>
        <a:ext cx="2624205" cy="1574523"/>
      </dsp:txXfrm>
    </dsp:sp>
    <dsp:sp modelId="{AA193145-ED3C-4CA4-898E-7EA4646598BB}">
      <dsp:nvSpPr>
        <dsp:cNvPr id="0" name=""/>
        <dsp:cNvSpPr/>
      </dsp:nvSpPr>
      <dsp:spPr>
        <a:xfrm>
          <a:off x="3100353" y="2416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smtClean="0"/>
            <a:t>інженерно – технічні методи </a:t>
          </a:r>
          <a:endParaRPr lang="ru-RU" sz="2300" kern="1200"/>
        </a:p>
      </dsp:txBody>
      <dsp:txXfrm>
        <a:off x="3100353" y="2416"/>
        <a:ext cx="2624205" cy="1574523"/>
      </dsp:txXfrm>
    </dsp:sp>
    <dsp:sp modelId="{A929B6FC-9CCC-46BA-8216-209894A64FF4}">
      <dsp:nvSpPr>
        <dsp:cNvPr id="0" name=""/>
        <dsp:cNvSpPr/>
      </dsp:nvSpPr>
      <dsp:spPr>
        <a:xfrm>
          <a:off x="5986979" y="2416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правові методи</a:t>
          </a:r>
          <a:endParaRPr lang="ru-RU" sz="2300" kern="1200" dirty="0"/>
        </a:p>
      </dsp:txBody>
      <dsp:txXfrm>
        <a:off x="5986979" y="2416"/>
        <a:ext cx="2624205" cy="1574523"/>
      </dsp:txXfrm>
    </dsp:sp>
    <dsp:sp modelId="{B3172AA7-3547-4CB8-9797-6DA7A6460829}">
      <dsp:nvSpPr>
        <dsp:cNvPr id="0" name=""/>
        <dsp:cNvSpPr/>
      </dsp:nvSpPr>
      <dsp:spPr>
        <a:xfrm>
          <a:off x="213728" y="1839360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smtClean="0"/>
            <a:t>адміністративні</a:t>
          </a:r>
          <a:r>
            <a:rPr lang="uk-UA" sz="2300" kern="1200" smtClean="0"/>
            <a:t> </a:t>
          </a:r>
          <a:r>
            <a:rPr lang="uk-UA" sz="2300" b="1" kern="1200" smtClean="0"/>
            <a:t>методи </a:t>
          </a:r>
          <a:endParaRPr lang="ru-RU" sz="2300" kern="1200" dirty="0"/>
        </a:p>
      </dsp:txBody>
      <dsp:txXfrm>
        <a:off x="213728" y="1839360"/>
        <a:ext cx="2624205" cy="1574523"/>
      </dsp:txXfrm>
    </dsp:sp>
    <dsp:sp modelId="{10519EB2-F934-4125-8DEA-CFC42C071D4E}">
      <dsp:nvSpPr>
        <dsp:cNvPr id="0" name=""/>
        <dsp:cNvSpPr/>
      </dsp:nvSpPr>
      <dsp:spPr>
        <a:xfrm>
          <a:off x="3100353" y="1839360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мережеві методи</a:t>
          </a:r>
          <a:r>
            <a:rPr lang="uk-UA" sz="2300" kern="1200" dirty="0" smtClean="0"/>
            <a:t> </a:t>
          </a:r>
          <a:endParaRPr lang="ru-RU" sz="2300" kern="1200" dirty="0"/>
        </a:p>
      </dsp:txBody>
      <dsp:txXfrm>
        <a:off x="3100353" y="1839360"/>
        <a:ext cx="2624205" cy="1574523"/>
      </dsp:txXfrm>
    </dsp:sp>
    <dsp:sp modelId="{A3C4B9DF-EBDD-47A1-9619-CE064ED986FE}">
      <dsp:nvSpPr>
        <dsp:cNvPr id="0" name=""/>
        <dsp:cNvSpPr/>
      </dsp:nvSpPr>
      <dsp:spPr>
        <a:xfrm>
          <a:off x="5986979" y="1839360"/>
          <a:ext cx="2624205" cy="15745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/>
            <a:t>морально – етичні методи </a:t>
          </a:r>
          <a:endParaRPr lang="ru-RU" sz="2300" b="1" kern="1200" dirty="0"/>
        </a:p>
      </dsp:txBody>
      <dsp:txXfrm>
        <a:off x="5986979" y="1839360"/>
        <a:ext cx="2624205" cy="1574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9B2F28-A428-4286-9526-BA70006BDEFF}">
      <dsp:nvSpPr>
        <dsp:cNvPr id="0" name=""/>
        <dsp:cNvSpPr/>
      </dsp:nvSpPr>
      <dsp:spPr>
        <a:xfrm rot="5400000">
          <a:off x="6625886" y="-2529025"/>
          <a:ext cx="1504185" cy="694398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розділення зобов’язань та відповідальності між усіма учасниками інформаційної взаємодії (органи влади, </a:t>
          </a:r>
          <a:r>
            <a:rPr lang="uk-UA" sz="1400" kern="1200" dirty="0" err="1" smtClean="0"/>
            <a:t>стейкхолдери</a:t>
          </a:r>
          <a:r>
            <a:rPr lang="uk-UA" sz="1400" kern="1200" dirty="0" smtClean="0"/>
            <a:t>, працівники, управлінці), визначення рівнів конфіденційності корпоративної інформації, створення нормативно – правової бази забезпечення ІБ (положення Статуту, колективний договір, впровадження систем </a:t>
          </a:r>
          <a:r>
            <a:rPr lang="en-US" sz="1400" kern="1200" dirty="0" smtClean="0"/>
            <a:t>I</a:t>
          </a:r>
          <a:r>
            <a:rPr lang="uk-UA" sz="1400" kern="1200" dirty="0" smtClean="0"/>
            <a:t>S</a:t>
          </a:r>
          <a:r>
            <a:rPr lang="en-US" sz="1400" kern="1200" dirty="0" smtClean="0"/>
            <a:t>O</a:t>
          </a:r>
          <a:r>
            <a:rPr lang="uk-UA" sz="1400" kern="1200" dirty="0" smtClean="0"/>
            <a:t> у галузі ІБ, міжнародні стандарти розкриття інформації), проведення освітніх тренінгів для працівників у сфері ІБ</a:t>
          </a:r>
          <a:endParaRPr lang="ru-RU" sz="1400" kern="1200" dirty="0"/>
        </a:p>
      </dsp:txBody>
      <dsp:txXfrm rot="-5400000">
        <a:off x="3905989" y="264300"/>
        <a:ext cx="6870552" cy="1357329"/>
      </dsp:txXfrm>
    </dsp:sp>
    <dsp:sp modelId="{5D5C0B6B-456D-411F-BBCA-05F8B2BFCF22}">
      <dsp:nvSpPr>
        <dsp:cNvPr id="0" name=""/>
        <dsp:cNvSpPr/>
      </dsp:nvSpPr>
      <dsp:spPr>
        <a:xfrm>
          <a:off x="0" y="2848"/>
          <a:ext cx="3905989" cy="18802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Організаційні методи </a:t>
          </a:r>
          <a:endParaRPr lang="ru-RU" sz="1800" kern="1200" dirty="0"/>
        </a:p>
      </dsp:txBody>
      <dsp:txXfrm>
        <a:off x="91785" y="94633"/>
        <a:ext cx="3722419" cy="1696662"/>
      </dsp:txXfrm>
    </dsp:sp>
    <dsp:sp modelId="{DA9D7487-B278-4F8F-B441-6BBF6209C866}">
      <dsp:nvSpPr>
        <dsp:cNvPr id="0" name=""/>
        <dsp:cNvSpPr/>
      </dsp:nvSpPr>
      <dsp:spPr>
        <a:xfrm rot="5400000">
          <a:off x="6625886" y="-554781"/>
          <a:ext cx="1504185" cy="694398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встановлення сучасного програмного забезпечення та спеціалізованих програм для забезпечення безпеки різних видів бізнес – діяльності корпорації (системи підтримки прийняття управлінських рішень, програми, що стосуються управління запасами та активами, логістичні, </a:t>
          </a:r>
          <a:r>
            <a:rPr lang="uk-UA" sz="1200" kern="1200" dirty="0" err="1" smtClean="0"/>
            <a:t>калькулятивні</a:t>
          </a:r>
          <a:r>
            <a:rPr lang="uk-UA" sz="1200" kern="1200" dirty="0" smtClean="0"/>
            <a:t> тощо), систем управління доступом до інформації, розробку системи </a:t>
          </a:r>
          <a:r>
            <a:rPr lang="uk-UA" sz="1200" kern="1200" dirty="0" err="1" smtClean="0"/>
            <a:t>паролювання</a:t>
          </a:r>
          <a:r>
            <a:rPr lang="uk-UA" sz="1200" kern="1200" dirty="0" smtClean="0"/>
            <a:t> та внутрішнього контролю за пересуванням, використанням та розкриттям корпоративної інформації, впровадження систем спеціалізованого доступу до комерційної таємниці, системи ідентифікації та </a:t>
          </a:r>
          <a:r>
            <a:rPr lang="uk-UA" sz="1200" kern="1200" dirty="0" err="1" smtClean="0"/>
            <a:t>аутентифікації</a:t>
          </a:r>
          <a:r>
            <a:rPr lang="uk-UA" sz="1200" kern="1200" dirty="0" smtClean="0"/>
            <a:t> користувачів комерційної інформації тощо</a:t>
          </a:r>
          <a:endParaRPr lang="ru-RU" sz="1200" kern="1200" dirty="0"/>
        </a:p>
      </dsp:txBody>
      <dsp:txXfrm rot="-5400000">
        <a:off x="3905989" y="2238544"/>
        <a:ext cx="6870552" cy="1357329"/>
      </dsp:txXfrm>
    </dsp:sp>
    <dsp:sp modelId="{7BBE46A0-4E6A-4E4C-84D7-925B17355610}">
      <dsp:nvSpPr>
        <dsp:cNvPr id="0" name=""/>
        <dsp:cNvSpPr/>
      </dsp:nvSpPr>
      <dsp:spPr>
        <a:xfrm>
          <a:off x="0" y="1977092"/>
          <a:ext cx="3905989" cy="18802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Інженерно – технічні методи</a:t>
          </a:r>
          <a:endParaRPr lang="ru-RU" sz="1800" kern="1200" dirty="0"/>
        </a:p>
      </dsp:txBody>
      <dsp:txXfrm>
        <a:off x="91785" y="2068877"/>
        <a:ext cx="3722419" cy="1696662"/>
      </dsp:txXfrm>
    </dsp:sp>
    <dsp:sp modelId="{91362248-7706-40CC-BEFB-CDCBAC0ED469}">
      <dsp:nvSpPr>
        <dsp:cNvPr id="0" name=""/>
        <dsp:cNvSpPr/>
      </dsp:nvSpPr>
      <dsp:spPr>
        <a:xfrm rot="5400000">
          <a:off x="6625886" y="1419462"/>
          <a:ext cx="1504185" cy="694398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передбачають патентування власних розробок, дотримання прав інтелектуальної власності, ведення ефективної та легальної ділової розвідки, розробку позитивного іміджу корпорації, детальну перевірку можливих партнерів, інвесторів та працівників на зв'язок з конкурентами, зовнішній аудит та консалтинг систем безпеки підприємства</a:t>
          </a:r>
          <a:endParaRPr lang="ru-RU" sz="1500" kern="1200" dirty="0"/>
        </a:p>
      </dsp:txBody>
      <dsp:txXfrm rot="-5400000">
        <a:off x="3905989" y="4212787"/>
        <a:ext cx="6870552" cy="1357329"/>
      </dsp:txXfrm>
    </dsp:sp>
    <dsp:sp modelId="{0BFFA41E-DE05-481B-BADB-D808B4C19D86}">
      <dsp:nvSpPr>
        <dsp:cNvPr id="0" name=""/>
        <dsp:cNvSpPr/>
      </dsp:nvSpPr>
      <dsp:spPr>
        <a:xfrm>
          <a:off x="0" y="3951336"/>
          <a:ext cx="3905989" cy="18802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/>
            <a:t>Правові методи</a:t>
          </a:r>
          <a:endParaRPr lang="ru-RU" sz="1600" kern="1200" dirty="0"/>
        </a:p>
      </dsp:txBody>
      <dsp:txXfrm>
        <a:off x="91785" y="4043121"/>
        <a:ext cx="3722419" cy="16966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64101-67D8-4539-82C3-20E00B7B57C2}">
      <dsp:nvSpPr>
        <dsp:cNvPr id="0" name=""/>
        <dsp:cNvSpPr/>
      </dsp:nvSpPr>
      <dsp:spPr>
        <a:xfrm rot="5400000">
          <a:off x="7307582" y="-2882203"/>
          <a:ext cx="1421499" cy="754666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пов’язані з тією інформацією, яка транслюється корпорацією назовні. До них відносяться дотримання законодавчих правил розкриття корпоративної інформації (володіння пакетам акцій, виплата дивідендів, виконання своїх соціальних зобов’язань тощо). </a:t>
          </a:r>
          <a:endParaRPr lang="ru-RU" sz="1400" kern="1200" dirty="0"/>
        </a:p>
      </dsp:txBody>
      <dsp:txXfrm rot="-5400000">
        <a:off x="4244999" y="249772"/>
        <a:ext cx="7477273" cy="1282715"/>
      </dsp:txXfrm>
    </dsp:sp>
    <dsp:sp modelId="{BC54BE95-2D74-44FA-A2C6-407AF2B710D1}">
      <dsp:nvSpPr>
        <dsp:cNvPr id="0" name=""/>
        <dsp:cNvSpPr/>
      </dsp:nvSpPr>
      <dsp:spPr>
        <a:xfrm>
          <a:off x="0" y="2692"/>
          <a:ext cx="4244999" cy="1776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Адміністративні</a:t>
          </a:r>
          <a:r>
            <a:rPr lang="uk-UA" sz="2800" kern="1200" dirty="0" smtClean="0"/>
            <a:t> </a:t>
          </a:r>
          <a:r>
            <a:rPr lang="uk-UA" sz="2800" b="1" kern="1200" dirty="0" smtClean="0"/>
            <a:t>методи </a:t>
          </a:r>
          <a:endParaRPr lang="ru-RU" sz="2800" kern="1200" dirty="0"/>
        </a:p>
      </dsp:txBody>
      <dsp:txXfrm>
        <a:off x="86740" y="89432"/>
        <a:ext cx="4071519" cy="1603394"/>
      </dsp:txXfrm>
    </dsp:sp>
    <dsp:sp modelId="{05085641-8D04-4BA3-9CBD-C9C009D0E95B}">
      <dsp:nvSpPr>
        <dsp:cNvPr id="0" name=""/>
        <dsp:cNvSpPr/>
      </dsp:nvSpPr>
      <dsp:spPr>
        <a:xfrm rot="5400000">
          <a:off x="7307582" y="-1016485"/>
          <a:ext cx="1421499" cy="754666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передбачають використання систем управління інцидентами у сфері ІБ, систем захисту зовнішнього периметру, систем розпізнання вторгнення, механізму резервного копіювання інформації, протоколювання та зовнішнього аудиту.</a:t>
          </a:r>
          <a:endParaRPr lang="ru-RU" sz="1400" kern="1200" dirty="0"/>
        </a:p>
      </dsp:txBody>
      <dsp:txXfrm rot="-5400000">
        <a:off x="4244999" y="2115490"/>
        <a:ext cx="7477273" cy="1282715"/>
      </dsp:txXfrm>
    </dsp:sp>
    <dsp:sp modelId="{33EE5EE6-0B6E-4686-9302-081A935B155E}">
      <dsp:nvSpPr>
        <dsp:cNvPr id="0" name=""/>
        <dsp:cNvSpPr/>
      </dsp:nvSpPr>
      <dsp:spPr>
        <a:xfrm>
          <a:off x="0" y="1868409"/>
          <a:ext cx="4244999" cy="1776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Мережеві методи</a:t>
          </a:r>
          <a:endParaRPr lang="ru-RU" sz="2800" kern="1200" dirty="0"/>
        </a:p>
      </dsp:txBody>
      <dsp:txXfrm>
        <a:off x="86740" y="1955149"/>
        <a:ext cx="4071519" cy="1603394"/>
      </dsp:txXfrm>
    </dsp:sp>
    <dsp:sp modelId="{BE1D5BB7-C0E1-43FC-976D-9B09B42D73D4}">
      <dsp:nvSpPr>
        <dsp:cNvPr id="0" name=""/>
        <dsp:cNvSpPr/>
      </dsp:nvSpPr>
      <dsp:spPr>
        <a:xfrm rot="5400000">
          <a:off x="7307582" y="849231"/>
          <a:ext cx="1421499" cy="754666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/>
            <a:t>передбачають створення здорового морально – етичного клімату у корпорації, який б виключав торгівлю на основі </a:t>
          </a:r>
          <a:r>
            <a:rPr lang="uk-UA" sz="1400" kern="1200" dirty="0" err="1" smtClean="0"/>
            <a:t>інсайдерської</a:t>
          </a:r>
          <a:r>
            <a:rPr lang="uk-UA" sz="1400" kern="1200" dirty="0" smtClean="0"/>
            <a:t> інформації, витік комерційно – важливої інформації. Такими методами можуть бути неформальні корпоративні заходи, проведення  зборів з метою висловлення думки персоналу стосовно дій управлінців, стратегічний діалог між власниками, управлінцями та працівниками. </a:t>
          </a:r>
          <a:endParaRPr lang="ru-RU" sz="1400" kern="1200" dirty="0"/>
        </a:p>
      </dsp:txBody>
      <dsp:txXfrm rot="-5400000">
        <a:off x="4244999" y="3981206"/>
        <a:ext cx="7477273" cy="1282715"/>
      </dsp:txXfrm>
    </dsp:sp>
    <dsp:sp modelId="{7D6BA326-4ADE-4C6C-A283-81531AA50AE6}">
      <dsp:nvSpPr>
        <dsp:cNvPr id="0" name=""/>
        <dsp:cNvSpPr/>
      </dsp:nvSpPr>
      <dsp:spPr>
        <a:xfrm>
          <a:off x="0" y="3734127"/>
          <a:ext cx="4244999" cy="17768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/>
            <a:t>Морально – етичні </a:t>
          </a:r>
          <a:endParaRPr lang="uk-UA" sz="2800" kern="1200" dirty="0" smtClean="0"/>
        </a:p>
      </dsp:txBody>
      <dsp:txXfrm>
        <a:off x="86740" y="3820867"/>
        <a:ext cx="4071519" cy="16033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5D1C5-FCEF-4007-8F1C-5BE057A09066}">
      <dsp:nvSpPr>
        <dsp:cNvPr id="0" name=""/>
        <dsp:cNvSpPr/>
      </dsp:nvSpPr>
      <dsp:spPr>
        <a:xfrm>
          <a:off x="0" y="0"/>
          <a:ext cx="8082962" cy="9427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tx1"/>
              </a:solidFill>
            </a:rPr>
            <a:t>Сучасним прикладним інструментарієм забезпечення інформаційної безпеки підприємства є модель адаптивного управління безпекою </a:t>
          </a:r>
          <a:r>
            <a:rPr lang="en-US" sz="1300" b="1" kern="1200" dirty="0" smtClean="0">
              <a:solidFill>
                <a:schemeClr val="tx1"/>
              </a:solidFill>
            </a:rPr>
            <a:t>ANS </a:t>
          </a:r>
          <a:r>
            <a:rPr lang="uk-UA" sz="1300" b="1" kern="1200" dirty="0" smtClean="0">
              <a:solidFill>
                <a:schemeClr val="tx1"/>
              </a:solidFill>
            </a:rPr>
            <a:t>(</a:t>
          </a:r>
          <a:r>
            <a:rPr lang="en-US" sz="1300" b="1" kern="1200" dirty="0" smtClean="0">
              <a:solidFill>
                <a:schemeClr val="tx1"/>
              </a:solidFill>
            </a:rPr>
            <a:t>Adaptive Network Security</a:t>
          </a:r>
          <a:r>
            <a:rPr lang="uk-UA" sz="1300" b="1" kern="1200" dirty="0" smtClean="0">
              <a:solidFill>
                <a:schemeClr val="tx1"/>
              </a:solidFill>
            </a:rPr>
            <a:t>), розроблена Компанією ISS (</a:t>
          </a:r>
          <a:r>
            <a:rPr lang="en-US" sz="1300" b="1" kern="1200" dirty="0" smtClean="0">
              <a:solidFill>
                <a:schemeClr val="tx1"/>
              </a:solidFill>
            </a:rPr>
            <a:t>Internet Security Systems</a:t>
          </a:r>
          <a:r>
            <a:rPr lang="uk-UA" sz="1300" b="1" kern="1200" dirty="0" smtClean="0">
              <a:solidFill>
                <a:schemeClr val="tx1"/>
              </a:solidFill>
            </a:rPr>
            <a:t>).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27613" y="27613"/>
        <a:ext cx="6985956" cy="887561"/>
      </dsp:txXfrm>
    </dsp:sp>
    <dsp:sp modelId="{7B965863-5607-48E2-9FA8-B72B9E61C606}">
      <dsp:nvSpPr>
        <dsp:cNvPr id="0" name=""/>
        <dsp:cNvSpPr/>
      </dsp:nvSpPr>
      <dsp:spPr>
        <a:xfrm>
          <a:off x="676948" y="1114202"/>
          <a:ext cx="8082962" cy="9427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tx1"/>
              </a:solidFill>
            </a:rPr>
            <a:t>Яка є комплексом систем, який містить засоби, які дозволяють контролювати, виявляти та реагувати у режимі реального часу на ризики інформаційної безпеки підприємства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704561" y="1141815"/>
        <a:ext cx="6737976" cy="887561"/>
      </dsp:txXfrm>
    </dsp:sp>
    <dsp:sp modelId="{0EA2A650-8D65-4B69-A0E4-E78A2858A45E}">
      <dsp:nvSpPr>
        <dsp:cNvPr id="0" name=""/>
        <dsp:cNvSpPr/>
      </dsp:nvSpPr>
      <dsp:spPr>
        <a:xfrm>
          <a:off x="1343792" y="2228405"/>
          <a:ext cx="8082962" cy="9427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>
              <a:solidFill>
                <a:schemeClr val="tx1"/>
              </a:solidFill>
            </a:rPr>
            <a:t>Компонентами адаптивного управління безпекою є технологія аналізу захищеності (</a:t>
          </a:r>
          <a:r>
            <a:rPr lang="en-US" sz="1300" b="1" kern="1200" dirty="0" smtClean="0">
              <a:solidFill>
                <a:schemeClr val="tx1"/>
              </a:solidFill>
            </a:rPr>
            <a:t>security assessment</a:t>
          </a:r>
          <a:r>
            <a:rPr lang="uk-UA" sz="1300" b="1" kern="1200" dirty="0" smtClean="0">
              <a:solidFill>
                <a:schemeClr val="tx1"/>
              </a:solidFill>
            </a:rPr>
            <a:t>) або пошуку слабких місць (</a:t>
          </a:r>
          <a:r>
            <a:rPr lang="en-US" sz="1300" b="1" kern="1200" dirty="0" smtClean="0">
              <a:solidFill>
                <a:schemeClr val="tx1"/>
              </a:solidFill>
            </a:rPr>
            <a:t>vulnerabilities assessment</a:t>
          </a:r>
          <a:r>
            <a:rPr lang="uk-UA" sz="1300" b="1" kern="1200" dirty="0" smtClean="0">
              <a:solidFill>
                <a:schemeClr val="tx1"/>
              </a:solidFill>
            </a:rPr>
            <a:t>), технологія виявлення атак (</a:t>
          </a:r>
          <a:r>
            <a:rPr lang="en-US" sz="1300" b="1" kern="1200" dirty="0" smtClean="0">
              <a:solidFill>
                <a:schemeClr val="tx1"/>
              </a:solidFill>
            </a:rPr>
            <a:t>intrusion detection</a:t>
          </a:r>
          <a:r>
            <a:rPr lang="uk-UA" sz="1300" b="1" kern="1200" dirty="0" smtClean="0">
              <a:solidFill>
                <a:schemeClr val="tx1"/>
              </a:solidFill>
            </a:rPr>
            <a:t>), технологія управління ризиками (</a:t>
          </a:r>
          <a:r>
            <a:rPr lang="en-US" sz="1300" b="1" kern="1200" dirty="0" smtClean="0">
              <a:solidFill>
                <a:schemeClr val="tx1"/>
              </a:solidFill>
            </a:rPr>
            <a:t>risk management</a:t>
          </a:r>
          <a:r>
            <a:rPr lang="uk-UA" sz="1300" b="1" kern="1200" dirty="0" smtClean="0">
              <a:solidFill>
                <a:schemeClr val="tx1"/>
              </a:solidFill>
            </a:rPr>
            <a:t>).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1371405" y="2256018"/>
        <a:ext cx="6748080" cy="887561"/>
      </dsp:txXfrm>
    </dsp:sp>
    <dsp:sp modelId="{D1B8E381-527D-40F0-96AF-4EDAB6404F0B}">
      <dsp:nvSpPr>
        <dsp:cNvPr id="0" name=""/>
        <dsp:cNvSpPr/>
      </dsp:nvSpPr>
      <dsp:spPr>
        <a:xfrm>
          <a:off x="2020740" y="3342608"/>
          <a:ext cx="8082962" cy="9427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На сьогоднішній день, впровадження адаптивної моделі управління інформаційним корпоративним середовищем та проведення зовнішнього аудиту інформаційної безпеки є найефективнішим комплексом забезпечення інформаційної безпеки підприємства.</a:t>
          </a:r>
          <a:endParaRPr lang="ru-RU" sz="1300" b="1" kern="1200" dirty="0">
            <a:solidFill>
              <a:schemeClr val="tx1"/>
            </a:solidFill>
          </a:endParaRPr>
        </a:p>
      </dsp:txBody>
      <dsp:txXfrm>
        <a:off x="2048353" y="3370221"/>
        <a:ext cx="6737976" cy="887561"/>
      </dsp:txXfrm>
    </dsp:sp>
    <dsp:sp modelId="{49ED949F-6DAC-48AA-B1AC-958A0151D529}">
      <dsp:nvSpPr>
        <dsp:cNvPr id="0" name=""/>
        <dsp:cNvSpPr/>
      </dsp:nvSpPr>
      <dsp:spPr>
        <a:xfrm>
          <a:off x="7470150" y="722089"/>
          <a:ext cx="612811" cy="61281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7608032" y="722089"/>
        <a:ext cx="337047" cy="461140"/>
      </dsp:txXfrm>
    </dsp:sp>
    <dsp:sp modelId="{BBC9FE44-CF1C-4AC4-B607-64622FD2D48F}">
      <dsp:nvSpPr>
        <dsp:cNvPr id="0" name=""/>
        <dsp:cNvSpPr/>
      </dsp:nvSpPr>
      <dsp:spPr>
        <a:xfrm>
          <a:off x="8147098" y="1836292"/>
          <a:ext cx="612811" cy="61281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8284980" y="1836292"/>
        <a:ext cx="337047" cy="461140"/>
      </dsp:txXfrm>
    </dsp:sp>
    <dsp:sp modelId="{E087B4C7-CDC8-4092-ADBD-58AF2A363414}">
      <dsp:nvSpPr>
        <dsp:cNvPr id="0" name=""/>
        <dsp:cNvSpPr/>
      </dsp:nvSpPr>
      <dsp:spPr>
        <a:xfrm>
          <a:off x="8813943" y="2950495"/>
          <a:ext cx="612811" cy="61281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8951825" y="2950495"/>
        <a:ext cx="337047" cy="461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23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24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973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394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200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750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086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99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723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91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628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8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42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82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8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34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1A537AD-1B55-4484-BB24-CBABD3CE0E26}" type="datetimeFigureOut">
              <a:rPr lang="ru-RU" smtClean="0"/>
              <a:t>18.04.2017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5A8A400-0DD0-448A-994D-F67A0B8E3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98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МЕТОДИ ЗАБЕЗПЕЧЕННЯ ІНФОРМАЦІЙНОЇ БЕЗПЕКИ ЯК ЕФЕКТИВНИЙ ІНСТРУМЕНТАРІЙ КОРПОРАТИВНОГО УПРАВЛІННЯ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831493" cy="861420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dirty="0">
                <a:solidFill>
                  <a:schemeClr val="bg1"/>
                </a:solidFill>
              </a:rPr>
              <a:t>УДК 004.056, 004.75  </a:t>
            </a:r>
          </a:p>
          <a:p>
            <a:r>
              <a:rPr lang="uk-UA" sz="5600" b="1" dirty="0">
                <a:solidFill>
                  <a:schemeClr val="bg1"/>
                </a:solidFill>
              </a:rPr>
              <a:t>Соловйова Карина Сергіївна </a:t>
            </a:r>
            <a:endParaRPr lang="ru-RU" sz="5600" b="1" dirty="0">
              <a:solidFill>
                <a:schemeClr val="bg1"/>
              </a:solidFill>
            </a:endParaRPr>
          </a:p>
          <a:p>
            <a:r>
              <a:rPr lang="uk-UA" sz="5600" b="1" dirty="0">
                <a:solidFill>
                  <a:schemeClr val="bg1"/>
                </a:solidFill>
              </a:rPr>
              <a:t>Аспірант факультету консалтингу і міжнародного бізнесу ХНЕУ ім. С. </a:t>
            </a:r>
            <a:r>
              <a:rPr lang="uk-UA" sz="5600" b="1" dirty="0" err="1">
                <a:solidFill>
                  <a:schemeClr val="bg1"/>
                </a:solidFill>
              </a:rPr>
              <a:t>Кузнеця</a:t>
            </a:r>
            <a:r>
              <a:rPr lang="uk-UA" sz="5600" b="1" dirty="0">
                <a:solidFill>
                  <a:schemeClr val="bg1"/>
                </a:solidFill>
              </a:rPr>
              <a:t>, Україна</a:t>
            </a:r>
            <a:endParaRPr lang="ru-RU" sz="5600" b="1" dirty="0">
              <a:solidFill>
                <a:schemeClr val="bg1"/>
              </a:solidFill>
            </a:endParaRPr>
          </a:p>
          <a:p>
            <a:r>
              <a:rPr lang="ru-RU" dirty="0"/>
              <a:t>		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73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224720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3466531"/>
            <a:ext cx="10486586" cy="27841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		</a:t>
            </a:r>
            <a:endParaRPr lang="ru-RU" dirty="0"/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221964758"/>
              </p:ext>
            </p:extLst>
          </p:nvPr>
        </p:nvGraphicFramePr>
        <p:xfrm>
          <a:off x="2032000" y="973667"/>
          <a:ext cx="9063630" cy="55090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22831" y="650501"/>
            <a:ext cx="8734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latin typeface="+mj-lt"/>
              </a:rPr>
              <a:t>Актуальність поточного дослідження обумовлюється такими факторами:</a:t>
            </a:r>
            <a:endParaRPr lang="ru-RU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7426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Поняття інформаційної безпеки: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b="1" dirty="0" smtClean="0">
                <a:solidFill>
                  <a:schemeClr val="tx1"/>
                </a:solidFill>
              </a:rPr>
              <a:t>Найчастіше ІБ </a:t>
            </a:r>
            <a:r>
              <a:rPr lang="uk-UA" b="1" dirty="0">
                <a:solidFill>
                  <a:schemeClr val="tx1"/>
                </a:solidFill>
              </a:rPr>
              <a:t>розглядається як стан системи, при якому вона може протидіяти негативному впливу внутрішніх та зовнішніх загроз та, з іншого боку,  функціонування цієї системи, у свою чергу, не складає загрозу для зовнішнього та внутрішнього середовища </a:t>
            </a:r>
            <a:r>
              <a:rPr lang="uk-UA" b="1" dirty="0" smtClean="0">
                <a:solidFill>
                  <a:schemeClr val="tx1"/>
                </a:solidFill>
              </a:rPr>
              <a:t>підприємства</a:t>
            </a:r>
            <a:r>
              <a:rPr lang="uk-UA" dirty="0" smtClean="0"/>
              <a:t> </a:t>
            </a:r>
            <a:r>
              <a:rPr lang="en-US" dirty="0" smtClean="0"/>
              <a:t>[</a:t>
            </a:r>
            <a:r>
              <a:rPr lang="uk-UA" dirty="0"/>
              <a:t>Гарасим Ю.Р., </a:t>
            </a:r>
            <a:r>
              <a:rPr lang="uk-UA" dirty="0" err="1"/>
              <a:t>Ромака</a:t>
            </a:r>
            <a:r>
              <a:rPr lang="uk-UA" dirty="0"/>
              <a:t> В.А., </a:t>
            </a:r>
            <a:r>
              <a:rPr lang="uk-UA" dirty="0" err="1"/>
              <a:t>Рибій</a:t>
            </a:r>
            <a:r>
              <a:rPr lang="uk-UA" dirty="0"/>
              <a:t> М.М. Аналіз процесу управління ризиками інформаційної безпеки в процесі забезпечення властивості живучості систем. Національний університет “Львівська політехніка”, 2013</a:t>
            </a:r>
            <a:r>
              <a:rPr lang="uk-UA" dirty="0" smtClean="0"/>
              <a:t>.</a:t>
            </a:r>
            <a:r>
              <a:rPr lang="en-US" dirty="0" smtClean="0"/>
              <a:t>]</a:t>
            </a:r>
            <a:endParaRPr lang="uk-UA" dirty="0" smtClean="0"/>
          </a:p>
          <a:p>
            <a:pPr lvl="0"/>
            <a:r>
              <a:rPr lang="uk-UA" b="1" dirty="0" smtClean="0">
                <a:solidFill>
                  <a:schemeClr val="tx1"/>
                </a:solidFill>
              </a:rPr>
              <a:t>Інформаційна безпека-це процес захисту доступності, конфіденційності і цілісності даних. У той час як термін часто описує заходи і методи підвищення безпеки комп'ютера, це також відноситься до захисту будь-яких типів важливих даних, таких як особисті щоденники або секретні деталі сюжету майбутньої книги. Жодна система безпеки не є надійною, але основні заходи і практичні кроки для захисту даних є критично важливим для вдалої інформаційної безпеки</a:t>
            </a:r>
            <a:r>
              <a:rPr lang="en-US" b="1" dirty="0">
                <a:solidFill>
                  <a:schemeClr val="tx1"/>
                </a:solidFill>
              </a:rPr>
              <a:t> [Information </a:t>
            </a:r>
            <a:r>
              <a:rPr lang="en-US" dirty="0"/>
              <a:t>Security in Integrated </a:t>
            </a:r>
            <a:r>
              <a:rPr lang="en-US" dirty="0" smtClean="0"/>
              <a:t>Justice Applications: An </a:t>
            </a:r>
            <a:r>
              <a:rPr lang="en-US" dirty="0"/>
              <a:t>Introductory Guide for the </a:t>
            </a:r>
            <a:r>
              <a:rPr lang="en-US" dirty="0" smtClean="0"/>
              <a:t>Practitioner an </a:t>
            </a:r>
            <a:r>
              <a:rPr lang="en-US" dirty="0"/>
              <a:t>IJIS Institute </a:t>
            </a:r>
            <a:r>
              <a:rPr lang="en-US" dirty="0" smtClean="0"/>
              <a:t>Monograph, </a:t>
            </a:r>
            <a:r>
              <a:rPr lang="en-US" dirty="0"/>
              <a:t>Washington,</a:t>
            </a:r>
            <a:r>
              <a:rPr lang="en-US" dirty="0" smtClean="0"/>
              <a:t>]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740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764275"/>
            <a:ext cx="8761413" cy="1378423"/>
          </a:xfrm>
        </p:spPr>
        <p:txBody>
          <a:bodyPr/>
          <a:lstStyle/>
          <a:p>
            <a:r>
              <a:rPr lang="uk-UA" dirty="0" smtClean="0"/>
              <a:t>Методи </a:t>
            </a:r>
            <a:r>
              <a:rPr lang="uk-UA" dirty="0"/>
              <a:t>формально можна </a:t>
            </a:r>
            <a:r>
              <a:rPr lang="uk-UA" dirty="0" smtClean="0"/>
              <a:t>поділити: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36553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808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293755"/>
              </p:ext>
            </p:extLst>
          </p:nvPr>
        </p:nvGraphicFramePr>
        <p:xfrm>
          <a:off x="627797" y="1023582"/>
          <a:ext cx="10849970" cy="5834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83390" y="614149"/>
            <a:ext cx="8611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Інструментарій управління ІБ за методами. Таблиця 1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8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9981" y="577883"/>
            <a:ext cx="8761413" cy="706964"/>
          </a:xfrm>
        </p:spPr>
        <p:txBody>
          <a:bodyPr/>
          <a:lstStyle/>
          <a:p>
            <a:pPr algn="r"/>
            <a:r>
              <a:rPr lang="uk-UA" sz="1800" b="1" i="1" dirty="0" smtClean="0"/>
              <a:t>Продовження таблиці 1</a:t>
            </a:r>
            <a:endParaRPr lang="ru-RU" sz="1800" b="1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003371"/>
              </p:ext>
            </p:extLst>
          </p:nvPr>
        </p:nvGraphicFramePr>
        <p:xfrm>
          <a:off x="136477" y="1146413"/>
          <a:ext cx="11791665" cy="5513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069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Теорія інформаційної безпеки підприємства базується на припущенні, що метою управління корпоративною безпекою підприємства є дотримання трьох базових принципів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</a:t>
            </a: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5.	Смирнов А.А. Обеспечение информационной безопасности в условиях виртуализации общества: опыт Европейского Союза.      Монография. М.: ЮНИТИ-ДАНА, 2011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]</a:t>
            </a:r>
            <a:endParaRPr lang="uk-UA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250488" y="2999285"/>
            <a:ext cx="8825659" cy="3416300"/>
          </a:xfrm>
        </p:spPr>
        <p:txBody>
          <a:bodyPr/>
          <a:lstStyle/>
          <a:p>
            <a:pPr lvl="0"/>
            <a:r>
              <a:rPr lang="uk-UA" b="1" dirty="0">
                <a:solidFill>
                  <a:schemeClr val="tx1"/>
                </a:solidFill>
              </a:rPr>
              <a:t>конфіденційність (доступ до інформації мають лише легальні користувачі)</a:t>
            </a:r>
            <a:r>
              <a:rPr lang="ru-RU" b="1" dirty="0">
                <a:solidFill>
                  <a:schemeClr val="tx1"/>
                </a:solidFill>
              </a:rPr>
              <a:t>;</a:t>
            </a: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цілісність (з одного боку, це стосується змісту інформації, яка має бути правдива та відображати реальний стан речей, а з іншого, це можливість змінювати інформацію, яка належить лише користувачу з законними повноваженнями);</a:t>
            </a:r>
            <a:endParaRPr lang="ru-RU" b="1" dirty="0">
              <a:solidFill>
                <a:schemeClr val="tx1"/>
              </a:solidFill>
            </a:endParaRP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доступність (гарантія доступу для законних користувачів).</a:t>
            </a: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5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Висновки: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497182"/>
              </p:ext>
            </p:extLst>
          </p:nvPr>
        </p:nvGraphicFramePr>
        <p:xfrm>
          <a:off x="1155700" y="2183643"/>
          <a:ext cx="10103703" cy="4285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504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</TotalTime>
  <Words>748</Words>
  <Application>Microsoft Office PowerPoint</Application>
  <PresentationFormat>Широкоэкранный</PresentationFormat>
  <Paragraphs>45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Ион (конференц-зал)</vt:lpstr>
      <vt:lpstr>МЕТОДИ ЗАБЕЗПЕЧЕННЯ ІНФОРМАЦІЙНОЇ БЕЗПЕКИ ЯК ЕФЕКТИВНИЙ ІНСТРУМЕНТАРІЙ КОРПОРАТИВНОГО УПРАВЛІННЯ</vt:lpstr>
      <vt:lpstr> </vt:lpstr>
      <vt:lpstr>Поняття інформаційної безпеки:</vt:lpstr>
      <vt:lpstr>Методи формально можна поділити:  </vt:lpstr>
      <vt:lpstr>Презентация PowerPoint</vt:lpstr>
      <vt:lpstr>Продовження таблиці 1</vt:lpstr>
      <vt:lpstr>Теорія інформаційної безпеки підприємства базується на припущенні, що метою управління корпоративною безпекою підприємства є дотримання трьох базових принципів [5. Смирнов А.А. Обеспечение информационной безопасности в условиях виртуализации общества: опыт Европейского Союза.      Монография. М.: ЮНИТИ-ДАНА, 2011]</vt:lpstr>
      <vt:lpstr>Висновки: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13</cp:revision>
  <dcterms:created xsi:type="dcterms:W3CDTF">2017-04-18T13:10:51Z</dcterms:created>
  <dcterms:modified xsi:type="dcterms:W3CDTF">2017-04-18T14:09:50Z</dcterms:modified>
</cp:coreProperties>
</file>