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605D05F-6F10-4640-BAA7-38C3A01DD7AE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81A9695-253C-45B6-9DE8-72D6D3EB111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69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D05F-6F10-4640-BAA7-38C3A01DD7AE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9695-253C-45B6-9DE8-72D6D3EB1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9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D05F-6F10-4640-BAA7-38C3A01DD7AE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9695-253C-45B6-9DE8-72D6D3EB111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817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D05F-6F10-4640-BAA7-38C3A01DD7AE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9695-253C-45B6-9DE8-72D6D3EB111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985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D05F-6F10-4640-BAA7-38C3A01DD7AE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9695-253C-45B6-9DE8-72D6D3EB1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977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D05F-6F10-4640-BAA7-38C3A01DD7AE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9695-253C-45B6-9DE8-72D6D3EB111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333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D05F-6F10-4640-BAA7-38C3A01DD7AE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9695-253C-45B6-9DE8-72D6D3EB111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735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D05F-6F10-4640-BAA7-38C3A01DD7AE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9695-253C-45B6-9DE8-72D6D3EB111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018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D05F-6F10-4640-BAA7-38C3A01DD7AE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9695-253C-45B6-9DE8-72D6D3EB111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56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D05F-6F10-4640-BAA7-38C3A01DD7AE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9695-253C-45B6-9DE8-72D6D3EB1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01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D05F-6F10-4640-BAA7-38C3A01DD7AE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9695-253C-45B6-9DE8-72D6D3EB111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73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D05F-6F10-4640-BAA7-38C3A01DD7AE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9695-253C-45B6-9DE8-72D6D3EB1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45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D05F-6F10-4640-BAA7-38C3A01DD7AE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9695-253C-45B6-9DE8-72D6D3EB111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07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D05F-6F10-4640-BAA7-38C3A01DD7AE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9695-253C-45B6-9DE8-72D6D3EB111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86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D05F-6F10-4640-BAA7-38C3A01DD7AE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9695-253C-45B6-9DE8-72D6D3EB1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1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D05F-6F10-4640-BAA7-38C3A01DD7AE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9695-253C-45B6-9DE8-72D6D3EB111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60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D05F-6F10-4640-BAA7-38C3A01DD7AE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9695-253C-45B6-9DE8-72D6D3EB1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214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05D05F-6F10-4640-BAA7-38C3A01DD7AE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1A9695-253C-45B6-9DE8-72D6D3EB1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89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44418" y="1484242"/>
            <a:ext cx="7103166" cy="2173355"/>
          </a:xfrm>
        </p:spPr>
        <p:txBody>
          <a:bodyPr>
            <a:normAutofit fontScale="90000"/>
          </a:bodyPr>
          <a:lstStyle/>
          <a:p>
            <a:br>
              <a:rPr lang="uk-UA" sz="3100" dirty="0"/>
            </a:br>
            <a:br>
              <a:rPr lang="uk-UA" sz="3100" dirty="0"/>
            </a:br>
            <a:br>
              <a:rPr lang="uk-UA" sz="3100" dirty="0"/>
            </a:br>
            <a:r>
              <a:rPr lang="uk-UA" sz="4000" dirty="0"/>
              <a:t>МОДЕЛЮВАННЯ ПРОЦЕСУ ДИФУЗЗІЇ ЇННОВІЦІЙ У ОБЛАСТІ ЗІ ЗМІННОЮ МЕЖЕЮ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/>
              <a:t>Ткаченко О.О.,  студентка 4 курсу економічного факультету,</a:t>
            </a:r>
            <a:r>
              <a:rPr lang="ru-RU" dirty="0"/>
              <a:t> </a:t>
            </a:r>
          </a:p>
          <a:p>
            <a:r>
              <a:rPr lang="uk-UA" dirty="0"/>
              <a:t>ДНУ ім. Олеся </a:t>
            </a:r>
            <a:r>
              <a:rPr lang="uk-UA" dirty="0" err="1"/>
              <a:t>Гончара,Україна</a:t>
            </a:r>
            <a:endParaRPr lang="uk-UA" dirty="0"/>
          </a:p>
          <a:p>
            <a:r>
              <a:rPr lang="uk-UA" dirty="0"/>
              <a:t>Науковий керівник, проф. каф. </a:t>
            </a:r>
            <a:r>
              <a:rPr lang="uk-UA" dirty="0" err="1"/>
              <a:t>ек</a:t>
            </a:r>
            <a:r>
              <a:rPr lang="uk-UA" dirty="0"/>
              <a:t>. </a:t>
            </a:r>
            <a:r>
              <a:rPr lang="uk-UA" dirty="0" err="1"/>
              <a:t>Кібернетики,Яковенко</a:t>
            </a:r>
            <a:r>
              <a:rPr lang="uk-UA" dirty="0"/>
              <a:t> О.Г.</a:t>
            </a:r>
            <a:endParaRPr lang="ru-RU" dirty="0">
              <a:effectLst/>
            </a:endParaRPr>
          </a:p>
          <a:p>
            <a:r>
              <a:rPr lang="uk-UA" dirty="0"/>
              <a:t>ДНУ ім. Олеся Гончара,</a:t>
            </a:r>
          </a:p>
          <a:p>
            <a:endParaRPr lang="ru-RU" dirty="0">
              <a:effectLst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5261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Анотація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3200" dirty="0"/>
              <a:t>В даній роботі розв’язана задача дифузії інновацій в області зі змінної від часу межею. </a:t>
            </a:r>
          </a:p>
          <a:p>
            <a:pPr marL="0" indent="0">
              <a:buNone/>
            </a:pPr>
            <a:r>
              <a:rPr lang="uk-UA" sz="3200" dirty="0"/>
              <a:t>Отриманий розв’язок задачі дозволяє визначити об’єм нової продукції у довільний час та у визначеній частині області.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235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Поняття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3200" dirty="0"/>
              <a:t>Дифузія інновацій – це процес, за допомогою якого нововведення передається по комунікаційним каналам між членами соціальної системи в часі.</a:t>
            </a:r>
          </a:p>
          <a:p>
            <a:pPr marL="0" indent="0">
              <a:buNone/>
            </a:pPr>
            <a:r>
              <a:rPr lang="uk-UA" sz="3200" dirty="0"/>
              <a:t>Інакше кажучи, дифузія – це розповсюдження вже одного разу освоєної і створеної інновації в нових умовах та місцях застосування.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718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Актуальність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200" dirty="0"/>
              <a:t>Масштаб використання нововведення, ступінь його розповсюдження варто розглядати як заміщення менш ефективних продуктів і технологій на більш ефективні. Тому, саме розповсюдження (дифузія) інновацій є джерелом структурних змін в масштабах всього народного господарства, росту ефективності виробництва. 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331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Основна частина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ru-RU" sz="3200" dirty="0" err="1"/>
                  <a:t>Розглянемо</a:t>
                </a:r>
                <a:r>
                  <a:rPr lang="ru-RU" sz="3200" dirty="0"/>
                  <a:t> модель </a:t>
                </a:r>
                <a:r>
                  <a:rPr lang="ru-RU" sz="3200" dirty="0" err="1"/>
                  <a:t>процесу</a:t>
                </a:r>
                <a:r>
                  <a:rPr lang="ru-RU" sz="3200" dirty="0"/>
                  <a:t> </a:t>
                </a:r>
                <a:r>
                  <a:rPr lang="ru-RU" sz="3200" dirty="0" err="1"/>
                  <a:t>дифузії</a:t>
                </a:r>
                <a:r>
                  <a:rPr lang="ru-RU" sz="3200" dirty="0"/>
                  <a:t> </a:t>
                </a:r>
                <a:r>
                  <a:rPr lang="uk-UA" sz="3200" dirty="0" err="1"/>
                  <a:t>інновіцій</a:t>
                </a:r>
                <a:r>
                  <a:rPr lang="ru-RU" sz="3200" dirty="0"/>
                  <a:t>, яка </a:t>
                </a:r>
                <a:r>
                  <a:rPr lang="ru-RU" sz="3200" dirty="0" err="1"/>
                  <a:t>ґрунтується</a:t>
                </a:r>
                <a:r>
                  <a:rPr lang="ru-RU" sz="3200" dirty="0"/>
                  <a:t> на </a:t>
                </a:r>
                <a:r>
                  <a:rPr lang="ru-RU" sz="3200" dirty="0" err="1"/>
                  <a:t>нелінійному</a:t>
                </a:r>
                <a:r>
                  <a:rPr lang="ru-RU" sz="3200" dirty="0"/>
                  <a:t> </a:t>
                </a:r>
                <a:r>
                  <a:rPr lang="ru-RU" sz="3200" dirty="0" err="1"/>
                  <a:t>рівнянні</a:t>
                </a:r>
                <a:r>
                  <a:rPr lang="ru-RU" sz="3200" dirty="0"/>
                  <a:t> Колмогорова–</a:t>
                </a:r>
                <a:r>
                  <a:rPr lang="ru-RU" sz="3200" dirty="0" err="1"/>
                  <a:t>Петровського</a:t>
                </a:r>
                <a:r>
                  <a:rPr lang="ru-RU" sz="3200" dirty="0"/>
                  <a:t>–Пискун</a:t>
                </a:r>
                <a:r>
                  <a:rPr lang="uk-UA" sz="3200" dirty="0" err="1"/>
                  <a:t>ова</a:t>
                </a:r>
                <a:r>
                  <a:rPr lang="uk-UA" sz="3200" dirty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𝜕𝜏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ru-RU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3200" dirty="0"/>
                  <a:t> (1)</a:t>
                </a:r>
              </a:p>
              <a:p>
                <a:pPr marL="0" indent="0" algn="ctr">
                  <a:buNone/>
                </a:pPr>
                <a:r>
                  <a:rPr lang="uk-UA" dirty="0"/>
                  <a:t>де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endParaRPr lang="ru-RU" sz="32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uk-UA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ru-RU" sz="32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uk-UA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uk-UA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uk-UA" i="1">
                          <a:latin typeface="Cambria Math" panose="02040503050406030204" pitchFamily="18" charset="0"/>
                        </a:rPr>
                        <m:t>, 0&lt;</m:t>
                      </m:r>
                      <m:r>
                        <a:rPr lang="uk-UA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uk-UA" i="1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ru-RU" sz="3200" dirty="0"/>
              </a:p>
              <a:p>
                <a:pPr marL="0" indent="0">
                  <a:buNone/>
                </a:pPr>
                <a:endParaRPr lang="ru-RU" sz="32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4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550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Основна частина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uk-UA" sz="3200" dirty="0"/>
                  <a:t>Будемо вважати, що концентрація інновацій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uk-UA" sz="3200" dirty="0"/>
                  <a:t> яка є об’ємом нової продукції у момент часу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uk-UA" sz="3200" dirty="0"/>
                  <a:t> та регіоні х визначається із рівняння (1) та наступних початкової та граничних умов, </a:t>
                </a:r>
                <a:r>
                  <a:rPr lang="ru-RU" sz="3200" dirty="0"/>
                  <a:t>які </a:t>
                </a:r>
                <a:r>
                  <a:rPr lang="ru-RU" sz="3200" dirty="0" err="1"/>
                  <a:t>визначають</a:t>
                </a:r>
                <a:r>
                  <a:rPr lang="ru-RU" sz="3200" dirty="0"/>
                  <a:t> </a:t>
                </a:r>
                <a:r>
                  <a:rPr lang="ru-RU" sz="3200" dirty="0" err="1"/>
                  <a:t>концентрацію</a:t>
                </a:r>
                <a:r>
                  <a:rPr lang="ru-RU" sz="3200" dirty="0"/>
                  <a:t> </a:t>
                </a:r>
                <a:r>
                  <a:rPr lang="ru-RU" sz="3200" dirty="0" err="1"/>
                  <a:t>ди</a:t>
                </a:r>
                <a:r>
                  <a:rPr lang="uk-UA" sz="3200" dirty="0"/>
                  <a:t>ф</a:t>
                </a:r>
                <a:r>
                  <a:rPr lang="ru-RU" sz="3200" dirty="0"/>
                  <a:t>уз</a:t>
                </a:r>
                <a:r>
                  <a:rPr lang="uk-UA" sz="3200" dirty="0" err="1"/>
                  <a:t>ії</a:t>
                </a:r>
                <a:r>
                  <a:rPr lang="ru-RU" sz="3200" dirty="0"/>
                  <a:t> в </a:t>
                </a:r>
                <a:r>
                  <a:rPr lang="ru-RU" sz="3200" dirty="0" err="1"/>
                  <a:t>початковий</a:t>
                </a:r>
                <a:r>
                  <a:rPr lang="ru-RU" sz="3200" dirty="0"/>
                  <a:t> момент часу і на </a:t>
                </a:r>
                <a:r>
                  <a:rPr lang="ru-RU" sz="3200" dirty="0" err="1"/>
                  <a:t>змінній</a:t>
                </a:r>
                <a:r>
                  <a:rPr lang="ru-RU" sz="3200" dirty="0"/>
                  <a:t> </a:t>
                </a:r>
                <a:r>
                  <a:rPr lang="ru-RU" sz="3200" dirty="0" err="1"/>
                  <a:t>межі</a:t>
                </a:r>
                <a:r>
                  <a:rPr lang="ru-RU" sz="3200" dirty="0"/>
                  <a:t> </a:t>
                </a:r>
                <a:r>
                  <a:rPr lang="uk-UA" sz="3200" dirty="0"/>
                  <a:t>області</a:t>
                </a:r>
              </a:p>
              <a:p>
                <a:pPr marL="0" indent="0">
                  <a:buNone/>
                </a:pPr>
                <a:r>
                  <a:rPr lang="uk-UA" sz="3200" dirty="0"/>
                  <a:t> </a:t>
                </a:r>
                <a:r>
                  <a:rPr lang="ru-RU" sz="3200" i="1" dirty="0"/>
                  <a:t>D</a:t>
                </a:r>
                <a:r>
                  <a:rPr lang="ru-RU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&gt;0, 0&lt;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uk-UA" sz="3200" dirty="0"/>
                  <a:t>.</a:t>
                </a:r>
              </a:p>
              <a:p>
                <a:r>
                  <a:rPr lang="uk-UA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, 0&lt;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𝜉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uk-UA" dirty="0"/>
                  <a:t>                  (2)</a:t>
                </a:r>
                <a:endParaRPr lang="ru-RU" sz="320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 0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))=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uk-U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uk-UA" dirty="0"/>
                  <a:t>, (3)</a:t>
                </a:r>
                <a:endParaRPr lang="ru-RU" sz="32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7" t="-3486" r="-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267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Основна частина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ru-RU" sz="2600" dirty="0"/>
                  <a:t>В </a:t>
                </a:r>
                <a:r>
                  <a:rPr lang="ru-RU" sz="2600" dirty="0" err="1"/>
                  <a:t>якості</a:t>
                </a:r>
                <a:r>
                  <a:rPr lang="ru-RU" sz="2600" dirty="0"/>
                  <a:t> </a:t>
                </a:r>
                <a:r>
                  <a:rPr lang="ru-RU" sz="2600" dirty="0" err="1"/>
                  <a:t>нелінійного</a:t>
                </a:r>
                <a:r>
                  <a:rPr lang="ru-RU" sz="2600" dirty="0"/>
                  <a:t> члена для </a:t>
                </a:r>
                <a:r>
                  <a:rPr lang="ru-RU" sz="2600" dirty="0" err="1"/>
                  <a:t>рівняння</a:t>
                </a:r>
                <a:r>
                  <a:rPr lang="ru-RU" sz="2600" dirty="0"/>
                  <a:t> (1) </a:t>
                </a:r>
                <a:r>
                  <a:rPr lang="ru-RU" sz="2600" dirty="0" err="1"/>
                  <a:t>можемо</a:t>
                </a:r>
                <a:r>
                  <a:rPr lang="ru-RU" sz="2600" dirty="0"/>
                  <a:t> </a:t>
                </a:r>
                <a:r>
                  <a:rPr lang="ru-RU" sz="2600" dirty="0" err="1"/>
                  <a:t>задати</a:t>
                </a:r>
                <a:r>
                  <a:rPr lang="ru-RU" sz="2600" dirty="0"/>
                  <a:t> </a:t>
                </a:r>
                <a:r>
                  <a:rPr lang="ru-RU" sz="2600" dirty="0" err="1"/>
                  <a:t>логістичну</a:t>
                </a:r>
                <a:r>
                  <a:rPr lang="ru-RU" sz="2600" dirty="0"/>
                  <a:t> </a:t>
                </a:r>
                <a:r>
                  <a:rPr lang="ru-RU" sz="2600" dirty="0" err="1"/>
                  <a:t>функцію</a:t>
                </a:r>
                <a:r>
                  <a:rPr lang="ru-RU" sz="2600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sup>
                    </m:sSup>
                    <m:r>
                      <a:rPr lang="uk-UA" b="0" i="1" smtClean="0">
                        <a:latin typeface="Cambria Math" panose="02040503050406030204" pitchFamily="18" charset="0"/>
                      </a:rPr>
                      <m:t>  д</m:t>
                    </m:r>
                  </m:oMath>
                </a14:m>
                <a:r>
                  <a:rPr lang="ru-RU" dirty="0"/>
                  <a:t>ля </a:t>
                </a:r>
                <a:r>
                  <a:rPr lang="ru-RU" dirty="0" err="1"/>
                  <a:t>випадку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=3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 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ru-RU" sz="3200" dirty="0"/>
              </a:p>
              <a:p>
                <a:pPr marL="0" indent="0">
                  <a:buNone/>
                </a:pPr>
                <a:r>
                  <a:rPr lang="ru-RU" sz="2600" dirty="0" err="1"/>
                  <a:t>Крайова</a:t>
                </a:r>
                <a:r>
                  <a:rPr lang="ru-RU" sz="2600" dirty="0"/>
                  <a:t> задача для </a:t>
                </a:r>
                <a:r>
                  <a:rPr lang="ru-RU" sz="2600" dirty="0" err="1"/>
                  <a:t>рівняння</a:t>
                </a:r>
                <a:r>
                  <a:rPr lang="ru-RU" sz="2600" dirty="0"/>
                  <a:t> </a:t>
                </a:r>
                <a:r>
                  <a:rPr lang="ru-RU" sz="2600" dirty="0" err="1"/>
                  <a:t>параболічного</a:t>
                </a:r>
                <a:r>
                  <a:rPr lang="ru-RU" sz="2600" dirty="0"/>
                  <a:t> типу (</a:t>
                </a:r>
                <a:r>
                  <a:rPr lang="uk-UA" sz="2600" dirty="0"/>
                  <a:t>1) </a:t>
                </a:r>
                <a:r>
                  <a:rPr lang="ru-RU" sz="2600" dirty="0"/>
                  <a:t>є задачею з </a:t>
                </a:r>
                <a:r>
                  <a:rPr lang="ru-RU" sz="2600" dirty="0" err="1"/>
                  <a:t>рухомими</a:t>
                </a:r>
                <a:r>
                  <a:rPr lang="ru-RU" sz="2600" dirty="0"/>
                  <a:t> межами і </a:t>
                </a:r>
                <a:r>
                  <a:rPr lang="ru-RU" sz="2600" dirty="0" err="1"/>
                  <a:t>узагальнює</a:t>
                </a:r>
                <a:r>
                  <a:rPr lang="uk-UA" sz="2600" dirty="0"/>
                  <a:t> відомі</a:t>
                </a:r>
                <a:r>
                  <a:rPr lang="ru-RU" sz="2600" dirty="0"/>
                  <a:t> </a:t>
                </a:r>
                <a:r>
                  <a:rPr lang="ru-RU" sz="2600" dirty="0" err="1"/>
                  <a:t>математичні</a:t>
                </a:r>
                <a:r>
                  <a:rPr lang="ru-RU" sz="2600" dirty="0"/>
                  <a:t> </a:t>
                </a:r>
                <a:r>
                  <a:rPr lang="ru-RU" sz="2600" dirty="0" err="1"/>
                  <a:t>модел</a:t>
                </a:r>
                <a:r>
                  <a:rPr lang="uk-UA" sz="2600" dirty="0"/>
                  <a:t>і</a:t>
                </a:r>
                <a:r>
                  <a:rPr lang="ru-RU" sz="2600" dirty="0"/>
                  <a:t>. Для </a:t>
                </a:r>
                <a:r>
                  <a:rPr lang="ru-RU" sz="2600" dirty="0" err="1"/>
                  <a:t>її</a:t>
                </a:r>
                <a:r>
                  <a:rPr lang="ru-RU" sz="2600" dirty="0"/>
                  <a:t> </a:t>
                </a:r>
                <a:r>
                  <a:rPr lang="ru-RU" sz="2600" dirty="0" err="1"/>
                  <a:t>розв’язку</a:t>
                </a:r>
                <a:r>
                  <a:rPr lang="ru-RU" sz="2600" dirty="0"/>
                  <a:t> </a:t>
                </a:r>
                <a:r>
                  <a:rPr lang="ru-RU" sz="2600" dirty="0" err="1"/>
                  <a:t>застосовуємо</a:t>
                </a:r>
                <a:r>
                  <a:rPr lang="ru-RU" sz="2600" dirty="0"/>
                  <a:t> </a:t>
                </a:r>
                <a:r>
                  <a:rPr lang="ru-RU" sz="2600" dirty="0" err="1"/>
                  <a:t>спільно</a:t>
                </a:r>
                <a:r>
                  <a:rPr lang="ru-RU" sz="2600" dirty="0"/>
                  <a:t> </a:t>
                </a:r>
                <a:r>
                  <a:rPr lang="ru-RU" sz="2600" dirty="0" err="1"/>
                  <a:t>скінченне</a:t>
                </a:r>
                <a:r>
                  <a:rPr lang="ru-RU" sz="2600" dirty="0"/>
                  <a:t> </a:t>
                </a:r>
                <a:r>
                  <a:rPr lang="ru-RU" sz="2600" dirty="0" err="1"/>
                  <a:t>інтегральне</a:t>
                </a:r>
                <a:r>
                  <a:rPr lang="ru-RU" sz="2600" dirty="0"/>
                  <a:t> </a:t>
                </a:r>
                <a:r>
                  <a:rPr lang="ru-RU" sz="2600" dirty="0" err="1"/>
                  <a:t>перетворення</a:t>
                </a:r>
                <a:r>
                  <a:rPr lang="ru-RU" sz="2600" dirty="0"/>
                  <a:t> з ядром у </a:t>
                </a:r>
                <a:r>
                  <a:rPr lang="ru-RU" sz="2600" dirty="0" err="1"/>
                  <a:t>вигляді</a:t>
                </a:r>
                <a:r>
                  <a:rPr lang="ru-RU" sz="2600" dirty="0"/>
                  <a:t> </a:t>
                </a:r>
                <a:r>
                  <a:rPr lang="ru-RU" sz="2600" dirty="0" err="1"/>
                  <a:t>власної</a:t>
                </a:r>
                <a:r>
                  <a:rPr lang="ru-RU" sz="2600" dirty="0"/>
                  <a:t> </a:t>
                </a:r>
                <a:r>
                  <a:rPr lang="ru-RU" sz="2600" dirty="0" err="1"/>
                  <a:t>функції</a:t>
                </a:r>
                <a:r>
                  <a:rPr lang="ru-RU" sz="2600" dirty="0"/>
                  <a:t> </a:t>
                </a:r>
                <a:r>
                  <a:rPr lang="ru-RU" sz="2600" dirty="0" err="1"/>
                  <a:t>відповідної</a:t>
                </a:r>
                <a:r>
                  <a:rPr lang="ru-RU" sz="2600" dirty="0"/>
                  <a:t> </a:t>
                </a:r>
                <a:r>
                  <a:rPr lang="ru-RU" sz="2600" dirty="0" err="1"/>
                  <a:t>задачі</a:t>
                </a:r>
                <a:r>
                  <a:rPr lang="ru-RU" sz="2600" dirty="0"/>
                  <a:t> Штурма–</a:t>
                </a:r>
                <a:r>
                  <a:rPr lang="ru-RU" sz="2600" dirty="0" err="1"/>
                  <a:t>Ліувілля</a:t>
                </a:r>
                <a:r>
                  <a:rPr lang="ru-RU" sz="2600" dirty="0"/>
                  <a:t> та алгоритм Рунге–Кутта.</a:t>
                </a:r>
              </a:p>
              <a:p>
                <a:pPr marL="0" indent="0">
                  <a:buNone/>
                </a:pPr>
                <a:endParaRPr lang="ru-RU" sz="32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7" t="-2385" r="-953" b="-7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521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Основна частина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k-UA" dirty="0"/>
                  <a:t>Тоді, маємо </a:t>
                </a:r>
                <a:r>
                  <a:rPr lang="ru-RU" dirty="0" err="1"/>
                  <a:t>концентрацію</a:t>
                </a:r>
                <a:r>
                  <a:rPr lang="ru-RU" dirty="0"/>
                  <a:t> </a:t>
                </a:r>
                <a:r>
                  <a:rPr lang="uk-UA" dirty="0"/>
                  <a:t>інновацій у такому вигляді:</a:t>
                </a:r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𝜉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𝜛</m:t>
                            </m:r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uk-UA" dirty="0"/>
                  <a:t>, </a:t>
                </a:r>
                <a:endParaRPr lang="ru-RU" dirty="0"/>
              </a:p>
              <a:p>
                <a:pPr marL="0" indent="0">
                  <a:buNone/>
                </a:pPr>
                <a:r>
                  <a:rPr lang="uk-UA" dirty="0"/>
                  <a:t>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uk-UA" dirty="0"/>
                  <a:t> – коефіцієнти </a:t>
                </a:r>
                <a:r>
                  <a:rPr lang="uk-UA" dirty="0" err="1"/>
                  <a:t>ряда</a:t>
                </a:r>
                <a:r>
                  <a:rPr lang="uk-UA" dirty="0"/>
                  <a:t> Фур’є, які визначаються із відповідної задачі Коші для системи звичайних диференціальних рівнянь першого порядку ;</a:t>
                </a:r>
              </a:p>
              <a:p>
                <a:pPr marL="0" indent="0">
                  <a:buNone/>
                </a:pPr>
                <a:r>
                  <a:rPr lang="uk-UA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𝜛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dirty="0"/>
                  <a:t> – відома функція, яка відповідає початковим та граничним умовам задачі.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7" t="-1468" r="-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252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Висновок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/>
              <a:t>Таким чином, розроблено єдиний підхід для дослідження дифузії інновацій в змінній від часу області.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988348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</TotalTime>
  <Words>423</Words>
  <Application>Microsoft Office PowerPoint</Application>
  <PresentationFormat>Широкоэкранный</PresentationFormat>
  <Paragraphs>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Cambria Math</vt:lpstr>
      <vt:lpstr>Garamond</vt:lpstr>
      <vt:lpstr>Натуральные материалы</vt:lpstr>
      <vt:lpstr>   МОДЕЛЮВАННЯ ПРОЦЕСУ ДИФУЗЗІЇ ЇННОВІЦІЙ У ОБЛАСТІ ЗІ ЗМІННОЮ МЕЖЕЮ</vt:lpstr>
      <vt:lpstr>Анотація</vt:lpstr>
      <vt:lpstr>Поняття</vt:lpstr>
      <vt:lpstr>Актуальність</vt:lpstr>
      <vt:lpstr>Основна частина </vt:lpstr>
      <vt:lpstr>Основна частина</vt:lpstr>
      <vt:lpstr>Основна частина</vt:lpstr>
      <vt:lpstr>Основна частина</vt:lpstr>
      <vt:lpstr>Висновок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МОДЕЛЮВАННЯ ПРОЦЕСУ ДИФУЗЗІЇ ЇННОВІЦІЙ У ОБЛАСТІ ЗІ ЗМІННОЮ МЕЖЕЮ </dc:title>
  <dc:creator>Olya Tkachenko</dc:creator>
  <cp:lastModifiedBy>Olya Tkachenko</cp:lastModifiedBy>
  <cp:revision>4</cp:revision>
  <dcterms:created xsi:type="dcterms:W3CDTF">2017-04-15T17:52:54Z</dcterms:created>
  <dcterms:modified xsi:type="dcterms:W3CDTF">2017-04-15T18:12:01Z</dcterms:modified>
</cp:coreProperties>
</file>