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60" r:id="rId6"/>
    <p:sldId id="261" r:id="rId7"/>
    <p:sldId id="263" r:id="rId8"/>
    <p:sldId id="264"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varScale="1">
        <p:scale>
          <a:sx n="73" d="100"/>
          <a:sy n="73" d="100"/>
        </p:scale>
        <p:origin x="-193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14.04.2017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14.04.2017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857232"/>
            <a:ext cx="7772400" cy="2112967"/>
          </a:xfrm>
        </p:spPr>
        <p:txBody>
          <a:bodyPr>
            <a:noAutofit/>
          </a:bodyPr>
          <a:lstStyle/>
          <a:p>
            <a:r>
              <a:rPr lang="uk-UA" sz="2800" dirty="0" smtClean="0">
                <a:effectLst>
                  <a:outerShdw blurRad="38100" dist="38100" dir="2700000" algn="tl">
                    <a:srgbClr val="000000">
                      <a:alpha val="43137"/>
                    </a:srgbClr>
                  </a:outerShdw>
                </a:effectLst>
                <a:latin typeface="Times New Roman" pitchFamily="18" charset="0"/>
                <a:cs typeface="Times New Roman" pitchFamily="18" charset="0"/>
              </a:rPr>
              <a:t>ДОПОВІДЬ</a:t>
            </a: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на </a:t>
            </a:r>
            <a:r>
              <a:rPr lang="uk-UA" sz="1800" dirty="0" err="1" smtClean="0">
                <a:latin typeface="Times New Roman" pitchFamily="18" charset="0"/>
                <a:cs typeface="Times New Roman" pitchFamily="18" charset="0"/>
              </a:rPr>
              <a:t>тепу</a:t>
            </a:r>
            <a:r>
              <a:rPr lang="uk-UA" sz="1800" dirty="0" smtClean="0">
                <a:latin typeface="Times New Roman" pitchFamily="18" charset="0"/>
                <a:cs typeface="Times New Roman" pitchFamily="18" charset="0"/>
              </a:rPr>
              <a:t>:</a:t>
            </a:r>
            <a:r>
              <a:rPr lang="uk-UA" sz="3600" b="1" dirty="0" smtClean="0">
                <a:latin typeface="Times New Roman" pitchFamily="18" charset="0"/>
                <a:cs typeface="Times New Roman" pitchFamily="18" charset="0"/>
              </a:rPr>
              <a:t/>
            </a:r>
            <a:br>
              <a:rPr lang="uk-UA" sz="3600" b="1" dirty="0" smtClean="0">
                <a:latin typeface="Times New Roman" pitchFamily="18" charset="0"/>
                <a:cs typeface="Times New Roman" pitchFamily="18" charset="0"/>
              </a:rPr>
            </a:br>
            <a:r>
              <a:rPr lang="uk-UA" sz="3600" b="1" dirty="0" smtClean="0">
                <a:effectLst>
                  <a:outerShdw blurRad="38100" dist="38100" dir="2700000" algn="tl">
                    <a:srgbClr val="000000">
                      <a:alpha val="43137"/>
                    </a:srgbClr>
                  </a:outerShdw>
                </a:effectLst>
                <a:latin typeface="Times New Roman" pitchFamily="18" charset="0"/>
                <a:cs typeface="Times New Roman" pitchFamily="18" charset="0"/>
              </a:rPr>
              <a:t>“ПІДХОДИ </a:t>
            </a:r>
            <a:r>
              <a:rPr lang="uk-UA" sz="3600" b="1" dirty="0" smtClean="0">
                <a:effectLst>
                  <a:outerShdw blurRad="38100" dist="38100" dir="2700000" algn="tl">
                    <a:srgbClr val="000000">
                      <a:alpha val="43137"/>
                    </a:srgbClr>
                  </a:outerShdw>
                </a:effectLst>
                <a:latin typeface="Times New Roman" pitchFamily="18" charset="0"/>
                <a:cs typeface="Times New Roman" pitchFamily="18" charset="0"/>
              </a:rPr>
              <a:t>ДО ВИЗНАЧЕННЯ ІННОВАЦІЙНОГО ПОТЕНЦІАЛУ </a:t>
            </a:r>
            <a:r>
              <a:rPr lang="uk-UA" sz="3600" b="1" dirty="0" smtClean="0">
                <a:effectLst>
                  <a:outerShdw blurRad="38100" dist="38100" dir="2700000" algn="tl">
                    <a:srgbClr val="000000">
                      <a:alpha val="43137"/>
                    </a:srgbClr>
                  </a:outerShdw>
                </a:effectLst>
                <a:latin typeface="Times New Roman" pitchFamily="18" charset="0"/>
                <a:cs typeface="Times New Roman" pitchFamily="18" charset="0"/>
              </a:rPr>
              <a:t>ПІДПРИЄМСТВА”</a:t>
            </a:r>
            <a:endParaRPr lang="uk-U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357686" y="3357562"/>
            <a:ext cx="4271970" cy="2571768"/>
          </a:xfrm>
          <a:noFill/>
          <a:ln>
            <a:noFill/>
          </a:ln>
        </p:spPr>
        <p:style>
          <a:lnRef idx="2">
            <a:schemeClr val="accent1"/>
          </a:lnRef>
          <a:fillRef idx="1">
            <a:schemeClr val="lt1"/>
          </a:fillRef>
          <a:effectRef idx="0">
            <a:schemeClr val="accent1"/>
          </a:effectRef>
          <a:fontRef idx="minor">
            <a:schemeClr val="dk1"/>
          </a:fontRef>
        </p:style>
        <p:txBody>
          <a:bodyPr>
            <a:normAutofit/>
          </a:bodyPr>
          <a:lstStyle/>
          <a:p>
            <a:r>
              <a:rPr lang="uk-UA" sz="2400" dirty="0" smtClean="0">
                <a:solidFill>
                  <a:schemeClr val="tx1"/>
                </a:solidFill>
                <a:latin typeface="Times New Roman" pitchFamily="18" charset="0"/>
                <a:cs typeface="Times New Roman" pitchFamily="18" charset="0"/>
              </a:rPr>
              <a:t>Бойчук А.Б., аспірант</a:t>
            </a:r>
          </a:p>
          <a:p>
            <a:r>
              <a:rPr lang="uk-UA" sz="2400" dirty="0" smtClean="0">
                <a:solidFill>
                  <a:schemeClr val="tx1"/>
                </a:solidFill>
                <a:latin typeface="Times New Roman" pitchFamily="18" charset="0"/>
                <a:cs typeface="Times New Roman" pitchFamily="18" charset="0"/>
              </a:rPr>
              <a:t>кафедри обліку та аналізу</a:t>
            </a:r>
          </a:p>
          <a:p>
            <a:r>
              <a:rPr lang="uk-UA" sz="2400" dirty="0" smtClean="0">
                <a:solidFill>
                  <a:schemeClr val="tx1"/>
                </a:solidFill>
                <a:latin typeface="Times New Roman" pitchFamily="18" charset="0"/>
                <a:cs typeface="Times New Roman" pitchFamily="18" charset="0"/>
              </a:rPr>
              <a:t>Національного університету «Львівська політехніка</a:t>
            </a:r>
            <a:r>
              <a:rPr lang="uk-UA" sz="2400" dirty="0" smtClean="0">
                <a:solidFill>
                  <a:schemeClr val="tx1"/>
                </a:solidFill>
                <a:latin typeface="Times New Roman" pitchFamily="18" charset="0"/>
                <a:cs typeface="Times New Roman" pitchFamily="18" charset="0"/>
              </a:rPr>
              <a:t>»</a:t>
            </a:r>
          </a:p>
          <a:p>
            <a:r>
              <a:rPr lang="uk-UA" sz="2400" dirty="0" smtClean="0">
                <a:solidFill>
                  <a:schemeClr val="tx1"/>
                </a:solidFill>
                <a:latin typeface="Times New Roman" pitchFamily="18" charset="0"/>
                <a:cs typeface="Times New Roman" pitchFamily="18" charset="0"/>
              </a:rPr>
              <a:t>Науковий керівник: </a:t>
            </a:r>
            <a:r>
              <a:rPr lang="uk-UA" sz="2400" dirty="0" err="1" smtClean="0">
                <a:solidFill>
                  <a:schemeClr val="tx1"/>
                </a:solidFill>
                <a:latin typeface="Times New Roman" pitchFamily="18" charset="0"/>
                <a:cs typeface="Times New Roman" pitchFamily="18" charset="0"/>
              </a:rPr>
              <a:t>к.е.н</a:t>
            </a:r>
            <a:r>
              <a:rPr lang="uk-UA" sz="2400" dirty="0" smtClean="0">
                <a:solidFill>
                  <a:schemeClr val="tx1"/>
                </a:solidFill>
                <a:latin typeface="Times New Roman" pitchFamily="18" charset="0"/>
                <a:cs typeface="Times New Roman" pitchFamily="18" charset="0"/>
              </a:rPr>
              <a:t>., проф. Загородній А.Г.</a:t>
            </a:r>
            <a:endParaRPr lang="uk-UA" sz="2400"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latin typeface="Times New Roman" pitchFamily="18" charset="0"/>
                <a:cs typeface="Times New Roman" pitchFamily="18" charset="0"/>
              </a:rPr>
              <a:t>Анотація</a:t>
            </a:r>
            <a:endParaRPr lang="uk-UA" dirty="0">
              <a:latin typeface="Times New Roman" pitchFamily="18" charset="0"/>
              <a:cs typeface="Times New Roman" pitchFamily="18" charset="0"/>
            </a:endParaRPr>
          </a:p>
        </p:txBody>
      </p:sp>
      <p:sp>
        <p:nvSpPr>
          <p:cNvPr id="3" name="Содержимое 2"/>
          <p:cNvSpPr>
            <a:spLocks noGrp="1"/>
          </p:cNvSpPr>
          <p:nvPr>
            <p:ph idx="1"/>
          </p:nvPr>
        </p:nvSpPr>
        <p:spPr>
          <a:xfrm>
            <a:off x="571472" y="1600201"/>
            <a:ext cx="8115328" cy="3829064"/>
          </a:xfrm>
        </p:spPr>
        <p:txBody>
          <a:bodyPr/>
          <a:lstStyle/>
          <a:p>
            <a:pPr algn="just">
              <a:buNone/>
            </a:pPr>
            <a:r>
              <a:rPr lang="uk-UA" i="1" dirty="0" smtClean="0"/>
              <a:t>	</a:t>
            </a:r>
            <a:r>
              <a:rPr lang="uk-UA" sz="2800" i="1" dirty="0" smtClean="0">
                <a:latin typeface="Times New Roman" pitchFamily="18" charset="0"/>
                <a:cs typeface="Times New Roman" pitchFamily="18" charset="0"/>
              </a:rPr>
              <a:t>У </a:t>
            </a:r>
            <a:r>
              <a:rPr lang="uk-UA" sz="2800" i="1" dirty="0" smtClean="0">
                <a:latin typeface="Times New Roman" pitchFamily="18" charset="0"/>
                <a:cs typeface="Times New Roman" pitchFamily="18" charset="0"/>
              </a:rPr>
              <a:t>роботі проведено огляд підходів до оцінки рівня інноваційного потенціалу підприємства. Розкрито сутність та проведено аналіз кожного з цих підходів.  Визначено їхні сильні та слабкі сторони. Проведено узагальнення стану проблеми оцінювання інноваційного потенціалу на підприємстві та окреслено шляхи її вирішення.</a:t>
            </a:r>
            <a:endParaRPr lang="uk-UA" sz="2800" dirty="0" smtClean="0">
              <a:latin typeface="Times New Roman" pitchFamily="18" charset="0"/>
              <a:cs typeface="Times New Roman" pitchFamily="18" charset="0"/>
            </a:endParaRPr>
          </a:p>
          <a:p>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857232"/>
            <a:ext cx="8229600" cy="4857784"/>
          </a:xfrm>
        </p:spPr>
        <p:txBody>
          <a:bodyPr>
            <a:normAutofit/>
          </a:bodyPr>
          <a:lstStyle/>
          <a:p>
            <a:pPr algn="just"/>
            <a:r>
              <a:rPr lang="uk-UA" sz="2800" dirty="0" smtClean="0">
                <a:latin typeface="Times New Roman" pitchFamily="18" charset="0"/>
                <a:cs typeface="Times New Roman" pitchFamily="18" charset="0"/>
              </a:rPr>
              <a:t>Беззаперечним фактом є те, що об’єктивне визначення рівня інноваційного потенціалу підприємства та його складових дає змогу найбільш ефективно провадити інноваційну діяльність, якісно сформувати та реалізовувати програми інноваційного розвитку підприємства. Для досягнення цієї мети необхідно обрати модель  оцінювання  інноваційного потенціалу машинобудівного підприємства, яка б найоб’єктивніше визначала його рівень. </a:t>
            </a:r>
            <a:endParaRPr lang="uk-UA"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dirty="0" smtClean="0">
                <a:latin typeface="Times New Roman" pitchFamily="18" charset="0"/>
                <a:cs typeface="Times New Roman" pitchFamily="18" charset="0"/>
              </a:rPr>
              <a:t>Аналіз підходів до визначення рівня інноваційного потенціалу підприємства</a:t>
            </a:r>
            <a:endParaRPr lang="uk-UA" sz="36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lgn="r">
              <a:buNone/>
            </a:pPr>
            <a:r>
              <a:rPr lang="uk-UA" sz="1400" dirty="0" smtClean="0">
                <a:latin typeface="Times New Roman" pitchFamily="18" charset="0"/>
                <a:cs typeface="Times New Roman" pitchFamily="18" charset="0"/>
              </a:rPr>
              <a:t>Таблиця</a:t>
            </a:r>
            <a:endParaRPr lang="uk-UA" sz="1400" dirty="0" smtClean="0">
              <a:latin typeface="Times New Roman" pitchFamily="18" charset="0"/>
              <a:cs typeface="Times New Roman" pitchFamily="18" charset="0"/>
            </a:endParaRPr>
          </a:p>
          <a:p>
            <a:pPr algn="ctr">
              <a:buNone/>
            </a:pPr>
            <a:endParaRPr lang="uk-UA" sz="1400" dirty="0" smtClean="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785786" y="1928802"/>
          <a:ext cx="7786742" cy="4286280"/>
        </p:xfrm>
        <a:graphic>
          <a:graphicData uri="http://schemas.openxmlformats.org/drawingml/2006/table">
            <a:tbl>
              <a:tblPr/>
              <a:tblGrid>
                <a:gridCol w="1764868"/>
                <a:gridCol w="3138860"/>
                <a:gridCol w="2883014"/>
              </a:tblGrid>
              <a:tr h="252598">
                <a:tc>
                  <a:txBody>
                    <a:bodyPr/>
                    <a:lstStyle/>
                    <a:p>
                      <a:pPr algn="ctr">
                        <a:spcAft>
                          <a:spcPts val="0"/>
                        </a:spcAft>
                      </a:pPr>
                      <a:r>
                        <a:rPr lang="uk-UA" sz="1400" b="1" dirty="0">
                          <a:latin typeface="Times New Roman"/>
                          <a:cs typeface="Times New Roman"/>
                        </a:rPr>
                        <a:t>Автор</a:t>
                      </a:r>
                      <a:endParaRPr lang="uk-UA" sz="1400" dirty="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b="1" dirty="0">
                          <a:latin typeface="Times New Roman"/>
                          <a:cs typeface="Times New Roman"/>
                        </a:rPr>
                        <a:t>Суть підходу</a:t>
                      </a:r>
                      <a:endParaRPr lang="uk-UA" sz="1400" dirty="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b="1">
                          <a:latin typeface="Times New Roman"/>
                          <a:cs typeface="Times New Roman"/>
                        </a:rPr>
                        <a:t>Зауваження</a:t>
                      </a:r>
                      <a:endParaRPr lang="uk-UA" sz="140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7623">
                <a:tc>
                  <a:txBody>
                    <a:bodyPr/>
                    <a:lstStyle/>
                    <a:p>
                      <a:pPr algn="ctr">
                        <a:spcAft>
                          <a:spcPts val="0"/>
                        </a:spcAft>
                      </a:pPr>
                      <a:r>
                        <a:rPr lang="uk-UA" sz="1400" dirty="0">
                          <a:latin typeface="Times New Roman"/>
                          <a:cs typeface="Times New Roman"/>
                        </a:rPr>
                        <a:t>1</a:t>
                      </a:r>
                      <a:endParaRPr lang="uk-UA" sz="1400" dirty="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a:latin typeface="Times New Roman"/>
                          <a:cs typeface="Times New Roman"/>
                        </a:rPr>
                        <a:t>2</a:t>
                      </a:r>
                      <a:endParaRPr lang="uk-UA" sz="140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a:latin typeface="Times New Roman"/>
                          <a:cs typeface="Times New Roman"/>
                        </a:rPr>
                        <a:t>3</a:t>
                      </a:r>
                      <a:endParaRPr lang="uk-UA" sz="140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5078">
                <a:tc>
                  <a:txBody>
                    <a:bodyPr/>
                    <a:lstStyle/>
                    <a:p>
                      <a:pPr>
                        <a:spcAft>
                          <a:spcPts val="0"/>
                        </a:spcAft>
                      </a:pPr>
                      <a:r>
                        <a:rPr lang="uk-UA" sz="1400" dirty="0" err="1">
                          <a:latin typeface="Times New Roman"/>
                          <a:cs typeface="Times New Roman"/>
                        </a:rPr>
                        <a:t>Епіфанов</a:t>
                      </a:r>
                      <a:r>
                        <a:rPr lang="uk-UA" sz="1400" dirty="0">
                          <a:latin typeface="Times New Roman"/>
                          <a:cs typeface="Times New Roman"/>
                        </a:rPr>
                        <a:t> А.А., </a:t>
                      </a:r>
                      <a:r>
                        <a:rPr lang="uk-UA" sz="1400" dirty="0" err="1">
                          <a:latin typeface="Times New Roman"/>
                          <a:cs typeface="Times New Roman"/>
                        </a:rPr>
                        <a:t>Козьменко</a:t>
                      </a:r>
                      <a:r>
                        <a:rPr lang="uk-UA" sz="1400" dirty="0">
                          <a:latin typeface="Times New Roman"/>
                          <a:cs typeface="Times New Roman"/>
                        </a:rPr>
                        <a:t> С.Н., Васильєва Т.А. та ін</a:t>
                      </a:r>
                      <a:r>
                        <a:rPr lang="uk-UA" sz="1400" i="1" dirty="0">
                          <a:latin typeface="Times New Roman"/>
                          <a:cs typeface="Times New Roman"/>
                        </a:rPr>
                        <a:t>.</a:t>
                      </a:r>
                      <a:endParaRPr lang="uk-UA" sz="1400" dirty="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latin typeface="Times New Roman"/>
                          <a:cs typeface="Times New Roman"/>
                        </a:rPr>
                        <a:t>Методичний підхід, який розглядається як можливість і здатність підприємства впроваджувати найновіші досягнення науки і техніки у нові товари, технології їх виготовлення, організаційні й управлінські рішення, що здатні задовольнити запити споживачів та забезпечити підприємство прибутком.</a:t>
                      </a:r>
                      <a:endParaRPr lang="uk-UA" sz="1400" dirty="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latin typeface="Times New Roman"/>
                          <a:cs typeface="Times New Roman"/>
                        </a:rPr>
                        <a:t>Автори розглядають інноваційний потенціал частиною категорії більш високого рівня - потенціалу інноваційного розвитку, який, окрім інноваційного, включає в себе ще й ринковий та виробничо-збутовий потенціали, що призводить до необ’єктивного оцінювання його рівня</a:t>
                      </a:r>
                      <a:endParaRPr lang="uk-UA" sz="140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40981">
                <a:tc>
                  <a:txBody>
                    <a:bodyPr/>
                    <a:lstStyle/>
                    <a:p>
                      <a:pPr>
                        <a:spcAft>
                          <a:spcPts val="0"/>
                        </a:spcAft>
                      </a:pPr>
                      <a:r>
                        <a:rPr lang="uk-UA" sz="1400">
                          <a:latin typeface="Times New Roman"/>
                          <a:cs typeface="Times New Roman"/>
                        </a:rPr>
                        <a:t>Грицуленко С.І., Орлов В.М., Отливанська Г.А. та Уманська І.І.</a:t>
                      </a:r>
                      <a:endParaRPr lang="uk-UA" sz="140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latin typeface="Times New Roman"/>
                          <a:cs typeface="Times New Roman"/>
                        </a:rPr>
                        <a:t>Методу експертних оцінок. Зазначені науковці пропонують результати цих експертних оцінок зводити в інтегральний показник стану інноваційного потенціалу, враховуючи рівень вагомості кожного з його елементів.</a:t>
                      </a:r>
                      <a:endParaRPr lang="uk-UA" sz="1400" dirty="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latin typeface="Times New Roman"/>
                          <a:cs typeface="Times New Roman"/>
                        </a:rPr>
                        <a:t>Авторами не наводиться алгоритму визначення  рівня інноваційного потенціалу за якими експерти повинні здійснювати оцінку того чи іншого елементу інноваційного потенціалу.</a:t>
                      </a:r>
                      <a:endParaRPr lang="uk-UA" sz="1400" dirty="0">
                        <a:latin typeface="Calibri"/>
                        <a:cs typeface="Times New Roman"/>
                      </a:endParaRPr>
                    </a:p>
                  </a:txBody>
                  <a:tcPr marL="58946" marR="589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a:bodyPr>
          <a:lstStyle/>
          <a:p>
            <a:pPr algn="r">
              <a:buNone/>
            </a:pPr>
            <a:r>
              <a:rPr lang="uk-UA" sz="1400" dirty="0" smtClean="0">
                <a:latin typeface="Times New Roman" pitchFamily="18" charset="0"/>
                <a:cs typeface="Times New Roman" pitchFamily="18" charset="0"/>
              </a:rPr>
              <a:t>Продовження таблиці</a:t>
            </a:r>
            <a:endParaRPr lang="uk-UA" sz="1400"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1000100" y="1071547"/>
          <a:ext cx="7572428" cy="4786345"/>
        </p:xfrm>
        <a:graphic>
          <a:graphicData uri="http://schemas.openxmlformats.org/drawingml/2006/table">
            <a:tbl>
              <a:tblPr/>
              <a:tblGrid>
                <a:gridCol w="1428760"/>
                <a:gridCol w="3000396"/>
                <a:gridCol w="3143272"/>
              </a:tblGrid>
              <a:tr h="197556">
                <a:tc>
                  <a:txBody>
                    <a:bodyPr/>
                    <a:lstStyle/>
                    <a:p>
                      <a:pPr algn="ctr">
                        <a:spcAft>
                          <a:spcPts val="0"/>
                        </a:spcAft>
                      </a:pPr>
                      <a:r>
                        <a:rPr lang="uk-UA" sz="1400" dirty="0">
                          <a:latin typeface="Times New Roman"/>
                          <a:cs typeface="Times New Roman"/>
                        </a:rPr>
                        <a:t>1</a:t>
                      </a:r>
                      <a:endParaRPr lang="uk-UA" sz="1400" dirty="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a:latin typeface="Times New Roman"/>
                          <a:cs typeface="Times New Roman"/>
                        </a:rPr>
                        <a:t>2</a:t>
                      </a:r>
                      <a:endParaRPr lang="uk-UA" sz="140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a:latin typeface="Times New Roman"/>
                          <a:cs typeface="Times New Roman"/>
                        </a:rPr>
                        <a:t>3</a:t>
                      </a:r>
                      <a:endParaRPr lang="uk-UA" sz="140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5339">
                <a:tc>
                  <a:txBody>
                    <a:bodyPr/>
                    <a:lstStyle/>
                    <a:p>
                      <a:pPr>
                        <a:spcAft>
                          <a:spcPts val="0"/>
                        </a:spcAft>
                      </a:pPr>
                      <a:r>
                        <a:rPr lang="uk-UA" sz="1400">
                          <a:latin typeface="Times New Roman"/>
                          <a:cs typeface="Times New Roman"/>
                        </a:rPr>
                        <a:t>Карапейчик І.М.</a:t>
                      </a:r>
                      <a:endParaRPr lang="uk-UA" sz="140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latin typeface="Times New Roman"/>
                          <a:cs typeface="Times New Roman"/>
                        </a:rPr>
                        <a:t>Математично-статистичний підхід за допомогою виробничої функції </a:t>
                      </a:r>
                      <a:r>
                        <a:rPr lang="uk-UA" sz="1400" dirty="0" err="1">
                          <a:latin typeface="Times New Roman"/>
                          <a:cs typeface="Times New Roman"/>
                        </a:rPr>
                        <a:t>Кобба-Дугласа</a:t>
                      </a:r>
                      <a:r>
                        <a:rPr lang="uk-UA" sz="1400" dirty="0">
                          <a:latin typeface="Times New Roman"/>
                          <a:cs typeface="Times New Roman"/>
                        </a:rPr>
                        <a:t> або ж функції К. </a:t>
                      </a:r>
                      <a:r>
                        <a:rPr lang="uk-UA" sz="1400" dirty="0" err="1">
                          <a:latin typeface="Times New Roman"/>
                          <a:cs typeface="Times New Roman"/>
                        </a:rPr>
                        <a:t>Оппенлендера</a:t>
                      </a:r>
                      <a:r>
                        <a:rPr lang="uk-UA" sz="1400" dirty="0">
                          <a:latin typeface="Times New Roman"/>
                          <a:cs typeface="Times New Roman"/>
                        </a:rPr>
                        <a:t>.</a:t>
                      </a:r>
                      <a:endParaRPr lang="uk-UA" sz="1400" dirty="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latin typeface="Times New Roman"/>
                          <a:cs typeface="Times New Roman"/>
                        </a:rPr>
                        <a:t>Такі методики визначення рівня інноваційного потенціалу характеризуються складною системою розрахунків та за різних умов можуть давати результати, які не мають економічного змісту.</a:t>
                      </a:r>
                      <a:endParaRPr lang="uk-UA" sz="1400" dirty="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5339">
                <a:tc>
                  <a:txBody>
                    <a:bodyPr/>
                    <a:lstStyle/>
                    <a:p>
                      <a:pPr>
                        <a:spcAft>
                          <a:spcPts val="0"/>
                        </a:spcAft>
                      </a:pPr>
                      <a:r>
                        <a:rPr lang="uk-UA" sz="1400">
                          <a:latin typeface="Times New Roman"/>
                          <a:cs typeface="Times New Roman"/>
                        </a:rPr>
                        <a:t>Чухрай Н.І.</a:t>
                      </a:r>
                      <a:endParaRPr lang="uk-UA" sz="140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latin typeface="Times New Roman"/>
                          <a:cs typeface="Times New Roman"/>
                        </a:rPr>
                        <a:t>Підходи до визначення показника приросту інноваційного потенціалу, показника інтенсивності та показника ефективності інноваційного розвитку.</a:t>
                      </a:r>
                      <a:endParaRPr lang="uk-UA" sz="1400" dirty="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latin typeface="Times New Roman"/>
                          <a:cs typeface="Times New Roman"/>
                        </a:rPr>
                        <a:t>Автор не наводить методики визначення рівня інноваційного потенціалу у певний момент часу, що призводить до отримання неповної інформації про стан інноваційного потенціалу підприємства</a:t>
                      </a:r>
                      <a:endParaRPr lang="uk-UA" sz="1400" dirty="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2665">
                <a:tc>
                  <a:txBody>
                    <a:bodyPr/>
                    <a:lstStyle/>
                    <a:p>
                      <a:pPr>
                        <a:spcAft>
                          <a:spcPts val="0"/>
                        </a:spcAft>
                      </a:pPr>
                      <a:r>
                        <a:rPr lang="uk-UA" sz="1400">
                          <a:latin typeface="Times New Roman"/>
                          <a:cs typeface="Times New Roman"/>
                        </a:rPr>
                        <a:t>Новікова І.В.</a:t>
                      </a:r>
                      <a:endParaRPr lang="uk-UA" sz="140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latin typeface="Times New Roman"/>
                          <a:cs typeface="Times New Roman"/>
                        </a:rPr>
                        <a:t>Метод комплексного аналізу </a:t>
                      </a:r>
                      <a:r>
                        <a:rPr lang="uk-UA" sz="1400" dirty="0" smtClean="0">
                          <a:latin typeface="Times New Roman"/>
                          <a:cs typeface="Times New Roman"/>
                        </a:rPr>
                        <a:t>компонентів </a:t>
                      </a:r>
                      <a:r>
                        <a:rPr lang="uk-UA" sz="1400" dirty="0">
                          <a:latin typeface="Times New Roman"/>
                          <a:cs typeface="Times New Roman"/>
                        </a:rPr>
                        <a:t>інноваційного потенціалу (інноваційних ресурсів та їх каталізаторів) з урахуванням коефіцієнтів </a:t>
                      </a:r>
                      <a:r>
                        <a:rPr lang="uk-UA" sz="1400" dirty="0" err="1" smtClean="0">
                          <a:latin typeface="Times New Roman"/>
                          <a:cs typeface="Times New Roman"/>
                        </a:rPr>
                        <a:t>вагомості.Рівень</a:t>
                      </a:r>
                      <a:r>
                        <a:rPr lang="uk-UA" sz="1400" dirty="0" smtClean="0">
                          <a:latin typeface="Times New Roman"/>
                          <a:cs typeface="Times New Roman"/>
                        </a:rPr>
                        <a:t> </a:t>
                      </a:r>
                      <a:r>
                        <a:rPr lang="uk-UA" sz="1400" dirty="0">
                          <a:latin typeface="Times New Roman"/>
                          <a:cs typeface="Times New Roman"/>
                        </a:rPr>
                        <a:t>складових інноваційних ресурсів та їх каталізаторів  І.В. Новікова пропонує оцінювати як добуток їх бальної оцінки та коефіцієнта вагомості</a:t>
                      </a:r>
                      <a:endParaRPr lang="uk-UA" sz="1400" dirty="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a:latin typeface="Times New Roman"/>
                          <a:cs typeface="Times New Roman"/>
                        </a:rPr>
                        <a:t>Автором не наводиться, за яким алгоритмом та якими параметрами визначається  бальна оцінка та коефіцієнт вагомості компонентів інноваційного потенціалу</a:t>
                      </a:r>
                      <a:endParaRPr lang="uk-UA" sz="1400" dirty="0">
                        <a:latin typeface="Calibri"/>
                        <a:cs typeface="Times New Roman"/>
                      </a:endParaRPr>
                    </a:p>
                  </a:txBody>
                  <a:tcPr marL="38340" marR="383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00042"/>
            <a:ext cx="8229600" cy="1143000"/>
          </a:xfrm>
        </p:spPr>
        <p:txBody>
          <a:bodyPr>
            <a:noAutofit/>
          </a:bodyPr>
          <a:lstStyle/>
          <a:p>
            <a:r>
              <a:rPr lang="uk-UA" sz="3600" dirty="0" smtClean="0">
                <a:latin typeface="Times New Roman" pitchFamily="18" charset="0"/>
                <a:cs typeface="Times New Roman" pitchFamily="18" charset="0"/>
              </a:rPr>
              <a:t>Узагальнення недоліків існуючих методик визначення рівня інноваційного потенціалу підприємства:</a:t>
            </a:r>
            <a:endParaRPr lang="uk-UA" sz="3600" dirty="0">
              <a:latin typeface="Times New Roman" pitchFamily="18" charset="0"/>
              <a:cs typeface="Times New Roman" pitchFamily="18" charset="0"/>
            </a:endParaRPr>
          </a:p>
        </p:txBody>
      </p:sp>
      <p:sp>
        <p:nvSpPr>
          <p:cNvPr id="3" name="Содержимое 2"/>
          <p:cNvSpPr>
            <a:spLocks noGrp="1"/>
          </p:cNvSpPr>
          <p:nvPr>
            <p:ph idx="1"/>
          </p:nvPr>
        </p:nvSpPr>
        <p:spPr>
          <a:xfrm>
            <a:off x="428596" y="1785926"/>
            <a:ext cx="8229600" cy="4329130"/>
          </a:xfrm>
        </p:spPr>
        <p:txBody>
          <a:bodyPr>
            <a:normAutofit/>
          </a:bodyPr>
          <a:lstStyle/>
          <a:p>
            <a:r>
              <a:rPr lang="uk-UA" sz="1800" dirty="0" smtClean="0">
                <a:latin typeface="Times New Roman" pitchFamily="18" charset="0"/>
                <a:cs typeface="Times New Roman" pitchFamily="18" charset="0"/>
              </a:rPr>
              <a:t>часто </a:t>
            </a:r>
            <a:r>
              <a:rPr lang="uk-UA" sz="1800" dirty="0" smtClean="0">
                <a:latin typeface="Times New Roman" pitchFamily="18" charset="0"/>
                <a:cs typeface="Times New Roman" pitchFamily="18" charset="0"/>
              </a:rPr>
              <a:t>пропонуються різні підходи до вибору системи показників оцінки інноваційного потенціалу, які у підсумку дають результати, що суперечать один одному</a:t>
            </a:r>
            <a:r>
              <a:rPr lang="uk-UA" sz="1800" dirty="0" smtClean="0">
                <a:latin typeface="Times New Roman" pitchFamily="18" charset="0"/>
                <a:cs typeface="Times New Roman" pitchFamily="18" charset="0"/>
              </a:rPr>
              <a:t>;</a:t>
            </a:r>
          </a:p>
          <a:p>
            <a:pPr>
              <a:buNone/>
            </a:pPr>
            <a:endParaRPr lang="uk-UA" sz="800" dirty="0" smtClean="0">
              <a:latin typeface="Times New Roman" pitchFamily="18" charset="0"/>
              <a:cs typeface="Times New Roman" pitchFamily="18" charset="0"/>
            </a:endParaRPr>
          </a:p>
          <a:p>
            <a:r>
              <a:rPr lang="uk-UA" sz="1800" dirty="0" smtClean="0">
                <a:latin typeface="Times New Roman" pitchFamily="18" charset="0"/>
                <a:cs typeface="Times New Roman" pitchFamily="18" charset="0"/>
              </a:rPr>
              <a:t>запропоновані </a:t>
            </a:r>
            <a:r>
              <a:rPr lang="uk-UA" sz="1800" dirty="0" smtClean="0">
                <a:latin typeface="Times New Roman" pitchFamily="18" charset="0"/>
                <a:cs typeface="Times New Roman" pitchFamily="18" charset="0"/>
              </a:rPr>
              <a:t>складові інноваційного потенціалу та їх показники  у багатьох випадках не мають чіткого та однозначного алгоритму їх визначення</a:t>
            </a:r>
            <a:r>
              <a:rPr lang="uk-UA" sz="1800" dirty="0" smtClean="0">
                <a:latin typeface="Times New Roman" pitchFamily="18" charset="0"/>
                <a:cs typeface="Times New Roman" pitchFamily="18" charset="0"/>
              </a:rPr>
              <a:t>;</a:t>
            </a:r>
          </a:p>
          <a:p>
            <a:pPr>
              <a:buNone/>
            </a:pPr>
            <a:endParaRPr lang="uk-UA" sz="800" dirty="0" smtClean="0">
              <a:latin typeface="Times New Roman" pitchFamily="18" charset="0"/>
              <a:cs typeface="Times New Roman" pitchFamily="18" charset="0"/>
            </a:endParaRPr>
          </a:p>
          <a:p>
            <a:r>
              <a:rPr lang="uk-UA" sz="1800" dirty="0" smtClean="0">
                <a:latin typeface="Times New Roman" pitchFamily="18" charset="0"/>
                <a:cs typeface="Times New Roman" pitchFamily="18" charset="0"/>
              </a:rPr>
              <a:t>використання </a:t>
            </a:r>
            <a:r>
              <a:rPr lang="uk-UA" sz="1800" dirty="0" smtClean="0">
                <a:latin typeface="Times New Roman" pitchFamily="18" charset="0"/>
                <a:cs typeface="Times New Roman" pitchFamily="18" charset="0"/>
              </a:rPr>
              <a:t>для визначення інтегрального показника складних та часто неадекватних математичних моделей оцінювання рівня інноваційного потенціалу, наприклад, виробничої функції </a:t>
            </a:r>
            <a:r>
              <a:rPr lang="uk-UA" sz="1800" dirty="0" err="1" smtClean="0">
                <a:latin typeface="Times New Roman" pitchFamily="18" charset="0"/>
                <a:cs typeface="Times New Roman" pitchFamily="18" charset="0"/>
              </a:rPr>
              <a:t>Кобба-Дугласа</a:t>
            </a:r>
            <a:r>
              <a:rPr lang="uk-UA" sz="1800" dirty="0" smtClean="0">
                <a:latin typeface="Times New Roman" pitchFamily="18" charset="0"/>
                <a:cs typeface="Times New Roman" pitchFamily="18" charset="0"/>
              </a:rPr>
              <a:t>, виробничої функції К. </a:t>
            </a:r>
            <a:r>
              <a:rPr lang="uk-UA" sz="1800" dirty="0" err="1" smtClean="0">
                <a:latin typeface="Times New Roman" pitchFamily="18" charset="0"/>
                <a:cs typeface="Times New Roman" pitchFamily="18" charset="0"/>
              </a:rPr>
              <a:t>Оппенлендера</a:t>
            </a:r>
            <a:r>
              <a:rPr lang="uk-UA" sz="1800" dirty="0" smtClean="0">
                <a:latin typeface="Times New Roman" pitchFamily="18" charset="0"/>
                <a:cs typeface="Times New Roman" pitchFamily="18" charset="0"/>
              </a:rPr>
              <a:t> та інших, що призводить до отримання результатів, які часто не мають економічного змісту</a:t>
            </a:r>
            <a:r>
              <a:rPr lang="uk-UA" sz="1800" dirty="0" smtClean="0">
                <a:latin typeface="Times New Roman" pitchFamily="18" charset="0"/>
                <a:cs typeface="Times New Roman" pitchFamily="18" charset="0"/>
              </a:rPr>
              <a:t>;</a:t>
            </a:r>
          </a:p>
          <a:p>
            <a:pPr>
              <a:buNone/>
            </a:pPr>
            <a:endParaRPr lang="uk-UA" sz="800" dirty="0" smtClean="0">
              <a:latin typeface="Times New Roman" pitchFamily="18" charset="0"/>
              <a:cs typeface="Times New Roman" pitchFamily="18" charset="0"/>
            </a:endParaRPr>
          </a:p>
          <a:p>
            <a:r>
              <a:rPr lang="uk-UA" sz="1800" dirty="0" smtClean="0">
                <a:latin typeface="Times New Roman" pitchFamily="18" charset="0"/>
                <a:cs typeface="Times New Roman" pitchFamily="18" charset="0"/>
              </a:rPr>
              <a:t>некоректне </a:t>
            </a:r>
            <a:r>
              <a:rPr lang="uk-UA" sz="1800" dirty="0" smtClean="0">
                <a:latin typeface="Times New Roman" pitchFamily="18" charset="0"/>
                <a:cs typeface="Times New Roman" pitchFamily="18" charset="0"/>
              </a:rPr>
              <a:t>переведення якісних та кількісних показників складових інноваційного потенціалу у  зведені показники та розрахунок інтегрального показника.</a:t>
            </a:r>
            <a:endParaRPr lang="uk-UA" sz="1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480"/>
            <a:ext cx="8229600" cy="4643470"/>
          </a:xfrm>
        </p:spPr>
        <p:txBody>
          <a:bodyPr>
            <a:normAutofit/>
          </a:bodyPr>
          <a:lstStyle/>
          <a:p>
            <a:pPr algn="just"/>
            <a:r>
              <a:rPr lang="uk-UA" sz="3200" dirty="0" smtClean="0">
                <a:latin typeface="Times New Roman" pitchFamily="18" charset="0"/>
                <a:cs typeface="Times New Roman" pitchFamily="18" charset="0"/>
              </a:rPr>
              <a:t>Висновки</a:t>
            </a:r>
            <a:br>
              <a:rPr lang="uk-UA" sz="3200" dirty="0" smtClean="0">
                <a:latin typeface="Times New Roman" pitchFamily="18" charset="0"/>
                <a:cs typeface="Times New Roman" pitchFamily="18" charset="0"/>
              </a:rPr>
            </a:br>
            <a:r>
              <a:rPr lang="uk-UA" sz="2000" dirty="0" smtClean="0"/>
              <a:t/>
            </a:r>
            <a:br>
              <a:rPr lang="uk-UA" sz="2000" dirty="0" smtClean="0"/>
            </a:br>
            <a:r>
              <a:rPr lang="uk-UA" sz="2000" dirty="0" smtClean="0"/>
              <a:t> </a:t>
            </a:r>
            <a:r>
              <a:rPr lang="uk-UA" sz="2400" dirty="0" smtClean="0">
                <a:latin typeface="Times New Roman" pitchFamily="18" charset="0"/>
                <a:cs typeface="Times New Roman" pitchFamily="18" charset="0"/>
              </a:rPr>
              <a:t>Оцінка </a:t>
            </a:r>
            <a:r>
              <a:rPr lang="uk-UA" sz="2400" dirty="0" smtClean="0">
                <a:latin typeface="Times New Roman" pitchFamily="18" charset="0"/>
                <a:cs typeface="Times New Roman" pitchFamily="18" charset="0"/>
              </a:rPr>
              <a:t>рівня інноваційного потенціалу є завданням, яке важко формалізувати. З іншої сторони, визначення рівня інноваційного потенціалу машинобудівного підприємства, побудоване лише на методі експертних оцінок, призводить до спотворення результатів через надмірний суб’єктивізм.  Тому цей процес вимагає нестандартних підходів, значного обсягу інформації, спеціальних знань висококваліфікованих фахівців та їх значного практичного досвіду.</a:t>
            </a:r>
            <a:endParaRPr lang="uk-UA"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uk-UA" sz="3200" dirty="0" smtClean="0">
                <a:latin typeface="Times New Roman" pitchFamily="18" charset="0"/>
                <a:cs typeface="Times New Roman" pitchFamily="18" charset="0"/>
              </a:rPr>
              <a:t>Література:</a:t>
            </a:r>
            <a:endParaRPr lang="uk-UA" sz="32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857232"/>
            <a:ext cx="8229600" cy="5268931"/>
          </a:xfrm>
        </p:spPr>
        <p:txBody>
          <a:bodyPr>
            <a:normAutofit fontScale="55000" lnSpcReduction="20000"/>
          </a:bodyPr>
          <a:lstStyle/>
          <a:p>
            <a:pPr>
              <a:buNone/>
            </a:pPr>
            <a:r>
              <a:rPr lang="uk-UA" dirty="0" smtClean="0">
                <a:latin typeface="Times New Roman" pitchFamily="18" charset="0"/>
                <a:cs typeface="Times New Roman" pitchFamily="18" charset="0"/>
              </a:rPr>
              <a:t>	1</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Епифанов</a:t>
            </a:r>
            <a:r>
              <a:rPr lang="uk-UA" dirty="0" smtClean="0">
                <a:latin typeface="Times New Roman" pitchFamily="18" charset="0"/>
                <a:cs typeface="Times New Roman" pitchFamily="18" charset="0"/>
              </a:rPr>
              <a:t> А.А. </a:t>
            </a:r>
            <a:r>
              <a:rPr lang="uk-UA" dirty="0" err="1" smtClean="0">
                <a:latin typeface="Times New Roman" pitchFamily="18" charset="0"/>
                <a:cs typeface="Times New Roman" pitchFamily="18" charset="0"/>
              </a:rPr>
              <a:t>Потенциал</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инновационного</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развития</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предприятия</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монография</a:t>
            </a:r>
            <a:r>
              <a:rPr lang="uk-UA" dirty="0" smtClean="0">
                <a:latin typeface="Times New Roman" pitchFamily="18" charset="0"/>
                <a:cs typeface="Times New Roman" pitchFamily="18" charset="0"/>
              </a:rPr>
              <a:t>] / [А.А. </a:t>
            </a:r>
            <a:r>
              <a:rPr lang="uk-UA" dirty="0" err="1" smtClean="0">
                <a:latin typeface="Times New Roman" pitchFamily="18" charset="0"/>
                <a:cs typeface="Times New Roman" pitchFamily="18" charset="0"/>
              </a:rPr>
              <a:t>Епифанов</a:t>
            </a:r>
            <a:r>
              <a:rPr lang="uk-UA" dirty="0" smtClean="0">
                <a:latin typeface="Times New Roman" pitchFamily="18" charset="0"/>
                <a:cs typeface="Times New Roman" pitchFamily="18" charset="0"/>
              </a:rPr>
              <a:t>, С.Н. </a:t>
            </a:r>
            <a:r>
              <a:rPr lang="uk-UA" dirty="0" err="1" smtClean="0">
                <a:latin typeface="Times New Roman" pitchFamily="18" charset="0"/>
                <a:cs typeface="Times New Roman" pitchFamily="18" charset="0"/>
              </a:rPr>
              <a:t>Козьменко</a:t>
            </a:r>
            <a:r>
              <a:rPr lang="uk-UA" dirty="0" smtClean="0">
                <a:latin typeface="Times New Roman" pitchFamily="18" charset="0"/>
                <a:cs typeface="Times New Roman" pitchFamily="18" charset="0"/>
              </a:rPr>
              <a:t>, Т.А. </a:t>
            </a:r>
            <a:r>
              <a:rPr lang="uk-UA" dirty="0" err="1" smtClean="0">
                <a:latin typeface="Times New Roman" pitchFamily="18" charset="0"/>
                <a:cs typeface="Times New Roman" pitchFamily="18" charset="0"/>
              </a:rPr>
              <a:t>Васильева</a:t>
            </a:r>
            <a:r>
              <a:rPr lang="uk-UA" dirty="0" smtClean="0">
                <a:latin typeface="Times New Roman" pitchFamily="18" charset="0"/>
                <a:cs typeface="Times New Roman" pitchFamily="18" charset="0"/>
              </a:rPr>
              <a:t> и др.]; под. ред. С.Н. </a:t>
            </a:r>
            <a:r>
              <a:rPr lang="uk-UA" dirty="0" err="1" smtClean="0">
                <a:latin typeface="Times New Roman" pitchFamily="18" charset="0"/>
                <a:cs typeface="Times New Roman" pitchFamily="18" charset="0"/>
              </a:rPr>
              <a:t>Козьменко</a:t>
            </a:r>
            <a:r>
              <a:rPr lang="uk-UA" dirty="0" smtClean="0">
                <a:latin typeface="Times New Roman" pitchFamily="18" charset="0"/>
                <a:cs typeface="Times New Roman" pitchFamily="18" charset="0"/>
              </a:rPr>
              <a:t>. – </a:t>
            </a:r>
            <a:r>
              <a:rPr lang="uk-UA" dirty="0" err="1" smtClean="0">
                <a:latin typeface="Times New Roman" pitchFamily="18" charset="0"/>
                <a:cs typeface="Times New Roman" pitchFamily="18" charset="0"/>
              </a:rPr>
              <a:t>Сумы</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КИК</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Деловые</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перспективы</a:t>
            </a:r>
            <a:r>
              <a:rPr lang="uk-UA" dirty="0" smtClean="0">
                <a:latin typeface="Times New Roman" pitchFamily="18" charset="0"/>
                <a:cs typeface="Times New Roman" pitchFamily="18" charset="0"/>
              </a:rPr>
              <a:t>», 2005. – 256 с.</a:t>
            </a:r>
          </a:p>
          <a:p>
            <a:pPr>
              <a:buNone/>
            </a:pPr>
            <a:r>
              <a:rPr lang="uk-UA" dirty="0" smtClean="0">
                <a:latin typeface="Times New Roman" pitchFamily="18" charset="0"/>
                <a:cs typeface="Times New Roman" pitchFamily="18" charset="0"/>
              </a:rPr>
              <a:t>	2</a:t>
            </a:r>
            <a:r>
              <a:rPr lang="uk-UA" dirty="0" smtClean="0">
                <a:latin typeface="Times New Roman" pitchFamily="18" charset="0"/>
                <a:cs typeface="Times New Roman" pitchFamily="18" charset="0"/>
              </a:rPr>
              <a:t>. Інноваційний потенціал оператора зв’язку: формування, оцінка та ефективність використання: монографія / [</a:t>
            </a:r>
            <a:r>
              <a:rPr lang="uk-UA" dirty="0" err="1" smtClean="0">
                <a:latin typeface="Times New Roman" pitchFamily="18" charset="0"/>
                <a:cs typeface="Times New Roman" pitchFamily="18" charset="0"/>
              </a:rPr>
              <a:t>Грицуленко</a:t>
            </a:r>
            <a:r>
              <a:rPr lang="uk-UA" dirty="0" smtClean="0">
                <a:latin typeface="Times New Roman" pitchFamily="18" charset="0"/>
                <a:cs typeface="Times New Roman" pitchFamily="18" charset="0"/>
              </a:rPr>
              <a:t> С.І., Орлов В.М., </a:t>
            </a:r>
            <a:r>
              <a:rPr lang="uk-UA" dirty="0" err="1" smtClean="0">
                <a:latin typeface="Times New Roman" pitchFamily="18" charset="0"/>
                <a:cs typeface="Times New Roman" pitchFamily="18" charset="0"/>
              </a:rPr>
              <a:t>Отливанська</a:t>
            </a:r>
            <a:r>
              <a:rPr lang="uk-UA" dirty="0" smtClean="0">
                <a:latin typeface="Times New Roman" pitchFamily="18" charset="0"/>
                <a:cs typeface="Times New Roman" pitchFamily="18" charset="0"/>
              </a:rPr>
              <a:t> Г.А., </a:t>
            </a:r>
            <a:r>
              <a:rPr lang="uk-UA" dirty="0" err="1" smtClean="0">
                <a:latin typeface="Times New Roman" pitchFamily="18" charset="0"/>
                <a:cs typeface="Times New Roman" pitchFamily="18" charset="0"/>
              </a:rPr>
              <a:t>Цманський</a:t>
            </a:r>
            <a:r>
              <a:rPr lang="uk-UA" dirty="0" smtClean="0">
                <a:latin typeface="Times New Roman" pitchFamily="18" charset="0"/>
                <a:cs typeface="Times New Roman" pitchFamily="18" charset="0"/>
              </a:rPr>
              <a:t> І.І.]. – О. : ВМВ, 2013. – 260 с.</a:t>
            </a:r>
          </a:p>
          <a:p>
            <a:pPr>
              <a:buNone/>
            </a:pPr>
            <a:r>
              <a:rPr lang="uk-UA" dirty="0" smtClean="0">
                <a:latin typeface="Times New Roman" pitchFamily="18" charset="0"/>
                <a:cs typeface="Times New Roman" pitchFamily="18" charset="0"/>
              </a:rPr>
              <a:t>	3</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Карапейчик</a:t>
            </a:r>
            <a:r>
              <a:rPr lang="uk-UA" dirty="0" smtClean="0">
                <a:latin typeface="Times New Roman" pitchFamily="18" charset="0"/>
                <a:cs typeface="Times New Roman" pitchFamily="18" charset="0"/>
              </a:rPr>
              <a:t> И.Н. </a:t>
            </a:r>
            <a:r>
              <a:rPr lang="uk-UA" dirty="0" err="1" smtClean="0">
                <a:latin typeface="Times New Roman" pitchFamily="18" charset="0"/>
                <a:cs typeface="Times New Roman" pitchFamily="18" charset="0"/>
              </a:rPr>
              <a:t>Подходы</a:t>
            </a:r>
            <a:r>
              <a:rPr lang="uk-UA" dirty="0" smtClean="0">
                <a:latin typeface="Times New Roman" pitchFamily="18" charset="0"/>
                <a:cs typeface="Times New Roman" pitchFamily="18" charset="0"/>
              </a:rPr>
              <a:t> к </a:t>
            </a:r>
            <a:r>
              <a:rPr lang="uk-UA" dirty="0" err="1" smtClean="0">
                <a:latin typeface="Times New Roman" pitchFamily="18" charset="0"/>
                <a:cs typeface="Times New Roman" pitchFamily="18" charset="0"/>
              </a:rPr>
              <a:t>измерению</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инновационного</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потенциала</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промышленных</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предприятий</a:t>
            </a:r>
            <a:r>
              <a:rPr lang="uk-UA" dirty="0" smtClean="0">
                <a:latin typeface="Times New Roman" pitchFamily="18" charset="0"/>
                <a:cs typeface="Times New Roman" pitchFamily="18" charset="0"/>
              </a:rPr>
              <a:t> / И.Н. </a:t>
            </a:r>
            <a:r>
              <a:rPr lang="uk-UA" dirty="0" err="1" smtClean="0">
                <a:latin typeface="Times New Roman" pitchFamily="18" charset="0"/>
                <a:cs typeface="Times New Roman" pitchFamily="18" charset="0"/>
              </a:rPr>
              <a:t>Карапейчик</a:t>
            </a:r>
            <a:r>
              <a:rPr lang="uk-UA" dirty="0" smtClean="0">
                <a:latin typeface="Times New Roman" pitchFamily="18" charset="0"/>
                <a:cs typeface="Times New Roman" pitchFamily="18" charset="0"/>
              </a:rPr>
              <a:t> // Актуальні проблеми економіки. – 2010. - №5 (107). – С. 101-110.</a:t>
            </a:r>
          </a:p>
          <a:p>
            <a:pPr>
              <a:buNone/>
            </a:pPr>
            <a:r>
              <a:rPr lang="uk-UA" dirty="0" smtClean="0">
                <a:latin typeface="Times New Roman" pitchFamily="18" charset="0"/>
                <a:cs typeface="Times New Roman" pitchFamily="18" charset="0"/>
              </a:rPr>
              <a:t>	4</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Карапейчик</a:t>
            </a:r>
            <a:r>
              <a:rPr lang="uk-UA" dirty="0" smtClean="0">
                <a:latin typeface="Times New Roman" pitchFamily="18" charset="0"/>
                <a:cs typeface="Times New Roman" pitchFamily="18" charset="0"/>
              </a:rPr>
              <a:t> И.Н. </a:t>
            </a:r>
            <a:r>
              <a:rPr lang="uk-UA" dirty="0" err="1" smtClean="0">
                <a:latin typeface="Times New Roman" pitchFamily="18" charset="0"/>
                <a:cs typeface="Times New Roman" pitchFamily="18" charset="0"/>
              </a:rPr>
              <a:t>Интегральная</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оценка</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инновационного</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потенциала</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предприятия</a:t>
            </a:r>
            <a:r>
              <a:rPr lang="uk-UA" dirty="0" smtClean="0">
                <a:latin typeface="Times New Roman" pitchFamily="18" charset="0"/>
                <a:cs typeface="Times New Roman" pitchFamily="18" charset="0"/>
              </a:rPr>
              <a:t> (на </a:t>
            </a:r>
            <a:r>
              <a:rPr lang="uk-UA" dirty="0" err="1" smtClean="0">
                <a:latin typeface="Times New Roman" pitchFamily="18" charset="0"/>
                <a:cs typeface="Times New Roman" pitchFamily="18" charset="0"/>
              </a:rPr>
              <a:t>примере</a:t>
            </a:r>
            <a:r>
              <a:rPr lang="uk-UA" dirty="0" smtClean="0">
                <a:latin typeface="Times New Roman" pitchFamily="18" charset="0"/>
                <a:cs typeface="Times New Roman" pitchFamily="18" charset="0"/>
              </a:rPr>
              <a:t> ОАО «</a:t>
            </a:r>
            <a:r>
              <a:rPr lang="uk-UA" dirty="0" err="1" smtClean="0">
                <a:latin typeface="Times New Roman" pitchFamily="18" charset="0"/>
                <a:cs typeface="Times New Roman" pitchFamily="18" charset="0"/>
              </a:rPr>
              <a:t>Азовмаш</a:t>
            </a:r>
            <a:r>
              <a:rPr lang="uk-UA" dirty="0" smtClean="0">
                <a:latin typeface="Times New Roman" pitchFamily="18" charset="0"/>
                <a:cs typeface="Times New Roman" pitchFamily="18" charset="0"/>
              </a:rPr>
              <a:t>») / И.Н. </a:t>
            </a:r>
            <a:r>
              <a:rPr lang="uk-UA" dirty="0" err="1" smtClean="0">
                <a:latin typeface="Times New Roman" pitchFamily="18" charset="0"/>
                <a:cs typeface="Times New Roman" pitchFamily="18" charset="0"/>
              </a:rPr>
              <a:t>Карапейчик</a:t>
            </a:r>
            <a:r>
              <a:rPr lang="uk-UA" dirty="0" smtClean="0">
                <a:latin typeface="Times New Roman" pitchFamily="18" charset="0"/>
                <a:cs typeface="Times New Roman" pitchFamily="18" charset="0"/>
              </a:rPr>
              <a:t> // Актуальні проблеми економіки. – 2010. - №12 (114). – С.193-204.</a:t>
            </a:r>
          </a:p>
          <a:p>
            <a:pPr>
              <a:buNone/>
            </a:pPr>
            <a:r>
              <a:rPr lang="uk-UA" dirty="0" smtClean="0">
                <a:latin typeface="Times New Roman" pitchFamily="18" charset="0"/>
                <a:cs typeface="Times New Roman" pitchFamily="18" charset="0"/>
              </a:rPr>
              <a:t>	5</a:t>
            </a:r>
            <a:r>
              <a:rPr lang="uk-UA" dirty="0" smtClean="0">
                <a:latin typeface="Times New Roman" pitchFamily="18" charset="0"/>
                <a:cs typeface="Times New Roman" pitchFamily="18" charset="0"/>
              </a:rPr>
              <a:t>. Чухрай Н.І. Формування інноваційного потенціалу підприємства: маркетингове та логістичне забезпечення: [монографія] / Н.І. Чухрай. – Львів: Видавництво Національного університету «Львівська політехніка», 2002. – 316 с.</a:t>
            </a:r>
          </a:p>
          <a:p>
            <a:pPr>
              <a:buNone/>
            </a:pPr>
            <a:r>
              <a:rPr lang="uk-UA" dirty="0" smtClean="0">
                <a:latin typeface="Times New Roman" pitchFamily="18" charset="0"/>
                <a:cs typeface="Times New Roman" pitchFamily="18" charset="0"/>
              </a:rPr>
              <a:t>	6</a:t>
            </a:r>
            <a:r>
              <a:rPr lang="uk-UA" dirty="0" smtClean="0">
                <a:latin typeface="Times New Roman" pitchFamily="18" charset="0"/>
                <a:cs typeface="Times New Roman" pitchFamily="18" charset="0"/>
              </a:rPr>
              <a:t>. Новікова І.В. Інноваційний потенціал підприємства: оцінка та фінансово-інвестиційне забезпечення розвитку (за матеріалами підприємств алмазно-інструментального виробництва України): автореф. дис. на здобуття наук. ступеня канд. </a:t>
            </a:r>
            <a:r>
              <a:rPr lang="uk-UA" dirty="0" err="1" smtClean="0">
                <a:latin typeface="Times New Roman" pitchFamily="18" charset="0"/>
                <a:cs typeface="Times New Roman" pitchFamily="18" charset="0"/>
              </a:rPr>
              <a:t>екон</a:t>
            </a:r>
            <a:r>
              <a:rPr lang="uk-UA" dirty="0" smtClean="0">
                <a:latin typeface="Times New Roman" pitchFamily="18" charset="0"/>
                <a:cs typeface="Times New Roman" pitchFamily="18" charset="0"/>
              </a:rPr>
              <a:t>. наук : спец. 08.06.01 – Економіка, організація і управління підприємствами / І.В. Новікова. – Київський національний економічний університет. – К., 2003. – 20 с.</a:t>
            </a:r>
          </a:p>
          <a:p>
            <a:pPr>
              <a:buNone/>
            </a:pPr>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500306"/>
            <a:ext cx="8229600" cy="1143000"/>
          </a:xfrm>
        </p:spPr>
        <p:txBody>
          <a:bodyPr>
            <a:normAutofit/>
          </a:bodyPr>
          <a:lstStyle/>
          <a:p>
            <a:r>
              <a:rPr lang="uk-UA" sz="4800" b="1" dirty="0" smtClean="0">
                <a:effectLst>
                  <a:outerShdw blurRad="38100" dist="38100" dir="2700000" algn="tl">
                    <a:srgbClr val="000000">
                      <a:alpha val="43137"/>
                    </a:srgbClr>
                  </a:outerShdw>
                </a:effectLst>
                <a:latin typeface="Times New Roman" pitchFamily="18" charset="0"/>
                <a:cs typeface="Times New Roman" pitchFamily="18" charset="0"/>
              </a:rPr>
              <a:t>Дякую за увагу!</a:t>
            </a:r>
            <a:endParaRPr lang="uk-UA" sz="48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497</Words>
  <PresentationFormat>Экран (4:3)</PresentationFormat>
  <Paragraphs>52</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ДОПОВІДЬ на тепу: “ПІДХОДИ ДО ВИЗНАЧЕННЯ ІННОВАЦІЙНОГО ПОТЕНЦІАЛУ ПІДПРИЄМСТВА”</vt:lpstr>
      <vt:lpstr>Анотація</vt:lpstr>
      <vt:lpstr>Беззаперечним фактом є те, що об’єктивне визначення рівня інноваційного потенціалу підприємства та його складових дає змогу найбільш ефективно провадити інноваційну діяльність, якісно сформувати та реалізовувати програми інноваційного розвитку підприємства. Для досягнення цієї мети необхідно обрати модель  оцінювання  інноваційного потенціалу машинобудівного підприємства, яка б найоб’єктивніше визначала його рівень. </vt:lpstr>
      <vt:lpstr>Аналіз підходів до визначення рівня інноваційного потенціалу підприємства</vt:lpstr>
      <vt:lpstr>Слайд 5</vt:lpstr>
      <vt:lpstr>Узагальнення недоліків існуючих методик визначення рівня інноваційного потенціалу підприємства:</vt:lpstr>
      <vt:lpstr>Висновки   Оцінка рівня інноваційного потенціалу є завданням, яке важко формалізувати. З іншої сторони, визначення рівня інноваційного потенціалу машинобудівного підприємства, побудоване лише на методі експертних оцінок, призводить до спотворення результатів через надмірний суб’єктивізм.  Тому цей процес вимагає нестандартних підходів, значного обсягу інформації, спеціальних знань висококваліфікованих фахівців та їх значного практичного досвіду.</vt:lpstr>
      <vt:lpstr>Література:</vt:lpstr>
      <vt:lpstr>Дякую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ДОПОВІДЬ на тепу: “ПІДХОДИ ДО ВИЗНАЧЕННЯ ІННОВАЦІЙНОГО ПОТЕНЦІАЛУ ПІДПРИЄМСТВА”</dc:title>
  <dc:creator>Andriy</dc:creator>
  <cp:lastModifiedBy>Andriy</cp:lastModifiedBy>
  <cp:revision>20</cp:revision>
  <dcterms:created xsi:type="dcterms:W3CDTF">2017-04-14T11:03:14Z</dcterms:created>
  <dcterms:modified xsi:type="dcterms:W3CDTF">2017-04-14T14:16:10Z</dcterms:modified>
</cp:coreProperties>
</file>