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40" d="100"/>
          <a:sy n="40" d="100"/>
        </p:scale>
        <p:origin x="5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0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36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02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1965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962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338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699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067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418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939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71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7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52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20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01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398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1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7A3BBAE3-ED66-4DAC-8AA8-1E2DC364622B}" type="datetimeFigureOut">
              <a:rPr lang="ru-RU" smtClean="0"/>
              <a:t>12.05.2017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D18A81E-A07B-447B-BBAC-4DD2A540A7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0638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>
                <a:effectLst/>
              </a:rPr>
              <a:t>МЕТОДИ ОЦІНКИ ІНВЕСТИЦІЙНОЇ ПРИВАБЛИВОСТІ </a:t>
            </a:r>
            <a:r>
              <a:rPr lang="uk-UA" sz="2800" dirty="0" smtClean="0">
                <a:effectLst/>
              </a:rPr>
              <a:t>ПІДПРИЄМСТВА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1600" dirty="0"/>
              <a:t> Позовна Н.В.</a:t>
            </a:r>
            <a:endParaRPr lang="ru-RU" sz="1600" dirty="0"/>
          </a:p>
          <a:p>
            <a:r>
              <a:rPr lang="uk-UA" sz="1600" dirty="0"/>
              <a:t>студентка 4 курсу, групи 6.04.04.13.01</a:t>
            </a:r>
            <a:endParaRPr lang="ru-RU" sz="1600" dirty="0"/>
          </a:p>
          <a:p>
            <a:r>
              <a:rPr lang="uk-UA" sz="1600" dirty="0"/>
              <a:t>факультету економічної інформатики</a:t>
            </a:r>
            <a:endParaRPr lang="ru-RU" sz="1600" dirty="0"/>
          </a:p>
          <a:p>
            <a:r>
              <a:rPr lang="uk-UA" sz="1600" dirty="0"/>
              <a:t>ХНЕУ ім. С. </a:t>
            </a:r>
            <a:r>
              <a:rPr lang="uk-UA" sz="1600" dirty="0" err="1"/>
              <a:t>Кузнеця</a:t>
            </a:r>
            <a:r>
              <a:rPr lang="uk-UA" sz="1600" dirty="0"/>
              <a:t>, Україна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91740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0337" y="1684421"/>
            <a:ext cx="10415336" cy="4588794"/>
          </a:xfrm>
        </p:spPr>
        <p:txBody>
          <a:bodyPr/>
          <a:lstStyle/>
          <a:p>
            <a:pPr algn="just"/>
            <a:r>
              <a:rPr lang="uk-UA" dirty="0"/>
              <a:t>Інвестиційна привабливість – надійне і своєчасне досягнення цілей інвестора на основі економічних результатів діяльності виробництва, у яке здійснюються інвестиції. Інвестиційна привабливість визначається комплексом різноманітних чинників, перелік і вплив яких можуть розрізнятися і змінюватися залежно як від складу інвесторів, що переслідують різні цілі, так і від виробничо-технічних особливостей виробництва, що </a:t>
            </a:r>
            <a:r>
              <a:rPr lang="uk-UA" dirty="0" smtClean="0"/>
              <a:t>інвестується.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040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0000" y="1248110"/>
            <a:ext cx="10233800" cy="4863932"/>
          </a:xfrm>
        </p:spPr>
        <p:txBody>
          <a:bodyPr/>
          <a:lstStyle/>
          <a:p>
            <a:r>
              <a:rPr lang="uk-UA" dirty="0"/>
              <a:t>Основні методи оцінки інвестиційної привабливості:</a:t>
            </a:r>
            <a:endParaRPr lang="ru-RU" dirty="0"/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/>
              <a:t>Факторний аналіз - це методика комплексного системного вивчення і оцінки впливу факторів на величину результативних показників</a:t>
            </a:r>
            <a:r>
              <a:rPr lang="ru-RU" dirty="0" smtClean="0"/>
              <a:t>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 smtClean="0"/>
              <a:t>Методи </a:t>
            </a:r>
            <a:r>
              <a:rPr lang="uk-UA" dirty="0"/>
              <a:t>експертних оцінок – це спосіб прогнозування та оцінки майбутніх результатів дій на основі прогнозів </a:t>
            </a:r>
            <a:r>
              <a:rPr lang="uk-UA" dirty="0" smtClean="0"/>
              <a:t>фахівців.</a:t>
            </a:r>
            <a:endParaRPr lang="ru-RU" dirty="0"/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 smtClean="0"/>
              <a:t>Математичні </a:t>
            </a:r>
            <a:r>
              <a:rPr lang="uk-UA" dirty="0"/>
              <a:t>методи. Основними методами цієї групи можна назвати кореляційний і дисперсійний аналізи, методи оптимізації та математичного моделювання, різні методи міжгалузевого </a:t>
            </a:r>
            <a:r>
              <a:rPr lang="uk-UA" dirty="0" smtClean="0"/>
              <a:t>балансу.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053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0000" y="84638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/>
              <a:t>Розглянемо модель сірого ящику,  яка акцентує увагу на взаємодії системи з зовнішнім середовищем(Рис.1).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3043096" y="2663032"/>
            <a:ext cx="5961720" cy="2676524"/>
            <a:chOff x="293" y="0"/>
            <a:chExt cx="5962355" cy="2676524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293" y="0"/>
              <a:ext cx="5962355" cy="2676524"/>
              <a:chOff x="-83496" y="21924"/>
              <a:chExt cx="5827268" cy="2676765"/>
            </a:xfrm>
          </p:grpSpPr>
          <p:sp>
            <p:nvSpPr>
              <p:cNvPr id="8" name="Надпись 53"/>
              <p:cNvSpPr txBox="1"/>
              <p:nvPr/>
            </p:nvSpPr>
            <p:spPr>
              <a:xfrm>
                <a:off x="1466490" y="1086928"/>
                <a:ext cx="2717321" cy="744907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Оцінка інвестиційної привабливості підприємства за допомогою аналізу кількісних та якісних показників 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" name="Надпись 54"/>
              <p:cNvSpPr txBox="1"/>
              <p:nvPr/>
            </p:nvSpPr>
            <p:spPr>
              <a:xfrm>
                <a:off x="1751042" y="21924"/>
                <a:ext cx="2182483" cy="857709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uk-UA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Власник підприємства;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uk-UA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Менеджер підприємства;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uk-UA" sz="1200" dirty="0" smtClean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Місце розташування.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Надпись 55"/>
              <p:cNvSpPr txBox="1"/>
              <p:nvPr/>
            </p:nvSpPr>
            <p:spPr>
              <a:xfrm>
                <a:off x="-83496" y="1086928"/>
                <a:ext cx="1196303" cy="603850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Дані підприємства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Надпись 56"/>
              <p:cNvSpPr txBox="1"/>
              <p:nvPr/>
            </p:nvSpPr>
            <p:spPr>
              <a:xfrm>
                <a:off x="4399472" y="1078301"/>
                <a:ext cx="1344300" cy="753534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uk-UA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Висновки про інвестиційну привабливість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Надпись 57"/>
              <p:cNvSpPr txBox="1"/>
              <p:nvPr/>
            </p:nvSpPr>
            <p:spPr>
              <a:xfrm>
                <a:off x="1750967" y="1999897"/>
                <a:ext cx="2354664" cy="698792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uk-UA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Привабливість держави;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uk-UA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Привабливість регіону;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uk-UA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Привабливість галузі.</a:t>
                </a:r>
                <a:endParaRPr lang="ru-RU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3" name="Прямая со стрелкой 12"/>
              <p:cNvCxnSpPr/>
              <p:nvPr/>
            </p:nvCxnSpPr>
            <p:spPr>
              <a:xfrm>
                <a:off x="1112807" y="1354347"/>
                <a:ext cx="35397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 стрелкой 13"/>
              <p:cNvCxnSpPr/>
              <p:nvPr/>
            </p:nvCxnSpPr>
            <p:spPr>
              <a:xfrm>
                <a:off x="2734573" y="879894"/>
                <a:ext cx="8627" cy="20745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6" name="Прямая со стрелкой 5"/>
            <p:cNvCxnSpPr/>
            <p:nvPr/>
          </p:nvCxnSpPr>
          <p:spPr>
            <a:xfrm>
              <a:off x="4371975" y="1352550"/>
              <a:ext cx="22063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 flipV="1">
              <a:off x="2943225" y="1809750"/>
              <a:ext cx="0" cy="16804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5" name="Прямоугольник 14"/>
          <p:cNvSpPr/>
          <p:nvPr/>
        </p:nvSpPr>
        <p:spPr>
          <a:xfrm>
            <a:off x="3474109" y="5516680"/>
            <a:ext cx="5124543" cy="4215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 algn="ctr">
              <a:lnSpc>
                <a:spcPct val="130000"/>
              </a:lnSpc>
              <a:spcAft>
                <a:spcPts val="0"/>
              </a:spcAft>
            </a:pPr>
            <a:r>
              <a:rPr lang="uk-UA" dirty="0" smtClean="0">
                <a:effectLst/>
                <a:latin typeface="Arial" panose="020B0604020202020204" pitchFamily="34" charset="0"/>
              </a:rPr>
              <a:t>Рис.1. Модель сірого ящика підприємства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44256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4063" y="1151857"/>
            <a:ext cx="10233800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Зовнішні фактори здійснюють непрямий вплив на інвестиційну привабливість підприємства. До них можна віднести три основні групи факторів: інвестиційна привабливість держави, інвестиційна привабливість регіону, інвестиційна привабливість галузі.</a:t>
            </a:r>
            <a:endParaRPr lang="ru-RU" dirty="0"/>
          </a:p>
          <a:p>
            <a:pPr algn="just"/>
            <a:r>
              <a:rPr lang="uk-UA" dirty="0"/>
              <a:t>Внутрішні фактори мають прямий вплив на діяльність підприємства і їх можна контролювати. Основним фактором є вплив власника підприємства. Характер володіння, тобто, кому належить контрольний пакет акцій і великі пакети, має істотне значення не тільки для поточної діяльності підприємства, а й для його успішного розвитку. Залежно від характеру володіння повинна будуватися система управління підприємством. Важливим аспектом є також репутація власників в суспільстві і на ринку. Негативна інформація може погано вплинути на успіх реалізації проекту.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09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92190" y="429962"/>
            <a:ext cx="10233800" cy="6187406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Для аналізу інвестиційної привабливості підприємства найчастіше використовують методи експертних оцінок. Експертним методам властиві певні переваги і недоліки. Перевагами є те, що вони дозволяють ухвалювати рішення, коли об'єктивні методи несприйнятливі. До інших переваг відноситься їх відновлюваність. Сфера застосування цих методів — не лише оцінка якості товарів, але і дослідження операцій технологічного циклу, прийняття рішень, що управляють, прогнозування.</a:t>
            </a:r>
            <a:endParaRPr lang="ru-RU" dirty="0"/>
          </a:p>
          <a:p>
            <a:r>
              <a:rPr lang="uk-UA" dirty="0"/>
              <a:t>Експертні методи, застосовані кваліфікованими експертами, дозволяють дати точну оцінку товарів. Проведені експерименти свідчать, що при правильній методиці експертної оцінки похибка результатів складає 5—10%, що допускається для вимірювальних методів. Отримані експериментальним шляхом результати експертних оцінок в різних групах експертів показали їх достатньо високу </a:t>
            </a:r>
            <a:r>
              <a:rPr lang="uk-UA" dirty="0" smtClean="0"/>
              <a:t>відновлюваність</a:t>
            </a:r>
            <a:r>
              <a:rPr lang="ru-RU"/>
              <a:t>.</a:t>
            </a:r>
            <a:endParaRPr lang="ru-RU" dirty="0"/>
          </a:p>
          <a:p>
            <a:r>
              <a:rPr lang="uk-UA" dirty="0"/>
              <a:t>До недоліків експертних методів відносяться суб'єктивізм, обмеженість застосування, високі витрати на їх проведення.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388272"/>
      </p:ext>
    </p:extLst>
  </p:cSld>
  <p:clrMapOvr>
    <a:masterClrMapping/>
  </p:clrMapOvr>
</p:sld>
</file>

<file path=ppt/theme/theme1.xml><?xml version="1.0" encoding="utf-8"?>
<a:theme xmlns:a="http://schemas.openxmlformats.org/drawingml/2006/main" name="Глубина">
  <a:themeElements>
    <a:clrScheme name="Глубина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Глубина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убина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TM04033923[[fn=Глубина]]</Template>
  <TotalTime>9</TotalTime>
  <Words>412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Corbel</vt:lpstr>
      <vt:lpstr>Times New Roman</vt:lpstr>
      <vt:lpstr>Глубина</vt:lpstr>
      <vt:lpstr>МЕТОДИ ОЦІНКИ ІНВЕСТИЦІЙНОЇ ПРИВАБЛИВОСТІ ПІДПРИЄМСТВА</vt:lpstr>
      <vt:lpstr>Презентация PowerPoint</vt:lpstr>
      <vt:lpstr>Презентация PowerPoint</vt:lpstr>
      <vt:lpstr>Розглянемо модель сірого ящику,  яка акцентує увагу на взаємодії системи з зовнішнім середовищем(Рис.1).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ОЦІНКИ ІНВЕСТИЦІЙНОЇ ПРИВАБЛИВОСТІ ПІДПРИЄМСТВА</dc:title>
  <dc:creator>Наталія Позовна</dc:creator>
  <cp:lastModifiedBy>Наталія Позовна</cp:lastModifiedBy>
  <cp:revision>2</cp:revision>
  <dcterms:created xsi:type="dcterms:W3CDTF">2017-05-12T12:12:14Z</dcterms:created>
  <dcterms:modified xsi:type="dcterms:W3CDTF">2017-05-12T12:22:06Z</dcterms:modified>
</cp:coreProperties>
</file>