
<file path=[Content_Types].xml><?xml version="1.0" encoding="utf-8"?>
<Types xmlns="http://schemas.openxmlformats.org/package/2006/content-types">
  <Default Extension="png" ContentType="image/png"/>
  <Default Extension="tmp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85" r:id="rId3"/>
    <p:sldId id="258" r:id="rId4"/>
    <p:sldId id="259" r:id="rId5"/>
    <p:sldId id="267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83" r:id="rId14"/>
    <p:sldId id="268" r:id="rId15"/>
    <p:sldId id="269" r:id="rId16"/>
    <p:sldId id="270" r:id="rId17"/>
    <p:sldId id="273" r:id="rId18"/>
    <p:sldId id="274" r:id="rId19"/>
    <p:sldId id="272" r:id="rId20"/>
    <p:sldId id="275" r:id="rId21"/>
    <p:sldId id="286" r:id="rId22"/>
    <p:sldId id="276" r:id="rId23"/>
    <p:sldId id="278" r:id="rId24"/>
    <p:sldId id="271" r:id="rId25"/>
    <p:sldId id="277" r:id="rId26"/>
    <p:sldId id="279" r:id="rId27"/>
    <p:sldId id="280" r:id="rId28"/>
    <p:sldId id="281" r:id="rId29"/>
    <p:sldId id="282" r:id="rId30"/>
    <p:sldId id="284" r:id="rId31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9645" autoAdjust="0"/>
  </p:normalViewPr>
  <p:slideViewPr>
    <p:cSldViewPr>
      <p:cViewPr>
        <p:scale>
          <a:sx n="86" d="100"/>
          <a:sy n="86" d="100"/>
        </p:scale>
        <p:origin x="-906" y="-2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4;&#1083;&#1077;&#1095;&#1082;&#1072;\AppData\Roaming\Microsoft\Excel\&#1080;&#1085;&#1076;&#1079;%20(version%201).xlsb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4;&#1083;&#1077;&#1095;&#1082;&#1072;\AppData\Roaming\Microsoft\Excel\&#1080;&#1085;&#1076;&#1079;%20(version%201).xlsb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4;&#1083;&#1077;&#1095;&#1082;&#1072;\AppData\Roaming\Microsoft\Excel\&#1080;&#1085;&#1076;&#1079;%20(version%201).xlsb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4;&#1083;&#1077;&#1095;&#1082;&#1072;\AppData\Roaming\Microsoft\Excel\&#1080;&#1085;&#1076;&#1079;%20(version%201).xlsb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4;&#1083;&#1077;&#1095;&#1082;&#1072;\AppData\Roaming\Microsoft\Excel\&#1080;&#1085;&#1076;&#1079;%20(version%201).xlsb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9;&#1085;&#1080;&#1074;&#1077;&#1088;\4%20&#1082;&#1091;&#1088;&#1089;\&#1055;&#1057;&#1069;&#1055;\&#1080;&#1085;&#1076;&#1079;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2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9;&#1085;&#1080;&#1074;&#1077;&#1088;\4%20&#1082;&#1091;&#1088;&#1089;\&#1055;&#1057;&#1069;&#1055;\&#1080;&#1085;&#1076;&#1079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v>Доля ВВП  млрд.грн</c:v>
          </c:tx>
          <c:spPr>
            <a:ln>
              <a:solidFill>
                <a:schemeClr val="tx2">
                  <a:lumMod val="75000"/>
                </a:schemeClr>
              </a:solidFill>
            </a:ln>
          </c:spPr>
          <c:marker>
            <c:symbol val="none"/>
          </c:marker>
          <c:dLbls>
            <c:dLbl>
              <c:idx val="10"/>
              <c:layout>
                <c:manualLayout>
                  <c:x val="0"/>
                  <c:y val="0.1930796220257870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'Доля ВВП 1'!$A$2:$A$12</c:f>
              <c:numCache>
                <c:formatCode>General</c:formatCode>
                <c:ptCount val="11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</c:numCache>
            </c:numRef>
          </c:cat>
          <c:val>
            <c:numRef>
              <c:f>'Доля ВВП 1'!$B$2:$B$12</c:f>
              <c:numCache>
                <c:formatCode>0.00</c:formatCode>
                <c:ptCount val="11"/>
                <c:pt idx="0">
                  <c:v>6</c:v>
                </c:pt>
                <c:pt idx="1">
                  <c:v>7.3</c:v>
                </c:pt>
                <c:pt idx="2">
                  <c:v>11.5</c:v>
                </c:pt>
                <c:pt idx="3">
                  <c:v>14.7</c:v>
                </c:pt>
                <c:pt idx="4">
                  <c:v>15.1</c:v>
                </c:pt>
                <c:pt idx="5">
                  <c:v>16.2</c:v>
                </c:pt>
                <c:pt idx="6">
                  <c:v>17.100000000000001</c:v>
                </c:pt>
                <c:pt idx="7">
                  <c:v>18.2</c:v>
                </c:pt>
                <c:pt idx="8">
                  <c:v>19.2</c:v>
                </c:pt>
                <c:pt idx="9">
                  <c:v>19.7</c:v>
                </c:pt>
                <c:pt idx="10">
                  <c:v>20.100000000000001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9374592"/>
        <c:axId val="82771968"/>
      </c:lineChart>
      <c:catAx>
        <c:axId val="79374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82771968"/>
        <c:crosses val="autoZero"/>
        <c:auto val="1"/>
        <c:lblAlgn val="ctr"/>
        <c:lblOffset val="100"/>
        <c:noMultiLvlLbl val="0"/>
      </c:catAx>
      <c:valAx>
        <c:axId val="82771968"/>
        <c:scaling>
          <c:orientation val="minMax"/>
        </c:scaling>
        <c:delete val="0"/>
        <c:axPos val="l"/>
        <c:majorGridlines/>
        <c:numFmt formatCode="0.00" sourceLinked="1"/>
        <c:majorTickMark val="none"/>
        <c:minorTickMark val="none"/>
        <c:tickLblPos val="nextTo"/>
        <c:spPr>
          <a:ln w="9525">
            <a:noFill/>
          </a:ln>
        </c:spPr>
        <c:crossAx val="79374592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v>Сальдо, млн дол. США</c:v>
          </c:tx>
          <c:spPr>
            <a:ln>
              <a:solidFill>
                <a:schemeClr val="tx2"/>
              </a:solidFill>
            </a:ln>
          </c:spPr>
          <c:marker>
            <c:symbol val="none"/>
          </c:marker>
          <c:cat>
            <c:numRef>
              <c:f>Лист3!$B$1:$B$17</c:f>
              <c:numCache>
                <c:formatCode>General</c:formatCode>
                <c:ptCount val="17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</c:numCache>
            </c:numRef>
          </c:cat>
          <c:val>
            <c:numRef>
              <c:f>Лист3!$A$1:$A$17</c:f>
              <c:numCache>
                <c:formatCode>General</c:formatCode>
                <c:ptCount val="17"/>
                <c:pt idx="0">
                  <c:v>10.1</c:v>
                </c:pt>
                <c:pt idx="1">
                  <c:v>20.3</c:v>
                </c:pt>
                <c:pt idx="2">
                  <c:v>-40.1</c:v>
                </c:pt>
                <c:pt idx="3">
                  <c:v>-43.1</c:v>
                </c:pt>
                <c:pt idx="4">
                  <c:v>-21.2</c:v>
                </c:pt>
                <c:pt idx="5">
                  <c:v>-39.200000000000003</c:v>
                </c:pt>
                <c:pt idx="6">
                  <c:v>-50.2</c:v>
                </c:pt>
                <c:pt idx="7">
                  <c:v>-55.1</c:v>
                </c:pt>
                <c:pt idx="8">
                  <c:v>-60.2</c:v>
                </c:pt>
                <c:pt idx="9">
                  <c:v>-59.5</c:v>
                </c:pt>
                <c:pt idx="10">
                  <c:v>-20.3</c:v>
                </c:pt>
                <c:pt idx="11">
                  <c:v>-15.5</c:v>
                </c:pt>
                <c:pt idx="12">
                  <c:v>-55.36</c:v>
                </c:pt>
                <c:pt idx="13">
                  <c:v>-17.899999999999999</c:v>
                </c:pt>
                <c:pt idx="14">
                  <c:v>-28.3</c:v>
                </c:pt>
                <c:pt idx="15">
                  <c:v>10.3</c:v>
                </c:pt>
                <c:pt idx="16">
                  <c:v>14.3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2796928"/>
        <c:axId val="82798464"/>
      </c:lineChart>
      <c:catAx>
        <c:axId val="82796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82798464"/>
        <c:crosses val="autoZero"/>
        <c:auto val="1"/>
        <c:lblAlgn val="ctr"/>
        <c:lblOffset val="100"/>
        <c:noMultiLvlLbl val="0"/>
      </c:catAx>
      <c:valAx>
        <c:axId val="82798464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crossAx val="827969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Доля,%</c:v>
          </c:tx>
          <c:spPr>
            <a:solidFill>
              <a:schemeClr val="tx2">
                <a:lumMod val="75000"/>
              </a:schemeClr>
            </a:solidFill>
          </c:spPr>
          <c:invertIfNegative val="0"/>
          <c:cat>
            <c:numRef>
              <c:f>Лист3!$B$20:$B$29</c:f>
              <c:numCache>
                <c:formatCode>General</c:formatCode>
                <c:ptCount val="10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</c:numCache>
            </c:numRef>
          </c:cat>
          <c:val>
            <c:numRef>
              <c:f>Лист3!$A$20:$A$29</c:f>
              <c:numCache>
                <c:formatCode>General</c:formatCode>
                <c:ptCount val="10"/>
                <c:pt idx="0">
                  <c:v>6.29</c:v>
                </c:pt>
                <c:pt idx="1">
                  <c:v>6.1</c:v>
                </c:pt>
                <c:pt idx="2">
                  <c:v>6.95</c:v>
                </c:pt>
                <c:pt idx="3">
                  <c:v>8.93</c:v>
                </c:pt>
                <c:pt idx="4">
                  <c:v>8.35</c:v>
                </c:pt>
                <c:pt idx="5">
                  <c:v>5.16</c:v>
                </c:pt>
                <c:pt idx="6">
                  <c:v>4.32</c:v>
                </c:pt>
                <c:pt idx="7">
                  <c:v>5.18</c:v>
                </c:pt>
                <c:pt idx="8">
                  <c:v>8.1</c:v>
                </c:pt>
                <c:pt idx="9">
                  <c:v>8.89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82819712"/>
        <c:axId val="82829696"/>
      </c:barChart>
      <c:catAx>
        <c:axId val="82819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82829696"/>
        <c:crosses val="autoZero"/>
        <c:auto val="1"/>
        <c:lblAlgn val="ctr"/>
        <c:lblOffset val="100"/>
        <c:noMultiLvlLbl val="0"/>
      </c:catAx>
      <c:valAx>
        <c:axId val="82829696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crossAx val="82819712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>
          <a:latin typeface="Open Sans" pitchFamily="34" charset="0"/>
          <a:ea typeface="Open Sans" pitchFamily="34" charset="0"/>
          <a:cs typeface="Open Sans" pitchFamily="34" charset="0"/>
        </a:defRPr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v>Занятость населения в туристической сфере, тыс.человек</c:v>
          </c:tx>
          <c:spPr>
            <a:solidFill>
              <a:schemeClr val="tx2">
                <a:lumMod val="5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Лист3!$D$32:$D$40</c:f>
              <c:numCache>
                <c:formatCode>General</c:formatCode>
                <c:ptCount val="9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</c:numCache>
            </c:numRef>
          </c:cat>
          <c:val>
            <c:numRef>
              <c:f>Лист3!$A$32:$A$40</c:f>
              <c:numCache>
                <c:formatCode>General</c:formatCode>
                <c:ptCount val="9"/>
                <c:pt idx="0">
                  <c:v>1275.3</c:v>
                </c:pt>
                <c:pt idx="1">
                  <c:v>1676.5</c:v>
                </c:pt>
                <c:pt idx="2">
                  <c:v>1556.1</c:v>
                </c:pt>
                <c:pt idx="3">
                  <c:v>1468</c:v>
                </c:pt>
                <c:pt idx="4">
                  <c:v>1471.1</c:v>
                </c:pt>
                <c:pt idx="5">
                  <c:v>1514.2</c:v>
                </c:pt>
                <c:pt idx="6">
                  <c:v>1624.6</c:v>
                </c:pt>
                <c:pt idx="7">
                  <c:v>1626.1</c:v>
                </c:pt>
                <c:pt idx="8">
                  <c:v>1925.2</c:v>
                </c:pt>
              </c:numCache>
            </c:numRef>
          </c:val>
        </c:ser>
        <c:ser>
          <c:idx val="1"/>
          <c:order val="1"/>
          <c:tx>
            <c:v>Занятость в туризме,т. человек</c:v>
          </c:tx>
          <c:spPr>
            <a:solidFill>
              <a:schemeClr val="tx2">
                <a:lumMod val="75000"/>
                <a:alpha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-8.79629629629629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-7.4074074074074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1111111111111112E-2"/>
                  <c:y val="-0.1064814814814814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6666666666666666E-2"/>
                  <c:y val="-9.25925925925925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1111111111111112E-2"/>
                  <c:y val="-8.79629629629629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2.7777777777777779E-3"/>
                  <c:y val="-0.1064814814814814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0"/>
                  <c:y val="-9.72222222222222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5.5555555555555558E-3"/>
                  <c:y val="-0.1342592592592592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0"/>
                  <c:y val="-0.1388888888888888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Лист3!$D$32:$D$40</c:f>
              <c:numCache>
                <c:formatCode>General</c:formatCode>
                <c:ptCount val="9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</c:numCache>
            </c:numRef>
          </c:cat>
          <c:val>
            <c:numRef>
              <c:f>Лист3!$B$32:$B$40</c:f>
              <c:numCache>
                <c:formatCode>General</c:formatCode>
                <c:ptCount val="9"/>
                <c:pt idx="0">
                  <c:v>232.2</c:v>
                </c:pt>
                <c:pt idx="1">
                  <c:v>268.39999999999998</c:v>
                </c:pt>
                <c:pt idx="2">
                  <c:v>252.5</c:v>
                </c:pt>
                <c:pt idx="3">
                  <c:v>245.4</c:v>
                </c:pt>
                <c:pt idx="4">
                  <c:v>267.60000000000002</c:v>
                </c:pt>
                <c:pt idx="5">
                  <c:v>272.10000000000002</c:v>
                </c:pt>
                <c:pt idx="6">
                  <c:v>379.5</c:v>
                </c:pt>
                <c:pt idx="7">
                  <c:v>502.2</c:v>
                </c:pt>
                <c:pt idx="8">
                  <c:v>610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82888960"/>
        <c:axId val="82898944"/>
      </c:barChart>
      <c:catAx>
        <c:axId val="82888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82898944"/>
        <c:crosses val="autoZero"/>
        <c:auto val="1"/>
        <c:lblAlgn val="ctr"/>
        <c:lblOffset val="100"/>
        <c:noMultiLvlLbl val="0"/>
      </c:catAx>
      <c:valAx>
        <c:axId val="82898944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crossAx val="82888960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>
          <a:latin typeface="Open Sans" pitchFamily="34" charset="0"/>
          <a:ea typeface="Open Sans" pitchFamily="34" charset="0"/>
          <a:cs typeface="Open Sans" pitchFamily="34" charset="0"/>
        </a:defRPr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v>Субъекты туристической деятельности, единиц</c:v>
          </c:tx>
          <c:spPr>
            <a:ln>
              <a:solidFill>
                <a:schemeClr val="tx2">
                  <a:lumMod val="50000"/>
                </a:schemeClr>
              </a:solidFill>
            </a:ln>
          </c:spPr>
          <c:marker>
            <c:symbol val="none"/>
          </c:marker>
          <c:cat>
            <c:numRef>
              <c:f>'Количество туристических фирм'!$A$2:$A$15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'Количество туристических фирм'!$B$2:$B$15</c:f>
              <c:numCache>
                <c:formatCode>0.00</c:formatCode>
                <c:ptCount val="14"/>
                <c:pt idx="0">
                  <c:v>3005</c:v>
                </c:pt>
                <c:pt idx="1">
                  <c:v>3102</c:v>
                </c:pt>
                <c:pt idx="2">
                  <c:v>2640</c:v>
                </c:pt>
                <c:pt idx="3">
                  <c:v>2952</c:v>
                </c:pt>
                <c:pt idx="4">
                  <c:v>3201</c:v>
                </c:pt>
                <c:pt idx="5">
                  <c:v>3960</c:v>
                </c:pt>
                <c:pt idx="6">
                  <c:v>4823</c:v>
                </c:pt>
                <c:pt idx="7">
                  <c:v>4988</c:v>
                </c:pt>
                <c:pt idx="8">
                  <c:v>5987</c:v>
                </c:pt>
                <c:pt idx="9">
                  <c:v>4873</c:v>
                </c:pt>
                <c:pt idx="10">
                  <c:v>5461</c:v>
                </c:pt>
                <c:pt idx="11">
                  <c:v>5793</c:v>
                </c:pt>
                <c:pt idx="12">
                  <c:v>5896</c:v>
                </c:pt>
                <c:pt idx="13">
                  <c:v>5423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2915712"/>
        <c:axId val="82917248"/>
      </c:lineChart>
      <c:catAx>
        <c:axId val="82915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82917248"/>
        <c:crosses val="autoZero"/>
        <c:auto val="1"/>
        <c:lblAlgn val="ctr"/>
        <c:lblOffset val="100"/>
        <c:tickLblSkip val="2"/>
        <c:noMultiLvlLbl val="0"/>
      </c:catAx>
      <c:valAx>
        <c:axId val="82917248"/>
        <c:scaling>
          <c:orientation val="minMax"/>
        </c:scaling>
        <c:delete val="0"/>
        <c:axPos val="l"/>
        <c:majorGridlines/>
        <c:numFmt formatCode="0.00" sourceLinked="1"/>
        <c:majorTickMark val="none"/>
        <c:minorTickMark val="none"/>
        <c:tickLblPos val="nextTo"/>
        <c:spPr>
          <a:ln w="9525">
            <a:noFill/>
          </a:ln>
        </c:spPr>
        <c:crossAx val="829157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>
          <a:latin typeface="Open Sans" pitchFamily="34" charset="0"/>
          <a:ea typeface="Open Sans" pitchFamily="34" charset="0"/>
          <a:cs typeface="Open Sans" pitchFamily="34" charset="0"/>
        </a:defRPr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Лист1!$A$1</c:f>
              <c:strCache>
                <c:ptCount val="1"/>
                <c:pt idx="0">
                  <c:v>Количество граждан Украины, которые выезжали за границу</c:v>
                </c:pt>
              </c:strCache>
            </c:strRef>
          </c:tx>
          <c:marker>
            <c:symbol val="none"/>
          </c:marker>
          <c:cat>
            <c:numRef>
              <c:f>Лист1!$C$3:$C$12</c:f>
              <c:numCache>
                <c:formatCode>General</c:formatCode>
                <c:ptCount val="10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</c:numCache>
            </c:numRef>
          </c:cat>
          <c:val>
            <c:numRef>
              <c:f>Лист1!$A$3:$A$12</c:f>
              <c:numCache>
                <c:formatCode>General</c:formatCode>
                <c:ptCount val="10"/>
                <c:pt idx="0">
                  <c:v>16875256</c:v>
                </c:pt>
                <c:pt idx="1">
                  <c:v>17334653</c:v>
                </c:pt>
                <c:pt idx="2">
                  <c:v>15498567</c:v>
                </c:pt>
                <c:pt idx="3">
                  <c:v>15333949</c:v>
                </c:pt>
                <c:pt idx="4">
                  <c:v>17180034</c:v>
                </c:pt>
                <c:pt idx="5">
                  <c:v>19773143</c:v>
                </c:pt>
                <c:pt idx="6">
                  <c:v>21432836</c:v>
                </c:pt>
                <c:pt idx="7">
                  <c:v>23761287</c:v>
                </c:pt>
                <c:pt idx="8">
                  <c:v>22437671</c:v>
                </c:pt>
                <c:pt idx="9">
                  <c:v>23141646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Лист1!$B$1</c:f>
              <c:strCache>
                <c:ptCount val="1"/>
                <c:pt idx="0">
                  <c:v>Количество иностранных граждан, которые посетили Украину, человек</c:v>
                </c:pt>
              </c:strCache>
            </c:strRef>
          </c:tx>
          <c:spPr>
            <a:ln>
              <a:solidFill>
                <a:schemeClr val="tx2">
                  <a:lumMod val="50000"/>
                </a:schemeClr>
              </a:solidFill>
            </a:ln>
          </c:spPr>
          <c:marker>
            <c:symbol val="none"/>
          </c:marker>
          <c:cat>
            <c:numRef>
              <c:f>Лист1!$C$3:$C$12</c:f>
              <c:numCache>
                <c:formatCode>General</c:formatCode>
                <c:ptCount val="10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</c:numCache>
            </c:numRef>
          </c:cat>
          <c:val>
            <c:numRef>
              <c:f>Лист1!$B$3:$B$12</c:f>
              <c:numCache>
                <c:formatCode>General</c:formatCode>
                <c:ptCount val="10"/>
                <c:pt idx="0">
                  <c:v>18935775</c:v>
                </c:pt>
                <c:pt idx="1">
                  <c:v>23122157</c:v>
                </c:pt>
                <c:pt idx="2">
                  <c:v>25449078</c:v>
                </c:pt>
                <c:pt idx="3">
                  <c:v>20798342</c:v>
                </c:pt>
                <c:pt idx="4">
                  <c:v>21203327</c:v>
                </c:pt>
                <c:pt idx="5">
                  <c:v>21415296</c:v>
                </c:pt>
                <c:pt idx="6">
                  <c:v>23012823</c:v>
                </c:pt>
                <c:pt idx="7">
                  <c:v>24671227</c:v>
                </c:pt>
                <c:pt idx="8">
                  <c:v>12711507</c:v>
                </c:pt>
                <c:pt idx="9">
                  <c:v>12428286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2958976"/>
        <c:axId val="82960768"/>
      </c:lineChart>
      <c:catAx>
        <c:axId val="82958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82960768"/>
        <c:crosses val="autoZero"/>
        <c:auto val="1"/>
        <c:lblAlgn val="ctr"/>
        <c:lblOffset val="100"/>
        <c:noMultiLvlLbl val="0"/>
      </c:catAx>
      <c:valAx>
        <c:axId val="82960768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crossAx val="8295897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3.7249032221538116E-2"/>
          <c:y val="0.85500048605710477"/>
          <c:w val="0.94984733158355206"/>
          <c:h val="9.8703153353331088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>
          <a:latin typeface="Open Sans" pitchFamily="34" charset="0"/>
          <a:ea typeface="Open Sans" pitchFamily="34" charset="0"/>
          <a:cs typeface="Open Sans" pitchFamily="34" charset="0"/>
        </a:defRPr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v>Количество украинцев, выехавших заграницу с целью туризма</c:v>
          </c:tx>
          <c:spPr>
            <a:ln>
              <a:solidFill>
                <a:schemeClr val="tx2">
                  <a:lumMod val="50000"/>
                </a:schemeClr>
              </a:solidFill>
            </a:ln>
          </c:spPr>
          <c:marker>
            <c:symbol val="none"/>
          </c:marker>
          <c:cat>
            <c:numRef>
              <c:f>'Выехавшие с целью туризма'!$A$2:$A$15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'Выехавшие с целью туризма'!$B$2:$B$15</c:f>
              <c:numCache>
                <c:formatCode>_(* #,##0.00_);_(* \(#,##0.00\);_(* "-"??_);_(@_)</c:formatCode>
                <c:ptCount val="14"/>
                <c:pt idx="0">
                  <c:v>302632</c:v>
                </c:pt>
                <c:pt idx="1">
                  <c:v>344332</c:v>
                </c:pt>
                <c:pt idx="2">
                  <c:v>441798</c:v>
                </c:pt>
                <c:pt idx="3">
                  <c:v>566942</c:v>
                </c:pt>
                <c:pt idx="4">
                  <c:v>668228</c:v>
                </c:pt>
                <c:pt idx="5">
                  <c:v>786049</c:v>
                </c:pt>
                <c:pt idx="6">
                  <c:v>1182023</c:v>
                </c:pt>
                <c:pt idx="7">
                  <c:v>913640</c:v>
                </c:pt>
                <c:pt idx="8">
                  <c:v>1195623</c:v>
                </c:pt>
                <c:pt idx="9">
                  <c:v>1250068</c:v>
                </c:pt>
                <c:pt idx="10">
                  <c:v>1956662</c:v>
                </c:pt>
                <c:pt idx="11">
                  <c:v>2119390</c:v>
                </c:pt>
                <c:pt idx="12">
                  <c:v>2085273</c:v>
                </c:pt>
                <c:pt idx="13">
                  <c:v>1847839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5353216"/>
        <c:axId val="85354752"/>
      </c:lineChart>
      <c:catAx>
        <c:axId val="85353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85354752"/>
        <c:crosses val="autoZero"/>
        <c:auto val="1"/>
        <c:lblAlgn val="ctr"/>
        <c:lblOffset val="100"/>
        <c:noMultiLvlLbl val="0"/>
      </c:catAx>
      <c:valAx>
        <c:axId val="85354752"/>
        <c:scaling>
          <c:orientation val="minMax"/>
        </c:scaling>
        <c:delete val="0"/>
        <c:axPos val="l"/>
        <c:majorGridlines/>
        <c:numFmt formatCode="_(* #,##0.00_);_(* \(#,##0.00\);_(* &quot;-&quot;??_);_(@_)" sourceLinked="1"/>
        <c:majorTickMark val="none"/>
        <c:minorTickMark val="none"/>
        <c:tickLblPos val="nextTo"/>
        <c:spPr>
          <a:ln w="9525">
            <a:noFill/>
          </a:ln>
        </c:spPr>
        <c:crossAx val="8535321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Cтепенная функция</c:v>
                </c:pt>
              </c:strCache>
            </c:strRef>
          </c:tx>
          <c:spPr>
            <a:ln>
              <a:solidFill>
                <a:schemeClr val="tx2"/>
              </a:solidFill>
            </a:ln>
          </c:spPr>
          <c:marker>
            <c:symbol val="none"/>
          </c:marker>
          <c:cat>
            <c:numRef>
              <c:f>Лист1!$E$2:$E$18</c:f>
              <c:numCache>
                <c:formatCode>General</c:formatCode>
                <c:ptCount val="17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</c:numCache>
            </c:numRef>
          </c:cat>
          <c:val>
            <c:numRef>
              <c:f>Лист1!$B$2:$B$18</c:f>
              <c:numCache>
                <c:formatCode>General</c:formatCode>
                <c:ptCount val="17"/>
                <c:pt idx="0">
                  <c:v>449.59279999999995</c:v>
                </c:pt>
                <c:pt idx="1">
                  <c:v>521.527648</c:v>
                </c:pt>
                <c:pt idx="2">
                  <c:v>604.97207167999989</c:v>
                </c:pt>
                <c:pt idx="3">
                  <c:v>701.76760314879982</c:v>
                </c:pt>
                <c:pt idx="4">
                  <c:v>814.05041965260784</c:v>
                </c:pt>
                <c:pt idx="5">
                  <c:v>944.29848679702502</c:v>
                </c:pt>
                <c:pt idx="6">
                  <c:v>1095.386244684549</c:v>
                </c:pt>
                <c:pt idx="7">
                  <c:v>1270.6480438340768</c:v>
                </c:pt>
                <c:pt idx="8">
                  <c:v>1473.951730847529</c:v>
                </c:pt>
                <c:pt idx="9">
                  <c:v>1709.7840077831336</c:v>
                </c:pt>
                <c:pt idx="10">
                  <c:v>1983.3494490284349</c:v>
                </c:pt>
                <c:pt idx="11">
                  <c:v>2300.6853608729843</c:v>
                </c:pt>
                <c:pt idx="12">
                  <c:v>2668.7950186126618</c:v>
                </c:pt>
                <c:pt idx="13">
                  <c:v>3095.8022215906876</c:v>
                </c:pt>
                <c:pt idx="14">
                  <c:v>3591.1305770451972</c:v>
                </c:pt>
                <c:pt idx="15">
                  <c:v>4165.7114693724288</c:v>
                </c:pt>
                <c:pt idx="16">
                  <c:v>4832.2253044720173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Хольта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none"/>
          </c:marker>
          <c:cat>
            <c:numRef>
              <c:f>Лист1!$E$2:$E$18</c:f>
              <c:numCache>
                <c:formatCode>General</c:formatCode>
                <c:ptCount val="17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</c:numCache>
            </c:numRef>
          </c:cat>
          <c:val>
            <c:numRef>
              <c:f>Лист1!$C$2:$C$18</c:f>
              <c:numCache>
                <c:formatCode>General</c:formatCode>
                <c:ptCount val="17"/>
                <c:pt idx="0">
                  <c:v>148.12208570000001</c:v>
                </c:pt>
                <c:pt idx="1">
                  <c:v>448.84718409999999</c:v>
                </c:pt>
                <c:pt idx="2">
                  <c:v>340.43146760000002</c:v>
                </c:pt>
                <c:pt idx="3">
                  <c:v>432.96204</c:v>
                </c:pt>
                <c:pt idx="4">
                  <c:v>555.60316</c:v>
                </c:pt>
                <c:pt idx="5">
                  <c:v>654.86343999999997</c:v>
                </c:pt>
                <c:pt idx="6">
                  <c:v>770.32802000000004</c:v>
                </c:pt>
                <c:pt idx="7">
                  <c:v>1158.3825400000001</c:v>
                </c:pt>
                <c:pt idx="8">
                  <c:v>895.36720000000003</c:v>
                </c:pt>
                <c:pt idx="9">
                  <c:v>1171.71054</c:v>
                </c:pt>
                <c:pt idx="10">
                  <c:v>1225.06664</c:v>
                </c:pt>
                <c:pt idx="11">
                  <c:v>1917.5287599999999</c:v>
                </c:pt>
                <c:pt idx="12">
                  <c:v>2077.0021999999999</c:v>
                </c:pt>
                <c:pt idx="13">
                  <c:v>2043.56754</c:v>
                </c:pt>
                <c:pt idx="14">
                  <c:v>2145</c:v>
                </c:pt>
                <c:pt idx="15">
                  <c:v>2563</c:v>
                </c:pt>
                <c:pt idx="16">
                  <c:v>2756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Исходный ряд</c:v>
                </c:pt>
              </c:strCache>
            </c:strRef>
          </c:tx>
          <c:spPr>
            <a:ln>
              <a:solidFill>
                <a:schemeClr val="tx2">
                  <a:lumMod val="75000"/>
                </a:schemeClr>
              </a:solidFill>
              <a:prstDash val="dash"/>
            </a:ln>
          </c:spPr>
          <c:marker>
            <c:symbol val="none"/>
          </c:marker>
          <c:cat>
            <c:numRef>
              <c:f>Лист1!$E$2:$E$18</c:f>
              <c:numCache>
                <c:formatCode>General</c:formatCode>
                <c:ptCount val="17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</c:numCache>
            </c:numRef>
          </c:cat>
          <c:val>
            <c:numRef>
              <c:f>Лист1!$D$2:$D$15</c:f>
              <c:numCache>
                <c:formatCode>General</c:formatCode>
                <c:ptCount val="14"/>
                <c:pt idx="0">
                  <c:v>302.63200000000001</c:v>
                </c:pt>
                <c:pt idx="1">
                  <c:v>344.33199999999999</c:v>
                </c:pt>
                <c:pt idx="2">
                  <c:v>441.798</c:v>
                </c:pt>
                <c:pt idx="3">
                  <c:v>566.94200000000001</c:v>
                </c:pt>
                <c:pt idx="4">
                  <c:v>668.22799999999995</c:v>
                </c:pt>
                <c:pt idx="5">
                  <c:v>786.04899999999998</c:v>
                </c:pt>
                <c:pt idx="6">
                  <c:v>1182.0229999999999</c:v>
                </c:pt>
                <c:pt idx="7">
                  <c:v>913.64</c:v>
                </c:pt>
                <c:pt idx="8">
                  <c:v>1195.623</c:v>
                </c:pt>
                <c:pt idx="9">
                  <c:v>1250.068</c:v>
                </c:pt>
                <c:pt idx="10">
                  <c:v>1956.662</c:v>
                </c:pt>
                <c:pt idx="11">
                  <c:v>2119.39</c:v>
                </c:pt>
                <c:pt idx="12">
                  <c:v>2085.2730000000001</c:v>
                </c:pt>
                <c:pt idx="13">
                  <c:v>1847.8389999999999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0120064"/>
        <c:axId val="80171008"/>
      </c:lineChart>
      <c:catAx>
        <c:axId val="80120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80171008"/>
        <c:crosses val="autoZero"/>
        <c:auto val="1"/>
        <c:lblAlgn val="ctr"/>
        <c:lblOffset val="100"/>
        <c:noMultiLvlLbl val="0"/>
      </c:catAx>
      <c:valAx>
        <c:axId val="80171008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crossAx val="80120064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>
          <a:latin typeface="Open Sans" pitchFamily="34" charset="0"/>
          <a:ea typeface="Open Sans" pitchFamily="34" charset="0"/>
          <a:cs typeface="Open Sans" pitchFamily="34" charset="0"/>
        </a:defRPr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v>Доля туристической отрасли в ВВП Украины, млрд грн</c:v>
          </c:tx>
          <c:spPr>
            <a:ln>
              <a:solidFill>
                <a:schemeClr val="tx2">
                  <a:lumMod val="50000"/>
                </a:schemeClr>
              </a:solidFill>
            </a:ln>
          </c:spPr>
          <c:marker>
            <c:symbol val="none"/>
          </c:marker>
          <c:cat>
            <c:numRef>
              <c:f>'Количество туристических фи (2'!$A$2:$A$12</c:f>
              <c:numCache>
                <c:formatCode>General</c:formatCode>
                <c:ptCount val="11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</c:numCache>
            </c:numRef>
          </c:cat>
          <c:val>
            <c:numRef>
              <c:f>'Количество туристических фи (2'!$B$2:$B$12</c:f>
              <c:numCache>
                <c:formatCode>0.00</c:formatCode>
                <c:ptCount val="11"/>
                <c:pt idx="0">
                  <c:v>6</c:v>
                </c:pt>
                <c:pt idx="1">
                  <c:v>7.3</c:v>
                </c:pt>
                <c:pt idx="2">
                  <c:v>11.5</c:v>
                </c:pt>
                <c:pt idx="3">
                  <c:v>14.7</c:v>
                </c:pt>
                <c:pt idx="4">
                  <c:v>15.1</c:v>
                </c:pt>
                <c:pt idx="5">
                  <c:v>16.2</c:v>
                </c:pt>
                <c:pt idx="6">
                  <c:v>17.100000000000001</c:v>
                </c:pt>
                <c:pt idx="7">
                  <c:v>18.2</c:v>
                </c:pt>
                <c:pt idx="8">
                  <c:v>19.2</c:v>
                </c:pt>
                <c:pt idx="9">
                  <c:v>19.7</c:v>
                </c:pt>
                <c:pt idx="10" formatCode="General">
                  <c:v>20.100000000000001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5383808"/>
        <c:axId val="84021632"/>
      </c:lineChart>
      <c:catAx>
        <c:axId val="85383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84021632"/>
        <c:crosses val="autoZero"/>
        <c:auto val="1"/>
        <c:lblAlgn val="ctr"/>
        <c:lblOffset val="100"/>
        <c:noMultiLvlLbl val="0"/>
      </c:catAx>
      <c:valAx>
        <c:axId val="84021632"/>
        <c:scaling>
          <c:orientation val="minMax"/>
        </c:scaling>
        <c:delete val="0"/>
        <c:axPos val="l"/>
        <c:majorGridlines/>
        <c:numFmt formatCode="0.00" sourceLinked="1"/>
        <c:majorTickMark val="none"/>
        <c:minorTickMark val="none"/>
        <c:tickLblPos val="nextTo"/>
        <c:spPr>
          <a:ln w="9525">
            <a:noFill/>
          </a:ln>
        </c:spPr>
        <c:crossAx val="85383808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>
          <a:latin typeface="Open Sans" pitchFamily="34" charset="0"/>
          <a:ea typeface="Open Sans" pitchFamily="34" charset="0"/>
          <a:cs typeface="Open Sans" pitchFamily="34" charset="0"/>
        </a:defRPr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11.wmf"/><Relationship Id="rId1" Type="http://schemas.openxmlformats.org/officeDocument/2006/relationships/image" Target="../media/image1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C9AAE1-1AF5-4248-9B3D-C631E43A326F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8C2BF3-E288-4F3C-8222-E9EA64E1F7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203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8C2BF3-E288-4F3C-8222-E9EA64E1F786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9447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8C2BF3-E288-4F3C-8222-E9EA64E1F786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52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7B05E-EDDD-480E-8B3C-B5856F27C1AE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6BD36-5789-4502-9CE3-F9787A3A50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250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7B05E-EDDD-480E-8B3C-B5856F27C1AE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6BD36-5789-4502-9CE3-F9787A3A50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8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7B05E-EDDD-480E-8B3C-B5856F27C1AE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6BD36-5789-4502-9CE3-F9787A3A50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995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7B05E-EDDD-480E-8B3C-B5856F27C1AE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6BD36-5789-4502-9CE3-F9787A3A50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318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7B05E-EDDD-480E-8B3C-B5856F27C1AE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6BD36-5789-4502-9CE3-F9787A3A50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761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7B05E-EDDD-480E-8B3C-B5856F27C1AE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6BD36-5789-4502-9CE3-F9787A3A50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043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7B05E-EDDD-480E-8B3C-B5856F27C1AE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6BD36-5789-4502-9CE3-F9787A3A50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3715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7B05E-EDDD-480E-8B3C-B5856F27C1AE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6BD36-5789-4502-9CE3-F9787A3A50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82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7B05E-EDDD-480E-8B3C-B5856F27C1AE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6BD36-5789-4502-9CE3-F9787A3A50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721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7B05E-EDDD-480E-8B3C-B5856F27C1AE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6BD36-5789-4502-9CE3-F9787A3A50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898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7B05E-EDDD-480E-8B3C-B5856F27C1AE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6BD36-5789-4502-9CE3-F9787A3A50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315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07B05E-EDDD-480E-8B3C-B5856F27C1AE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06BD36-5789-4502-9CE3-F9787A3A50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503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0.wmf"/><Relationship Id="rId4" Type="http://schemas.openxmlformats.org/officeDocument/2006/relationships/oleObject" Target="../embeddings/oleObject1.bin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image" Target="../media/image22.png"/><Relationship Id="rId7" Type="http://schemas.openxmlformats.org/officeDocument/2006/relationships/image" Target="../media/image1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5.wmf"/><Relationship Id="rId10" Type="http://schemas.openxmlformats.org/officeDocument/2006/relationships/oleObject" Target="../embeddings/oleObject6.bin"/><Relationship Id="rId4" Type="http://schemas.openxmlformats.org/officeDocument/2006/relationships/oleObject" Target="../embeddings/oleObject3.bin"/><Relationship Id="rId9" Type="http://schemas.openxmlformats.org/officeDocument/2006/relationships/image" Target="../media/image10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mp"/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Картинки по запросу туризм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469" y="1321879"/>
            <a:ext cx="9312812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660232" y="0"/>
            <a:ext cx="2016224" cy="5164038"/>
          </a:xfrm>
          <a:prstGeom prst="rect">
            <a:avLst/>
          </a:prstGeom>
          <a:solidFill>
            <a:schemeClr val="accent1">
              <a:lumMod val="75000"/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16200000">
            <a:off x="3340888" y="-2074387"/>
            <a:ext cx="2528099" cy="9312812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16024" y="1904910"/>
            <a:ext cx="651621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МОДЕЛИ ПРОГНОЗИРОВАНИЯ РАЗВИТИЯ </a:t>
            </a:r>
          </a:p>
          <a:p>
            <a:r>
              <a:rPr lang="ru-RU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ТУРИСТИЧЕСКОГО РЫНКА УКРАИНЫ</a:t>
            </a:r>
            <a:endParaRPr lang="ru-RU" dirty="0">
              <a:solidFill>
                <a:schemeClr val="bg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255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09859883"/>
              </p:ext>
            </p:extLst>
          </p:nvPr>
        </p:nvGraphicFramePr>
        <p:xfrm>
          <a:off x="3779912" y="922826"/>
          <a:ext cx="5109200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79512" y="1347614"/>
            <a:ext cx="411117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ДИНАМИКА ЧИСЛЕННОСТИ СУБЪЕКТОВ ТУРИСТИЧЕСКОЙ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116178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psv4.vk.me/c810427/u32252205/docs/46c8ded0f4f8/skhema.jpg?extra=D-NfJHPzbmPOjRXHKBDDYHeXrz3v4b0A353qpMhnMAaDPp5vZdUgglbc1i4fLftV4ddlR6_A1YvCtPq7-VAzSdnkL8NkYRGDFlIIB7VScGEYnv4mJjM6C5-y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1" b="6128"/>
          <a:stretch/>
        </p:blipFill>
        <p:spPr bwMode="auto">
          <a:xfrm>
            <a:off x="4427984" y="241640"/>
            <a:ext cx="4392488" cy="46027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6024" y="1419622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СХЕМА ВЗАИМОДЕЙСТВИЯ СУБЪЕКТОВ ТУРИСТИЧЕСКОЙ ДЕЯТЕЛЬНОСТИ</a:t>
            </a:r>
            <a:endParaRPr lang="ru-RU" sz="2800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7043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7324937"/>
              </p:ext>
            </p:extLst>
          </p:nvPr>
        </p:nvGraphicFramePr>
        <p:xfrm>
          <a:off x="3923928" y="907144"/>
          <a:ext cx="5120338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6779" y="1635646"/>
            <a:ext cx="41111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СТРУКТУРА ТУРИСТИЧЕСКИХ ПОТОКОВ УКРАИНЫ</a:t>
            </a:r>
          </a:p>
        </p:txBody>
      </p:sp>
    </p:spTree>
    <p:extLst>
      <p:ext uri="{BB962C8B-B14F-4D97-AF65-F5344CB8AC3E}">
        <p14:creationId xmlns:p14="http://schemas.microsoft.com/office/powerpoint/2010/main" val="104478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эйфелева башн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71" r="20695"/>
          <a:stretch/>
        </p:blipFill>
        <p:spPr bwMode="auto">
          <a:xfrm>
            <a:off x="5618081" y="699542"/>
            <a:ext cx="4426527" cy="4443958"/>
          </a:xfrm>
          <a:prstGeom prst="flowChartInputOutpu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5121746" y="-1054968"/>
            <a:ext cx="4346798" cy="4346798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</a:t>
            </a:r>
            <a:r>
              <a:rPr lang="ru-RU" sz="96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endParaRPr lang="ru-RU" sz="9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7718" y="2355726"/>
            <a:ext cx="554461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cap="all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МОДЕЛИРОВАНИЕ ТЕНДЕНЦИЙ РАЗВИТИЯ ТУРИСТИЧЕСКОЙ ОТРАСЛИ УКРАИНЫ</a:t>
            </a:r>
            <a:endParaRPr lang="ru-RU" sz="2800" cap="al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uk-UA" sz="2800" cap="all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957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353" y="0"/>
            <a:ext cx="9144000" cy="5143500"/>
          </a:xfrm>
          <a:prstGeom prst="rect">
            <a:avLst/>
          </a:prstGeom>
          <a:solidFill>
            <a:schemeClr val="tx2">
              <a:lumMod val="50000"/>
              <a:alpha val="4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619672" y="771550"/>
            <a:ext cx="7524328" cy="86409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915566"/>
            <a:ext cx="5976664" cy="629987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ПОСТАНОВКА ЗАДАЧИ</a:t>
            </a:r>
            <a:endParaRPr lang="ru-RU" sz="4000" dirty="0">
              <a:solidFill>
                <a:schemeClr val="bg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19672" y="1700103"/>
            <a:ext cx="7524328" cy="1015663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Y</a:t>
            </a:r>
            <a:r>
              <a:rPr lang="ru-RU" sz="2000" b="1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1-доля туристической отрасли в ВВП Украины в денежном выражении;</a:t>
            </a:r>
          </a:p>
          <a:p>
            <a:r>
              <a:rPr lang="en-US" sz="2000" b="1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Y</a:t>
            </a:r>
            <a:r>
              <a:rPr lang="ru-RU" sz="2000" b="1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2 – численность украинцев выехавших за границу с  целью туризма.</a:t>
            </a:r>
          </a:p>
        </p:txBody>
      </p:sp>
    </p:spTree>
    <p:extLst>
      <p:ext uri="{BB962C8B-B14F-4D97-AF65-F5344CB8AC3E}">
        <p14:creationId xmlns:p14="http://schemas.microsoft.com/office/powerpoint/2010/main" val="3137761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419622"/>
            <a:ext cx="41044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КОЛИЧЕСТВО УКРАИНЦЕВ, ВЫЕХАВШИХ ЗА ГРАНИЦУ С ЦЕЛЬЮ ТУРИЗМА</a:t>
            </a:r>
            <a:endParaRPr lang="ru-RU" sz="2400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500485653"/>
              </p:ext>
            </p:extLst>
          </p:nvPr>
        </p:nvGraphicFramePr>
        <p:xfrm>
          <a:off x="3491880" y="1059582"/>
          <a:ext cx="5328151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7923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712" y="267494"/>
            <a:ext cx="8229600" cy="85725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ПРОВЕРКА НАЛИЧИЯ ТРЕНДА</a:t>
            </a:r>
            <a:endParaRPr lang="ru-RU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64596" y="1338322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КРИТЕРИЙ ФИШЕРА</a:t>
            </a:r>
            <a:endParaRPr lang="ru-RU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004556" y="1635646"/>
                <a:ext cx="2232395" cy="4624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ru-RU" sz="12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ru-RU" sz="1200" i="1">
                              <a:latin typeface="Cambria Math"/>
                            </a:rPr>
                            <m:t>х1</m:t>
                          </m:r>
                        </m:e>
                      </m:acc>
                      <m:r>
                        <a:rPr lang="ru-RU" sz="1200" i="1">
                          <a:latin typeface="Cambria Math"/>
                        </a:rPr>
                        <m:t>=57028.29</m:t>
                      </m:r>
                      <m:r>
                        <a:rPr lang="en-US" sz="1200" b="0" i="1" smtClean="0">
                          <a:latin typeface="Cambria Math"/>
                        </a:rPr>
                        <m:t>      </m:t>
                      </m:r>
                    </m:oMath>
                  </m:oMathPara>
                </a14:m>
                <a:endParaRPr lang="en-US" sz="1200" b="0" i="1" dirty="0" smtClean="0">
                  <a:latin typeface="Cambria Math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/>
                        </a:rPr>
                        <m:t> </m:t>
                      </m:r>
                      <m:acc>
                        <m:accPr>
                          <m:chr m:val="̅"/>
                          <m:ctrlPr>
                            <a:rPr lang="ru-RU" sz="12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ru-RU" sz="1200" i="1">
                              <a:latin typeface="Cambria Math"/>
                            </a:rPr>
                            <m:t>х2</m:t>
                          </m:r>
                        </m:e>
                      </m:acc>
                      <m:r>
                        <a:rPr lang="ru-RU" sz="1200" i="1">
                          <a:latin typeface="Cambria Math"/>
                        </a:rPr>
                        <m:t>=1624070.71</m:t>
                      </m:r>
                    </m:oMath>
                  </m:oMathPara>
                </a14:m>
                <a:endParaRPr lang="ru-RU" sz="1200" dirty="0">
                  <a:latin typeface="Open Sans" pitchFamily="34" charset="0"/>
                  <a:ea typeface="Open Sans" pitchFamily="34" charset="0"/>
                  <a:cs typeface="Open Sans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556" y="1635646"/>
                <a:ext cx="2232395" cy="462434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7236951" y="1635646"/>
            <a:ext cx="14631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t=0,07	</a:t>
            </a:r>
          </a:p>
          <a:p>
            <a:r>
              <a:rPr lang="en-US" sz="12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t </a:t>
            </a:r>
            <a:r>
              <a:rPr lang="en-US" sz="12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tabl</a:t>
            </a:r>
            <a:r>
              <a:rPr lang="en-US" sz="12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=2,18</a:t>
            </a:r>
            <a:endParaRPr lang="ru-RU" sz="1200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97926" y="2355726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КРИТЕРИЙ ФОСТЕРА-СТЮАРТА</a:t>
            </a:r>
            <a:endParaRPr lang="ru-RU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6014539" y="2620398"/>
                <a:ext cx="1580433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uk-UA" sz="1200" smtClean="0">
                          <a:latin typeface="Cambria Math"/>
                        </a:rPr>
                        <m:t>S</m:t>
                      </m:r>
                      <m:r>
                        <a:rPr lang="uk-UA" sz="1200" smtClean="0">
                          <a:latin typeface="Cambria Math"/>
                        </a:rPr>
                        <m:t>=10</m:t>
                      </m:r>
                      <m:r>
                        <a:rPr lang="uk-UA" sz="1200">
                          <a:latin typeface="Cambria Math"/>
                        </a:rPr>
                        <m:t>,    </m:t>
                      </m:r>
                      <m:r>
                        <m:rPr>
                          <m:sty m:val="p"/>
                        </m:rPr>
                        <a:rPr lang="uk-UA" sz="1200">
                          <a:latin typeface="Cambria Math"/>
                        </a:rPr>
                        <m:t>D</m:t>
                      </m:r>
                      <m:r>
                        <a:rPr lang="uk-UA" sz="1200" i="1">
                          <a:latin typeface="Cambria Math"/>
                        </a:rPr>
                        <m:t>=10</m:t>
                      </m:r>
                      <m:r>
                        <a:rPr lang="uk-UA" sz="1200"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4539" y="2620398"/>
                <a:ext cx="1580433" cy="27699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4518756" y="2899859"/>
                <a:ext cx="4572000" cy="46166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200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uk-UA" sz="1200">
                              <a:latin typeface="Cambria Math"/>
                            </a:rPr>
                            <m:t>t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uk-UA" sz="1200">
                              <a:latin typeface="Cambria Math"/>
                            </a:rPr>
                            <m:t>D</m:t>
                          </m:r>
                        </m:sub>
                      </m:sSub>
                      <m:r>
                        <a:rPr lang="uk-UA" sz="1200" i="1">
                          <a:latin typeface="Cambria Math"/>
                        </a:rPr>
                        <m:t>=6,57</m:t>
                      </m:r>
                      <m:r>
                        <a:rPr lang="uk-UA" sz="1200">
                          <a:latin typeface="Cambria Math"/>
                        </a:rPr>
                        <m:t>,  </m:t>
                      </m:r>
                      <m:sSub>
                        <m:sSubPr>
                          <m:ctrlPr>
                            <a:rPr lang="ru-RU" sz="1200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uk-UA" sz="1200">
                              <a:latin typeface="Cambria Math"/>
                            </a:rPr>
                            <m:t>t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uk-UA" sz="1200">
                              <a:latin typeface="Cambria Math"/>
                            </a:rPr>
                            <m:t>S</m:t>
                          </m:r>
                        </m:sub>
                      </m:sSub>
                      <m:r>
                        <a:rPr lang="uk-UA" sz="1200" i="1">
                          <a:latin typeface="Cambria Math"/>
                        </a:rPr>
                        <m:t>=4,644</m:t>
                      </m:r>
                      <m:r>
                        <a:rPr lang="uk-UA" sz="1200">
                          <a:latin typeface="Cambria Math"/>
                        </a:rPr>
                        <m:t>,</m:t>
                      </m:r>
                    </m:oMath>
                  </m:oMathPara>
                </a14:m>
                <a:endParaRPr lang="ru-RU" sz="1200" dirty="0"/>
              </a:p>
              <a:p>
                <a:pPr algn="ctr"/>
                <a:r>
                  <a:rPr lang="ru-RU" sz="1200" dirty="0"/>
                  <a:t>t(0,05;11)=2,2</a:t>
                </a: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8756" y="2899859"/>
                <a:ext cx="4572000" cy="461665"/>
              </a:xfrm>
              <a:prstGeom prst="rect">
                <a:avLst/>
              </a:prstGeom>
              <a:blipFill rotWithShape="1">
                <a:blip r:embed="rId4"/>
                <a:stretch>
                  <a:fillRect b="-10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4698268" y="3507854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КРИТЕРИЙ СЕРИЙ</a:t>
            </a:r>
            <a:endParaRPr lang="ru-RU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321816" y="3939902"/>
            <a:ext cx="296587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Ʈ</a:t>
            </a:r>
            <a:r>
              <a:rPr lang="en-US" sz="14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max</a:t>
            </a:r>
            <a:r>
              <a:rPr lang="ru-RU" sz="14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(</a:t>
            </a:r>
            <a:r>
              <a:rPr lang="en-US" sz="14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N</a:t>
            </a:r>
            <a:r>
              <a:rPr lang="uk-UA" sz="14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)=6</a:t>
            </a:r>
            <a:r>
              <a:rPr lang="ru-RU" sz="14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&gt;4.7            </a:t>
            </a:r>
            <a:r>
              <a:rPr lang="en-US" sz="14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Up</a:t>
            </a:r>
            <a:r>
              <a:rPr lang="ru-RU" sz="14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=4&gt;3.97</a:t>
            </a: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6097695"/>
              </p:ext>
            </p:extLst>
          </p:nvPr>
        </p:nvGraphicFramePr>
        <p:xfrm>
          <a:off x="468560" y="1338322"/>
          <a:ext cx="4247456" cy="30666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03040"/>
                <a:gridCol w="1584176"/>
                <a:gridCol w="594828"/>
                <a:gridCol w="1565412"/>
              </a:tblGrid>
              <a:tr h="465994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Года</a:t>
                      </a:r>
                      <a:endParaRPr lang="ru-RU" sz="1200" dirty="0"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Количество</a:t>
                      </a:r>
                      <a:r>
                        <a:rPr lang="ru-RU" sz="1100" baseline="0" dirty="0" smtClean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 украинских туристов, выехавших за границу</a:t>
                      </a:r>
                      <a:endParaRPr lang="ru-RU" sz="1200" dirty="0"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Года</a:t>
                      </a:r>
                      <a:endParaRPr lang="ru-RU" sz="1200" dirty="0"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Количество</a:t>
                      </a:r>
                      <a:r>
                        <a:rPr lang="ru-RU" sz="1100" baseline="0" dirty="0" smtClean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 украинских туристов, выехавших за границу</a:t>
                      </a:r>
                      <a:endParaRPr lang="ru-RU" sz="1200" dirty="0"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8242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2002</a:t>
                      </a:r>
                      <a:endParaRPr lang="ru-RU" sz="1200" dirty="0"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           302 632,00   </a:t>
                      </a:r>
                      <a:endParaRPr lang="ru-RU" sz="1200"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2009</a:t>
                      </a:r>
                      <a:endParaRPr lang="ru-RU" sz="1200" dirty="0"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           913 640,00   </a:t>
                      </a:r>
                      <a:endParaRPr lang="ru-RU" sz="1200"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 marL="68580" marR="68580" marT="0" marB="0"/>
                </a:tc>
              </a:tr>
              <a:tr h="28242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2003</a:t>
                      </a:r>
                      <a:endParaRPr lang="ru-RU" sz="1200"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           344 332,00   </a:t>
                      </a:r>
                      <a:endParaRPr lang="ru-RU" sz="1200"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2010</a:t>
                      </a:r>
                      <a:endParaRPr lang="ru-RU" sz="1200" dirty="0"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        1 195 623,00   </a:t>
                      </a:r>
                      <a:endParaRPr lang="ru-RU" sz="1200"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 marL="68580" marR="68580" marT="0" marB="0"/>
                </a:tc>
              </a:tr>
              <a:tr h="28242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2004</a:t>
                      </a:r>
                      <a:endParaRPr lang="ru-RU" sz="1200"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           441 798,00   </a:t>
                      </a:r>
                      <a:endParaRPr lang="ru-RU" sz="1200" dirty="0"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2011</a:t>
                      </a:r>
                      <a:endParaRPr lang="ru-RU" sz="1200" dirty="0"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        1 250 068,00   </a:t>
                      </a:r>
                      <a:endParaRPr lang="ru-RU" sz="1200"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 marL="68580" marR="68580" marT="0" marB="0"/>
                </a:tc>
              </a:tr>
              <a:tr h="28242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2005</a:t>
                      </a:r>
                      <a:endParaRPr lang="ru-RU" sz="1200"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           566 942,00   </a:t>
                      </a:r>
                      <a:endParaRPr lang="ru-RU" sz="1200"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2012</a:t>
                      </a:r>
                      <a:endParaRPr lang="ru-RU" sz="1200" dirty="0"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        1 956 662,00   </a:t>
                      </a:r>
                      <a:endParaRPr lang="ru-RU" sz="1200"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 marL="68580" marR="68580" marT="0" marB="0"/>
                </a:tc>
              </a:tr>
              <a:tr h="28242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2006</a:t>
                      </a:r>
                      <a:endParaRPr lang="ru-RU" sz="1200"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           668 228,00   </a:t>
                      </a:r>
                      <a:endParaRPr lang="ru-RU" sz="1200"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2013</a:t>
                      </a:r>
                      <a:endParaRPr lang="ru-RU" sz="1200" dirty="0"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        2 119 390,00   </a:t>
                      </a:r>
                      <a:endParaRPr lang="ru-RU" sz="1200"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 marL="68580" marR="68580" marT="0" marB="0"/>
                </a:tc>
              </a:tr>
              <a:tr h="28242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2007</a:t>
                      </a:r>
                      <a:endParaRPr lang="ru-RU" sz="1200"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           786 049,00   </a:t>
                      </a:r>
                      <a:endParaRPr lang="ru-RU" sz="1200"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2014</a:t>
                      </a:r>
                      <a:endParaRPr lang="ru-RU" sz="1200" dirty="0"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        2 085 273,00   </a:t>
                      </a:r>
                      <a:endParaRPr lang="ru-RU" sz="1200"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 marL="68580" marR="68580" marT="0" marB="0"/>
                </a:tc>
              </a:tr>
              <a:tr h="28242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2008</a:t>
                      </a:r>
                      <a:endParaRPr lang="ru-RU" sz="1200"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        1 182 023,00   </a:t>
                      </a:r>
                      <a:endParaRPr lang="ru-RU" sz="1200" dirty="0"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2015</a:t>
                      </a:r>
                      <a:endParaRPr lang="ru-RU" sz="1200" dirty="0"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        1 847 839,00   </a:t>
                      </a:r>
                      <a:endParaRPr lang="ru-RU" sz="1200" dirty="0"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353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4860032" cy="530805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72"/>
          <a:stretch/>
        </p:blipFill>
        <p:spPr bwMode="auto">
          <a:xfrm>
            <a:off x="3779912" y="699542"/>
            <a:ext cx="5216629" cy="3240360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1844286"/>
            <a:ext cx="41111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СТЕПЕННАЯ ФУНКЦИЯ</a:t>
            </a:r>
          </a:p>
        </p:txBody>
      </p:sp>
    </p:spTree>
    <p:extLst>
      <p:ext uri="{BB962C8B-B14F-4D97-AF65-F5344CB8AC3E}">
        <p14:creationId xmlns:p14="http://schemas.microsoft.com/office/powerpoint/2010/main" val="2129151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4860032" cy="530805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36"/>
          <a:stretch/>
        </p:blipFill>
        <p:spPr>
          <a:xfrm>
            <a:off x="4139952" y="852559"/>
            <a:ext cx="4845412" cy="324036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753879" y="1995686"/>
            <a:ext cx="32628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ОБРАТНАЯ ФУНКЦИЯ</a:t>
            </a:r>
          </a:p>
        </p:txBody>
      </p:sp>
    </p:spTree>
    <p:extLst>
      <p:ext uri="{BB962C8B-B14F-4D97-AF65-F5344CB8AC3E}">
        <p14:creationId xmlns:p14="http://schemas.microsoft.com/office/powerpoint/2010/main" val="345602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850012"/>
                  </p:ext>
                </p:extLst>
              </p:nvPr>
            </p:nvGraphicFramePr>
            <p:xfrm>
              <a:off x="179512" y="1491630"/>
              <a:ext cx="8784975" cy="253593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2304255"/>
                    <a:gridCol w="2160240"/>
                    <a:gridCol w="1944216"/>
                    <a:gridCol w="2376264"/>
                  </a:tblGrid>
                  <a:tr h="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b="0" dirty="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Вид модели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b="0" dirty="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Значение критерия Стьюдента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b="0" dirty="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Коэффициент корреляции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b="0" dirty="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Процент объясненной дисперсии</a:t>
                          </a:r>
                        </a:p>
                      </a:txBody>
                      <a:tcPr marL="68580" marR="68580" marT="0" marB="0" anchor="ctr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342900" algn="l"/>
                              <a:tab pos="80010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𝒀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𝟏𝟏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=387.58∗</m:t>
                                </m:r>
                                <m:sSup>
                                  <m:sSupPr>
                                    <m:ctrlPr>
                                      <a:rPr lang="ru-RU" sz="1600" i="1">
                                        <a:effectLst/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1.16</m:t>
                                    </m:r>
                                  </m:e>
                                  <m:sup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𝑡</m:t>
                                    </m:r>
                                  </m:sup>
                                </m:sSup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   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Open Sans" pitchFamily="34" charset="0"/>
                            <a:ea typeface="Open Sans" pitchFamily="34" charset="0"/>
                            <a:cs typeface="Open Sans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tx2">
                            <a:lumMod val="75000"/>
                            <a:alpha val="48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ta0=</a:t>
                          </a:r>
                          <a:r>
                            <a:rPr lang="ru-RU" sz="1600" dirty="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11,29  </a:t>
                          </a:r>
                          <a:r>
                            <a:rPr lang="en-US" sz="1600" dirty="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ta1=</a:t>
                          </a:r>
                          <a:r>
                            <a:rPr lang="ru-RU" sz="1600" dirty="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110,39</a:t>
                          </a:r>
                        </a:p>
                      </a:txBody>
                      <a:tcPr marL="68580" marR="68580" marT="0" marB="0" anchor="ctr">
                        <a:solidFill>
                          <a:schemeClr val="tx2">
                            <a:lumMod val="75000"/>
                            <a:alpha val="48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98,8%</a:t>
                          </a:r>
                        </a:p>
                      </a:txBody>
                      <a:tcPr marL="68580" marR="68580" marT="0" marB="0" anchor="ctr">
                        <a:solidFill>
                          <a:schemeClr val="tx2">
                            <a:lumMod val="75000"/>
                            <a:alpha val="48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97,17%</a:t>
                          </a:r>
                        </a:p>
                      </a:txBody>
                      <a:tcPr marL="68580" marR="68580" marT="0" marB="0" anchor="ctr">
                        <a:solidFill>
                          <a:schemeClr val="tx2">
                            <a:lumMod val="75000"/>
                            <a:alpha val="48000"/>
                          </a:schemeClr>
                        </a:solidFill>
                      </a:tcPr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𝑌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12=171,067∗</m:t>
                                </m:r>
                                <m:sSup>
                                  <m:sSupPr>
                                    <m:ctrlPr>
                                      <a:rPr lang="ru-RU" sz="1600" i="1">
                                        <a:effectLst/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𝑡</m:t>
                                    </m:r>
                                  </m:e>
                                  <m:sup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0.996</m:t>
                                    </m:r>
                                  </m:sup>
                                </m:sSup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    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Open Sans" pitchFamily="34" charset="0"/>
                            <a:ea typeface="Open Sans" pitchFamily="34" charset="0"/>
                            <a:cs typeface="Open Sans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ta</a:t>
                          </a:r>
                          <a:r>
                            <a:rPr lang="ru-RU" sz="1600" dirty="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0=5,037  </a:t>
                          </a:r>
                          <a:r>
                            <a:rPr lang="en-US" sz="1600" dirty="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ta</a:t>
                          </a:r>
                          <a:r>
                            <a:rPr lang="ru-RU" sz="1600" dirty="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1=11,11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95,6%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97,81%</a:t>
                          </a:r>
                        </a:p>
                      </a:txBody>
                      <a:tcPr marL="68580" marR="68580" marT="0" marB="0" anchor="ctr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𝑌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13=</m:t>
                                </m:r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а0+а1∗</m:t>
                                    </m:r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𝑡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>
                            <a:effectLst/>
                            <a:latin typeface="Open Sans" pitchFamily="34" charset="0"/>
                            <a:ea typeface="Open Sans" pitchFamily="34" charset="0"/>
                            <a:cs typeface="Open Sans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ta</a:t>
                          </a:r>
                          <a:r>
                            <a:rPr lang="ru-RU" sz="160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0=11,13  </a:t>
                          </a:r>
                        </a:p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ta</a:t>
                          </a:r>
                          <a:r>
                            <a:rPr lang="ru-RU" sz="160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1=</a:t>
                          </a:r>
                          <a:r>
                            <a:rPr lang="en-US" sz="160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-</a:t>
                          </a:r>
                          <a:r>
                            <a:rPr lang="ru-RU" sz="160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7,58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96,3%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90,8%</a:t>
                          </a:r>
                        </a:p>
                      </a:txBody>
                      <a:tcPr marL="68580" marR="68580" marT="0" marB="0"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850012"/>
                  </p:ext>
                </p:extLst>
              </p:nvPr>
            </p:nvGraphicFramePr>
            <p:xfrm>
              <a:off x="179512" y="1491630"/>
              <a:ext cx="8784975" cy="2462913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2304255"/>
                    <a:gridCol w="2160240"/>
                    <a:gridCol w="1944216"/>
                    <a:gridCol w="2376264"/>
                  </a:tblGrid>
                  <a:tr h="92424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b="0" dirty="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Вид модели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b="0" dirty="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Значение критерия Стьюдента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b="0" dirty="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Коэффициент корреляции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b="0" dirty="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Процент объясненной дисперсии</a:t>
                          </a:r>
                        </a:p>
                      </a:txBody>
                      <a:tcPr marL="68580" marR="68580" marT="0" marB="0" anchor="ctr"/>
                    </a:tc>
                  </a:tr>
                  <a:tr h="6072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t="-156566" r="-281481" b="-17575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ta0=</a:t>
                          </a:r>
                          <a:r>
                            <a:rPr lang="ru-RU" sz="1600" dirty="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11,29  </a:t>
                          </a:r>
                          <a:r>
                            <a:rPr lang="en-US" sz="1600" dirty="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ta1=</a:t>
                          </a:r>
                          <a:r>
                            <a:rPr lang="ru-RU" sz="1600" dirty="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110,39</a:t>
                          </a:r>
                        </a:p>
                      </a:txBody>
                      <a:tcPr marL="68580" marR="68580" marT="0" marB="0" anchor="ctr">
                        <a:solidFill>
                          <a:schemeClr val="tx2">
                            <a:lumMod val="75000"/>
                            <a:alpha val="48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98,8%</a:t>
                          </a:r>
                        </a:p>
                      </a:txBody>
                      <a:tcPr marL="68580" marR="68580" marT="0" marB="0" anchor="ctr">
                        <a:solidFill>
                          <a:schemeClr val="tx2">
                            <a:lumMod val="75000"/>
                            <a:alpha val="48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97,17%</a:t>
                          </a:r>
                        </a:p>
                      </a:txBody>
                      <a:tcPr marL="68580" marR="68580" marT="0" marB="0" anchor="ctr">
                        <a:solidFill>
                          <a:schemeClr val="tx2">
                            <a:lumMod val="75000"/>
                            <a:alpha val="48000"/>
                          </a:schemeClr>
                        </a:solidFill>
                      </a:tcPr>
                    </a:tc>
                  </a:tr>
                  <a:tr h="324168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t="-479245" r="-281481" b="-22830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ta</a:t>
                          </a:r>
                          <a:r>
                            <a:rPr lang="ru-RU" sz="1600" dirty="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0=5,037  </a:t>
                          </a:r>
                          <a:r>
                            <a:rPr lang="en-US" sz="1600" dirty="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ta</a:t>
                          </a:r>
                          <a:r>
                            <a:rPr lang="ru-RU" sz="1600" dirty="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1=11,11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95,6%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97,81%</a:t>
                          </a:r>
                        </a:p>
                      </a:txBody>
                      <a:tcPr marL="68580" marR="68580" marT="0" marB="0" anchor="ctr"/>
                    </a:tc>
                  </a:tr>
                  <a:tr h="6072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t="-307000" r="-281481" b="-2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ta</a:t>
                          </a:r>
                          <a:r>
                            <a:rPr lang="ru-RU" sz="160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0=11,13  </a:t>
                          </a:r>
                        </a:p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ta</a:t>
                          </a:r>
                          <a:r>
                            <a:rPr lang="ru-RU" sz="160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1=</a:t>
                          </a:r>
                          <a:r>
                            <a:rPr lang="en-US" sz="160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-</a:t>
                          </a:r>
                          <a:r>
                            <a:rPr lang="ru-RU" sz="160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7,58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96,3%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90,8%</a:t>
                          </a:r>
                        </a:p>
                      </a:txBody>
                      <a:tcPr marL="68580" marR="68580" marT="0" marB="0" anchor="ctr"/>
                    </a:tc>
                  </a:tr>
                </a:tbl>
              </a:graphicData>
            </a:graphic>
          </p:graphicFrame>
        </mc:Fallback>
      </mc:AlternateContent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11560" y="267494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ПОКАЗАТЕЛИ АДЕКВАТНОСТИ</a:t>
            </a:r>
            <a:endParaRPr lang="ru-RU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57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578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252520" cy="5782826"/>
          </a:xfrm>
          <a:prstGeom prst="rect">
            <a:avLst/>
          </a:prstGeom>
          <a:solidFill>
            <a:schemeClr val="tx1">
              <a:lumMod val="95000"/>
              <a:lumOff val="5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99232" y="268288"/>
            <a:ext cx="2788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СОДЕРЖАНИЕ</a:t>
            </a:r>
            <a:endParaRPr lang="ru-RU" sz="28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9232" y="2139702"/>
            <a:ext cx="24484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ТЕОРЕТИЧЕСКИЕ АСПЕКТЫ ФУНКЦИОНИРОВАНИЯ ТУРИСТИЧЕСКОЙ ОТРАСЛИ УКРАИНЫ</a:t>
            </a:r>
            <a:endParaRPr lang="ru-RU" sz="1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87824" y="2139701"/>
            <a:ext cx="19656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ПОСТРОЕНИЕ МОДЕЛИ ДИНАМИКИ ЧИСЛЕННОСТИ ВНЕШНИХ ТУРИСТОВ</a:t>
            </a:r>
            <a:endParaRPr lang="ru-RU" sz="1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26052" y="2425992"/>
            <a:ext cx="16384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ВЫВОДЫ</a:t>
            </a:r>
            <a:endParaRPr lang="ru-RU" sz="1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93919" y="1779662"/>
            <a:ext cx="8219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</a:t>
            </a:r>
            <a:endParaRPr lang="ru-RU" sz="96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74089" y="1779662"/>
            <a:ext cx="8219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</a:t>
            </a:r>
            <a:endParaRPr lang="ru-RU" sz="96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57837" y="1779662"/>
            <a:ext cx="8219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</a:t>
            </a:r>
            <a:endParaRPr lang="ru-RU" sz="96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42302" y="2047367"/>
            <a:ext cx="17692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ПОСТРОЕНИЕ МОДЕЛИ ДИНАМИКИ ДОЛИ  ТУРИСТИЧЕСКОЙ ОТРАСЛИ В ВВП</a:t>
            </a:r>
            <a:endParaRPr lang="ru-RU" sz="1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53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861387"/>
              </p:ext>
            </p:extLst>
          </p:nvPr>
        </p:nvGraphicFramePr>
        <p:xfrm>
          <a:off x="539552" y="1131590"/>
          <a:ext cx="8424936" cy="95097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080120"/>
                <a:gridCol w="3024336"/>
                <a:gridCol w="4320480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Модель </a:t>
                      </a:r>
                      <a:r>
                        <a:rPr lang="ru-RU" sz="1600" dirty="0" err="1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Хольта</a:t>
                      </a:r>
                      <a:endParaRPr lang="ru-RU" sz="1600" dirty="0"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 </a:t>
                      </a:r>
                      <a:endParaRPr lang="ru-RU" sz="1600" dirty="0"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Модель экспоненциального сглаживания с затухающим трендом</a:t>
                      </a: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m.a.p.e</a:t>
                      </a:r>
                      <a:r>
                        <a:rPr lang="en-US" sz="16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.</a:t>
                      </a:r>
                      <a:endParaRPr lang="ru-RU" sz="1600" dirty="0"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8,75%</a:t>
                      </a: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23,93%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6563133"/>
              </p:ext>
            </p:extLst>
          </p:nvPr>
        </p:nvGraphicFramePr>
        <p:xfrm>
          <a:off x="3203848" y="1491630"/>
          <a:ext cx="533400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7" name="Формула" r:id="rId4" imgW="545626" imgH="215713" progId="Equation.3">
                  <p:embed/>
                </p:oleObj>
              </mc:Choice>
              <mc:Fallback>
                <p:oleObj name="Формула" r:id="rId4" imgW="545626" imgH="215713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848" y="1491630"/>
                        <a:ext cx="533400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6446668"/>
              </p:ext>
            </p:extLst>
          </p:nvPr>
        </p:nvGraphicFramePr>
        <p:xfrm>
          <a:off x="2339752" y="1491630"/>
          <a:ext cx="561975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8" name="Формула" r:id="rId6" imgW="558558" imgH="215806" progId="Equation.3">
                  <p:embed/>
                </p:oleObj>
              </mc:Choice>
              <mc:Fallback>
                <p:oleObj name="Формула" r:id="rId6" imgW="558558" imgH="215806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752" y="1491630"/>
                        <a:ext cx="561975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11560" y="267494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ПОКАЗАТЕЛИ АДЕКВАТНОСТИ</a:t>
            </a:r>
            <a:endParaRPr lang="ru-RU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444273"/>
              </p:ext>
            </p:extLst>
          </p:nvPr>
        </p:nvGraphicFramePr>
        <p:xfrm>
          <a:off x="1619672" y="2283718"/>
          <a:ext cx="6076950" cy="95097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878840"/>
                <a:gridCol w="2250440"/>
                <a:gridCol w="294767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Показательная функция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Модель </a:t>
                      </a:r>
                      <a:r>
                        <a:rPr lang="ru-RU" sz="1600" dirty="0" err="1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Хольта</a:t>
                      </a:r>
                      <a:endParaRPr lang="ru-RU" sz="1600" dirty="0"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  <a:alpha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m.a.p.e</a:t>
                      </a:r>
                      <a:endParaRPr lang="ru-RU" sz="1600" dirty="0"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9,9%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8,75</a:t>
                      </a: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  <a:alpha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5712880"/>
              </p:ext>
            </p:extLst>
          </p:nvPr>
        </p:nvGraphicFramePr>
        <p:xfrm>
          <a:off x="1547664" y="3435846"/>
          <a:ext cx="6192688" cy="159561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936104"/>
                <a:gridCol w="5256584"/>
              </a:tblGrid>
              <a:tr h="8640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Год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Количество туристов, выехавших за границу с целью туризма</a:t>
                      </a:r>
                    </a:p>
                  </a:txBody>
                  <a:tcPr marL="68580" marR="6858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2016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2328,28</a:t>
                      </a:r>
                    </a:p>
                  </a:txBody>
                  <a:tcPr marL="68580" marR="6858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2017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2845,68</a:t>
                      </a:r>
                    </a:p>
                  </a:txBody>
                  <a:tcPr marL="68580" marR="6858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2018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3363,07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5861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3241364"/>
              </p:ext>
            </p:extLst>
          </p:nvPr>
        </p:nvGraphicFramePr>
        <p:xfrm>
          <a:off x="755576" y="1131590"/>
          <a:ext cx="7776864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11560" y="339502"/>
            <a:ext cx="9145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ГРАФИК ПОЛУЧЕННЫХ РЕЗУЛЬТАТОВ ПРОГНОЗОВ</a:t>
            </a:r>
            <a:endParaRPr lang="uk-UA" sz="2400" b="1" dirty="0" smtClean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8632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9482" y="1650162"/>
            <a:ext cx="32423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ДОЛЯ ТУРИСТИЧЕСКОЙ ОТРАСЛИ В ВВП СТРАНЫ</a:t>
            </a:r>
            <a:endParaRPr lang="ru-RU" sz="2400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522022810"/>
              </p:ext>
            </p:extLst>
          </p:nvPr>
        </p:nvGraphicFramePr>
        <p:xfrm>
          <a:off x="3707904" y="987574"/>
          <a:ext cx="5016500" cy="3088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3642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712" y="267494"/>
            <a:ext cx="8229600" cy="85725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ПРОВЕРКА НАЛИЧИЯ ТРЕНДА</a:t>
            </a:r>
            <a:endParaRPr lang="ru-RU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64596" y="1338322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КРИТЕРИЙ ФИШЕРА</a:t>
            </a:r>
            <a:endParaRPr lang="ru-RU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97926" y="2355726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КРИТЕРИЙ ФОСТЕРА-СТЮАРТА</a:t>
            </a:r>
            <a:endParaRPr lang="ru-RU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97926" y="3622833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КРИТЕРИЙ СЕРИЙ</a:t>
            </a:r>
            <a:endParaRPr lang="ru-RU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3883967"/>
              </p:ext>
            </p:extLst>
          </p:nvPr>
        </p:nvGraphicFramePr>
        <p:xfrm>
          <a:off x="611560" y="1275606"/>
          <a:ext cx="3907196" cy="329819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32885"/>
                <a:gridCol w="3174311"/>
              </a:tblGrid>
              <a:tr h="6159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Год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Доля туристической отрасли в ВВП Украины, млрд. грн.</a:t>
                      </a:r>
                    </a:p>
                  </a:txBody>
                  <a:tcPr marL="68580" marR="6858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2005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6,00</a:t>
                      </a: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2006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7,30</a:t>
                      </a: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2007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11,50</a:t>
                      </a: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2008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14,70</a:t>
                      </a: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2009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15,10</a:t>
                      </a: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2010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16,20</a:t>
                      </a: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2011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17,10</a:t>
                      </a: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2012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18,20</a:t>
                      </a: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2013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19,20</a:t>
                      </a: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2014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19,70</a:t>
                      </a: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2015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20,1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376182" y="1779661"/>
            <a:ext cx="267560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F</a:t>
            </a:r>
            <a:r>
              <a:rPr lang="ru-RU" sz="14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теор</a:t>
            </a:r>
            <a:r>
              <a:rPr lang="ru-RU" sz="14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=0,08     </a:t>
            </a:r>
            <a:r>
              <a:rPr lang="en-US" sz="14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F</a:t>
            </a:r>
            <a:r>
              <a:rPr lang="ru-RU" sz="14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(0.05;5;5)=5,05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5804536" y="2643758"/>
                <a:ext cx="1818895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uk-UA" sz="1400" smtClean="0">
                          <a:latin typeface="Cambria Math"/>
                        </a:rPr>
                        <m:t>S</m:t>
                      </m:r>
                      <m:r>
                        <a:rPr lang="uk-UA" sz="1400" smtClean="0">
                          <a:latin typeface="Cambria Math"/>
                        </a:rPr>
                        <m:t>=10</m:t>
                      </m:r>
                      <m:r>
                        <a:rPr lang="uk-UA" sz="1400">
                          <a:latin typeface="Cambria Math"/>
                        </a:rPr>
                        <m:t>,    </m:t>
                      </m:r>
                      <m:r>
                        <m:rPr>
                          <m:sty m:val="p"/>
                        </m:rPr>
                        <a:rPr lang="uk-UA" sz="1400">
                          <a:latin typeface="Cambria Math"/>
                        </a:rPr>
                        <m:t>D</m:t>
                      </m:r>
                      <m:r>
                        <a:rPr lang="uk-UA" sz="1400" i="1">
                          <a:latin typeface="Cambria Math"/>
                        </a:rPr>
                        <m:t>=10</m:t>
                      </m:r>
                      <m:r>
                        <a:rPr lang="uk-UA" sz="1400"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ru-RU" sz="1400" dirty="0">
                  <a:latin typeface="Open Sans" pitchFamily="34" charset="0"/>
                  <a:ea typeface="Open Sans" pitchFamily="34" charset="0"/>
                  <a:cs typeface="Open Sans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4536" y="2643758"/>
                <a:ext cx="1818895" cy="30777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4518414" y="2893673"/>
                <a:ext cx="4572000" cy="52322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ru-RU" sz="1400">
                              <a:latin typeface="Cambria Math"/>
                            </a:rPr>
                            <m:t>t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ru-RU" sz="1400">
                              <a:latin typeface="Cambria Math"/>
                            </a:rPr>
                            <m:t>D</m:t>
                          </m:r>
                        </m:sub>
                      </m:sSub>
                      <m:r>
                        <a:rPr lang="ru-RU" sz="1400">
                          <a:latin typeface="Cambria Math"/>
                        </a:rPr>
                        <m:t>=</m:t>
                      </m:r>
                      <m:r>
                        <a:rPr lang="ru-RU" sz="1400" i="1">
                          <a:latin typeface="Cambria Math"/>
                        </a:rPr>
                        <m:t>7.76</m:t>
                      </m:r>
                      <m:r>
                        <a:rPr lang="ru-RU" sz="1400">
                          <a:latin typeface="Cambria Math"/>
                        </a:rPr>
                        <m:t>,  </m:t>
                      </m:r>
                      <m:sSub>
                        <m:sSubPr>
                          <m:ctrlPr>
                            <a:rPr lang="ru-RU" sz="1400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ru-RU" sz="1400">
                              <a:latin typeface="Cambria Math"/>
                            </a:rPr>
                            <m:t>t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ru-RU" sz="1400">
                              <a:latin typeface="Cambria Math"/>
                            </a:rPr>
                            <m:t>S</m:t>
                          </m:r>
                        </m:sub>
                      </m:sSub>
                      <m:r>
                        <a:rPr lang="ru-RU" sz="1400" b="0" i="0" smtClean="0">
                          <a:latin typeface="Cambria Math"/>
                        </a:rPr>
                        <m:t>=</m:t>
                      </m:r>
                      <m:r>
                        <a:rPr lang="ru-RU" sz="1400" i="1">
                          <a:latin typeface="Cambria Math"/>
                        </a:rPr>
                        <m:t>3,127</m:t>
                      </m:r>
                      <m:r>
                        <a:rPr lang="ru-RU" sz="1400">
                          <a:latin typeface="Cambria Math"/>
                        </a:rPr>
                        <m:t>,</m:t>
                      </m:r>
                    </m:oMath>
                  </m:oMathPara>
                </a14:m>
                <a:endParaRPr lang="ru-RU" sz="1400" dirty="0">
                  <a:latin typeface="Open Sans" pitchFamily="34" charset="0"/>
                  <a:ea typeface="Open Sans" pitchFamily="34" charset="0"/>
                  <a:cs typeface="Open Sans" pitchFamily="34" charset="0"/>
                </a:endParaRPr>
              </a:p>
              <a:p>
                <a:pPr algn="ctr"/>
                <a:r>
                  <a:rPr lang="ru-RU" sz="1400" dirty="0">
                    <a:latin typeface="Open Sans" pitchFamily="34" charset="0"/>
                    <a:ea typeface="Open Sans" pitchFamily="34" charset="0"/>
                    <a:cs typeface="Open Sans" pitchFamily="34" charset="0"/>
                  </a:rPr>
                  <a:t>t(0,05;11)=2,2</a:t>
                </a: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8414" y="2893673"/>
                <a:ext cx="4572000" cy="523220"/>
              </a:xfrm>
              <a:prstGeom prst="rect">
                <a:avLst/>
              </a:prstGeom>
              <a:blipFill rotWithShape="1">
                <a:blip r:embed="rId3"/>
                <a:stretch>
                  <a:fillRect b="-93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16"/>
          <p:cNvSpPr/>
          <p:nvPr/>
        </p:nvSpPr>
        <p:spPr>
          <a:xfrm>
            <a:off x="5270179" y="3992165"/>
            <a:ext cx="306846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Ʈ</a:t>
            </a:r>
            <a:r>
              <a:rPr lang="en-US" sz="14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max</a:t>
            </a:r>
            <a:r>
              <a:rPr lang="ru-RU" sz="14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(</a:t>
            </a:r>
            <a:r>
              <a:rPr lang="en-US" sz="14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N</a:t>
            </a:r>
            <a:r>
              <a:rPr lang="uk-UA" sz="14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)=6</a:t>
            </a:r>
            <a:r>
              <a:rPr lang="ru-RU" sz="14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&gt;4.44            </a:t>
            </a:r>
            <a:r>
              <a:rPr lang="en-US" sz="14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Up</a:t>
            </a:r>
            <a:r>
              <a:rPr lang="ru-RU" sz="14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=2&gt;1.97</a:t>
            </a:r>
          </a:p>
        </p:txBody>
      </p:sp>
    </p:spTree>
    <p:extLst>
      <p:ext uri="{BB962C8B-B14F-4D97-AF65-F5344CB8AC3E}">
        <p14:creationId xmlns:p14="http://schemas.microsoft.com/office/powerpoint/2010/main" val="2993487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93712" y="51470"/>
            <a:ext cx="8229600" cy="857250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МЕТОД ХАРАКТЕРИСТИК</a:t>
            </a:r>
            <a:endParaRPr lang="ru-RU" sz="4000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1"/>
          <a:stretch/>
        </p:blipFill>
        <p:spPr>
          <a:xfrm>
            <a:off x="214667" y="987574"/>
            <a:ext cx="8756056" cy="3505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834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4860032" cy="530805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0057" y="2094696"/>
            <a:ext cx="41111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ПОКАЗАТЕЛЬНАЯ ФУНКЦИЯ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170" y="843558"/>
            <a:ext cx="4707089" cy="345638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74684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4860032" cy="530805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7504" y="2058692"/>
            <a:ext cx="41111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СТЕПЕННАЯ ФУНКЦИЯ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7573" y="843558"/>
            <a:ext cx="4536504" cy="338437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74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67375259"/>
                  </p:ext>
                </p:extLst>
              </p:nvPr>
            </p:nvGraphicFramePr>
            <p:xfrm>
              <a:off x="539552" y="1203598"/>
              <a:ext cx="7992889" cy="1219200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2339749"/>
                    <a:gridCol w="2011583"/>
                    <a:gridCol w="1694272"/>
                    <a:gridCol w="1947285"/>
                  </a:tblGrid>
                  <a:tr h="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Вид модели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Значение критерия Стьюдента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ru-RU" sz="160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Коэффициент корреляции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ru-RU" sz="160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Процент объясненной дисперсии</a:t>
                          </a:r>
                        </a:p>
                      </a:txBody>
                      <a:tcPr marL="68580" marR="68580" marT="0" marB="0" anchor="ctr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342900" algn="l"/>
                              <a:tab pos="80010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𝑌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21=8,76∗</m:t>
                                </m:r>
                                <m:sSup>
                                  <m:sSupPr>
                                    <m:ctrlPr>
                                      <a:rPr lang="ru-RU" sz="1600" i="1">
                                        <a:effectLst/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1.09</m:t>
                                    </m:r>
                                  </m:e>
                                  <m:sup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𝑡</m:t>
                                    </m:r>
                                  </m:sup>
                                </m:sSup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   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Open Sans" pitchFamily="34" charset="0"/>
                            <a:ea typeface="Open Sans" pitchFamily="34" charset="0"/>
                            <a:cs typeface="Open Sans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ta0=</a:t>
                          </a:r>
                          <a:r>
                            <a:rPr lang="ru-RU" sz="160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8,64  </a:t>
                          </a:r>
                          <a:r>
                            <a:rPr lang="en-US" sz="160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ta1=</a:t>
                          </a:r>
                          <a:r>
                            <a:rPr lang="ru-RU" sz="160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70,3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ru-RU" sz="160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82,44%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ru-RU" sz="160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90,8%</a:t>
                          </a:r>
                        </a:p>
                      </a:txBody>
                      <a:tcPr marL="68580" marR="68580" marT="0" marB="0" anchor="ctr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𝑌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22=6,63∗</m:t>
                                </m:r>
                                <m:sSup>
                                  <m:sSupPr>
                                    <m:ctrlPr>
                                      <a:rPr lang="ru-RU" sz="1600" i="1">
                                        <a:effectLst/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𝑡</m:t>
                                    </m:r>
                                  </m:e>
                                  <m:sup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0.48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1600">
                            <a:effectLst/>
                            <a:latin typeface="Open Sans" pitchFamily="34" charset="0"/>
                            <a:ea typeface="Open Sans" pitchFamily="34" charset="0"/>
                            <a:cs typeface="Open Sans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tx2">
                            <a:lumMod val="75000"/>
                            <a:alpha val="6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ta</a:t>
                          </a:r>
                          <a:r>
                            <a:rPr lang="ru-RU" sz="160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0=12,5 </a:t>
                          </a:r>
                          <a:r>
                            <a:rPr lang="en-US" sz="160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ta</a:t>
                          </a:r>
                          <a:r>
                            <a:rPr lang="ru-RU" sz="160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1=12,04</a:t>
                          </a:r>
                        </a:p>
                      </a:txBody>
                      <a:tcPr marL="68580" marR="68580" marT="0" marB="0" anchor="ctr">
                        <a:solidFill>
                          <a:schemeClr val="tx2">
                            <a:lumMod val="75000"/>
                            <a:alpha val="6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ru-RU" sz="160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96,04%</a:t>
                          </a:r>
                        </a:p>
                      </a:txBody>
                      <a:tcPr marL="68580" marR="68580" marT="0" marB="0" anchor="ctr">
                        <a:solidFill>
                          <a:schemeClr val="tx2">
                            <a:lumMod val="75000"/>
                            <a:alpha val="6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98,0%</a:t>
                          </a:r>
                        </a:p>
                      </a:txBody>
                      <a:tcPr marL="68580" marR="68580" marT="0" marB="0" anchor="ctr">
                        <a:solidFill>
                          <a:schemeClr val="tx2">
                            <a:lumMod val="75000"/>
                            <a:alpha val="65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67375259"/>
                  </p:ext>
                </p:extLst>
              </p:nvPr>
            </p:nvGraphicFramePr>
            <p:xfrm>
              <a:off x="539552" y="1203598"/>
              <a:ext cx="7992889" cy="1234314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2339749"/>
                    <a:gridCol w="2011583"/>
                    <a:gridCol w="1694272"/>
                    <a:gridCol w="1947285"/>
                  </a:tblGrid>
                  <a:tr h="73152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Вид модели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Значение критерия Стьюдента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ru-RU" sz="160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Коэффициент корреляции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ru-RU" sz="160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Процент объясненной дисперсии</a:t>
                          </a:r>
                        </a:p>
                      </a:txBody>
                      <a:tcPr marL="68580" marR="68580" marT="0" marB="0" anchor="ctr"/>
                    </a:tc>
                  </a:tr>
                  <a:tr h="253429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 rotWithShape="1">
                          <a:blip r:embed="rId3"/>
                          <a:stretch>
                            <a:fillRect l="-260" t="-309524" r="-241406" b="-1452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ta0=</a:t>
                          </a:r>
                          <a:r>
                            <a:rPr lang="ru-RU" sz="160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8,64  </a:t>
                          </a:r>
                          <a:r>
                            <a:rPr lang="en-US" sz="160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ta1=</a:t>
                          </a:r>
                          <a:r>
                            <a:rPr lang="ru-RU" sz="160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70,3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ru-RU" sz="160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82,44%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ru-RU" sz="160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90,8%</a:t>
                          </a:r>
                        </a:p>
                      </a:txBody>
                      <a:tcPr marL="68580" marR="68580" marT="0" marB="0" anchor="ctr"/>
                    </a:tc>
                  </a:tr>
                  <a:tr h="249365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 rotWithShape="1">
                          <a:blip r:embed="rId3"/>
                          <a:stretch>
                            <a:fillRect l="-260" t="-419512" r="-241406" b="-487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ta</a:t>
                          </a:r>
                          <a:r>
                            <a:rPr lang="ru-RU" sz="160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0=12,5 </a:t>
                          </a:r>
                          <a:r>
                            <a:rPr lang="en-US" sz="160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ta</a:t>
                          </a:r>
                          <a:r>
                            <a:rPr lang="ru-RU" sz="160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1=12,04</a:t>
                          </a:r>
                        </a:p>
                      </a:txBody>
                      <a:tcPr marL="68580" marR="68580" marT="0" marB="0" anchor="ctr">
                        <a:solidFill>
                          <a:schemeClr val="tx2">
                            <a:lumMod val="75000"/>
                            <a:alpha val="6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ru-RU" sz="160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96,04%</a:t>
                          </a:r>
                        </a:p>
                      </a:txBody>
                      <a:tcPr marL="68580" marR="68580" marT="0" marB="0" anchor="ctr">
                        <a:solidFill>
                          <a:schemeClr val="tx2">
                            <a:lumMod val="75000"/>
                            <a:alpha val="6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  <a:latin typeface="Open Sans" pitchFamily="34" charset="0"/>
                              <a:ea typeface="Open Sans" pitchFamily="34" charset="0"/>
                              <a:cs typeface="Open Sans" pitchFamily="34" charset="0"/>
                            </a:rPr>
                            <a:t>98,0%</a:t>
                          </a:r>
                        </a:p>
                      </a:txBody>
                      <a:tcPr marL="68580" marR="68580" marT="0" marB="0" anchor="ctr">
                        <a:solidFill>
                          <a:schemeClr val="tx2">
                            <a:lumMod val="75000"/>
                            <a:alpha val="65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5" name="Заголовок 6"/>
          <p:cNvSpPr>
            <a:spLocks noGrp="1"/>
          </p:cNvSpPr>
          <p:nvPr>
            <p:ph type="title"/>
          </p:nvPr>
        </p:nvSpPr>
        <p:spPr>
          <a:xfrm>
            <a:off x="611560" y="267494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ПОКАЗАТЕЛИ АДЕКВАТНОСТИ</a:t>
            </a:r>
            <a:endParaRPr lang="ru-RU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8163845"/>
              </p:ext>
            </p:extLst>
          </p:nvPr>
        </p:nvGraphicFramePr>
        <p:xfrm>
          <a:off x="539553" y="2715766"/>
          <a:ext cx="7992887" cy="95097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304255"/>
                <a:gridCol w="1782719"/>
                <a:gridCol w="3905913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Модель </a:t>
                      </a:r>
                      <a:r>
                        <a:rPr lang="ru-RU" sz="1600" dirty="0" err="1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Хольта</a:t>
                      </a:r>
                      <a:endParaRPr lang="ru-RU" sz="1600" dirty="0"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  <a:alpha val="6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Модель экспоненциального сглаживания с затухающим трендом</a:t>
                      </a: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m.a.p.e.</a:t>
                      </a:r>
                      <a:endParaRPr lang="ru-RU" sz="1600"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6,73%</a:t>
                      </a: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  <a:alpha val="6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9,05%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8066141"/>
              </p:ext>
            </p:extLst>
          </p:nvPr>
        </p:nvGraphicFramePr>
        <p:xfrm>
          <a:off x="3779912" y="3147814"/>
          <a:ext cx="520700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1" name="Формула" r:id="rId4" imgW="533160" imgH="215640" progId="Equation.3">
                  <p:embed/>
                </p:oleObj>
              </mc:Choice>
              <mc:Fallback>
                <p:oleObj name="Формула" r:id="rId4" imgW="53316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912" y="3147814"/>
                        <a:ext cx="520700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3061067"/>
              </p:ext>
            </p:extLst>
          </p:nvPr>
        </p:nvGraphicFramePr>
        <p:xfrm>
          <a:off x="2987824" y="3147814"/>
          <a:ext cx="561975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2" name="Формула" r:id="rId6" imgW="558558" imgH="215806" progId="Equation.3">
                  <p:embed/>
                </p:oleObj>
              </mc:Choice>
              <mc:Fallback>
                <p:oleObj name="Формула" r:id="rId6" imgW="558558" imgH="215806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824" y="3147814"/>
                        <a:ext cx="561975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5956411"/>
              </p:ext>
            </p:extLst>
          </p:nvPr>
        </p:nvGraphicFramePr>
        <p:xfrm>
          <a:off x="539552" y="3939902"/>
          <a:ext cx="7920880" cy="95097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304256"/>
                <a:gridCol w="1774542"/>
                <a:gridCol w="3842082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Показательная функция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Модель </a:t>
                      </a:r>
                      <a:r>
                        <a:rPr lang="ru-RU" sz="1600" dirty="0" err="1" smtClean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Хольта</a:t>
                      </a:r>
                      <a:endParaRPr lang="ru-RU" sz="1600" dirty="0"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  <a:alpha val="6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m.a.p.e</a:t>
                      </a:r>
                      <a:endParaRPr lang="ru-RU" sz="1600"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6,71%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6,73%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  <a:alpha val="6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/>
        </p:nvGraphicFramePr>
        <p:xfrm>
          <a:off x="1533525" y="2481263"/>
          <a:ext cx="533400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3" name="Формула" r:id="rId8" imgW="545626" imgH="215713" progId="Equation.3">
                  <p:embed/>
                </p:oleObj>
              </mc:Choice>
              <mc:Fallback>
                <p:oleObj name="Формула" r:id="rId8" imgW="545626" imgH="215713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3525" y="2481263"/>
                        <a:ext cx="533400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/>
        </p:nvGraphicFramePr>
        <p:xfrm>
          <a:off x="1533525" y="2481263"/>
          <a:ext cx="561975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4" name="Формула" r:id="rId10" imgW="558558" imgH="215806" progId="Equation.3">
                  <p:embed/>
                </p:oleObj>
              </mc:Choice>
              <mc:Fallback>
                <p:oleObj name="Формула" r:id="rId10" imgW="558558" imgH="215806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3525" y="2481263"/>
                        <a:ext cx="561975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23239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ПРОГНОЗ ТУРИСТИЧЕСКОЙ ОТРАСЛИ В ВВП СТРАНЫ НА 2016-2020 ГГ.  </a:t>
            </a:r>
            <a:endParaRPr lang="ru-RU" sz="3200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275606"/>
            <a:ext cx="4633708" cy="3456384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42" r="36390"/>
          <a:stretch/>
        </p:blipFill>
        <p:spPr bwMode="auto">
          <a:xfrm>
            <a:off x="755576" y="2130865"/>
            <a:ext cx="2880320" cy="12524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5416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578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764" y="0"/>
            <a:ext cx="9252520" cy="5782826"/>
          </a:xfrm>
          <a:prstGeom prst="rect">
            <a:avLst/>
          </a:prstGeom>
          <a:solidFill>
            <a:schemeClr val="tx1">
              <a:lumMod val="95000"/>
              <a:lumOff val="5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99232" y="268288"/>
            <a:ext cx="1852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ВЫВОДЫ</a:t>
            </a:r>
            <a:endParaRPr lang="ru-RU" sz="28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4865" y="1321751"/>
            <a:ext cx="756031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	</a:t>
            </a:r>
            <a:r>
              <a:rPr lang="ru-RU" b="1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Прогнозные </a:t>
            </a:r>
            <a:r>
              <a:rPr lang="ru-RU" b="1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значения</a:t>
            </a:r>
            <a:r>
              <a:rPr lang="ru-RU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, полученные в результате построение трендовых моделей, свидетельствуют о положительной динамики развития туристической отрасли Украины в ближайшие несколько лет. Однако необходимо отметить, что </a:t>
            </a:r>
            <a:r>
              <a:rPr lang="ru-RU" b="1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темпы роста показателей </a:t>
            </a:r>
            <a:r>
              <a:rPr lang="ru-RU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свидетельствующих об уровне развития  туризма в Украине, имеет тенденцию к замедлению, подобная ситуация может быть вызвана исчерпанием туристической инфраструктурой Украины своих возможностей. Такая тенденция в долгосрочной перспективе может привезти </a:t>
            </a:r>
            <a:r>
              <a:rPr lang="ru-RU" b="1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к отрицательному </a:t>
            </a:r>
            <a:r>
              <a:rPr lang="ru-RU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показателю развития отрасли</a:t>
            </a:r>
          </a:p>
        </p:txBody>
      </p:sp>
    </p:spTree>
    <p:extLst>
      <p:ext uri="{BB962C8B-B14F-4D97-AF65-F5344CB8AC3E}">
        <p14:creationId xmlns:p14="http://schemas.microsoft.com/office/powerpoint/2010/main" val="291865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по запросу эйфелева башн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71" r="20695"/>
          <a:stretch/>
        </p:blipFill>
        <p:spPr bwMode="auto">
          <a:xfrm>
            <a:off x="5618081" y="699542"/>
            <a:ext cx="4426527" cy="4443958"/>
          </a:xfrm>
          <a:prstGeom prst="flowChartInputOutpu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5121746" y="-1054968"/>
            <a:ext cx="4346798" cy="4346798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01</a:t>
            </a:r>
            <a:endParaRPr lang="ru-RU" sz="9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2249453"/>
            <a:ext cx="614531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cap="all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ТЕОРЕТИЧЕСКИЕ АСПЕКТЫ ФУНКЦИОНИРОВАНИЯ ТУРИСТИЧЕСКОЙ ОТРАСЛИ УКРАИНЫ</a:t>
            </a:r>
            <a:endParaRPr lang="ru-RU" sz="2800" cap="al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uk-UA" sz="2800" cap="all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73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Картинки по запросу туризм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469" y="1321879"/>
            <a:ext cx="9312812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660232" y="0"/>
            <a:ext cx="2016224" cy="5164038"/>
          </a:xfrm>
          <a:prstGeom prst="rect">
            <a:avLst/>
          </a:prstGeom>
          <a:solidFill>
            <a:schemeClr val="accent1">
              <a:lumMod val="75000"/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 rot="16200000">
            <a:off x="3340888" y="-2074387"/>
            <a:ext cx="2528099" cy="9312812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21657" y="2289631"/>
            <a:ext cx="6516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СПАСИБО ЗА ВНИМАНИЕ</a:t>
            </a:r>
            <a:r>
              <a:rPr lang="ru-RU" sz="3200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  <a:sym typeface="Wingdings" pitchFamily="2" charset="2"/>
              </a:rPr>
              <a:t></a:t>
            </a:r>
            <a:endParaRPr lang="ru-RU" dirty="0">
              <a:solidFill>
                <a:schemeClr val="bg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087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111\Desktop\преза Оле\4.pn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95536" y="1275606"/>
            <a:ext cx="547260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  <a:r>
              <a:rPr lang="ru-RU" sz="2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Анализируя тенденцию развития туристической отрасли Украины на международном рынке, необходимо отметить, что она является </a:t>
            </a:r>
            <a:r>
              <a:rPr lang="ru-RU" sz="2000" b="1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негативной</a:t>
            </a:r>
            <a:r>
              <a:rPr lang="ru-RU" sz="2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, что отображается в уменьшении значения показателя туристической конкурентоспособности в 2013 году по сравнению с 2012 годом на </a:t>
            </a:r>
            <a:r>
              <a:rPr lang="ru-RU" sz="2000" b="1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2,17%</a:t>
            </a:r>
            <a:r>
              <a:rPr lang="ru-RU" sz="2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.</a:t>
            </a:r>
          </a:p>
          <a:p>
            <a:pPr algn="r"/>
            <a:endParaRPr lang="ru-RU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782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065660" y="411510"/>
            <a:ext cx="4346798" cy="4346798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124</a:t>
            </a:r>
            <a:endParaRPr lang="ru-RU" sz="9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Picture 2" descr="C:\Users\111\Desktop\преза Оле\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2910" y="1213531"/>
            <a:ext cx="2742756" cy="2742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1763688" y="1181991"/>
            <a:ext cx="2761200" cy="2762622"/>
          </a:xfrm>
          <a:prstGeom prst="ellipse">
            <a:avLst/>
          </a:prstGeom>
          <a:solidFill>
            <a:schemeClr val="tx2">
              <a:lumMod val="50000"/>
              <a:alpha val="38000"/>
            </a:schemeClr>
          </a:solidFill>
          <a:ln>
            <a:noFill/>
          </a:ln>
          <a:effectLst>
            <a:outerShdw blurRad="355600" sx="107000" sy="107000" algn="ctr" rotWithShape="0">
              <a:prstClr val="black">
                <a:alpha val="4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84</a:t>
            </a:r>
            <a:endParaRPr lang="ru-RU" sz="9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10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0871" y="1799824"/>
            <a:ext cx="30507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ДИНАМИКА ДОЛИ ВВП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432196064"/>
              </p:ext>
            </p:extLst>
          </p:nvPr>
        </p:nvGraphicFramePr>
        <p:xfrm>
          <a:off x="3131840" y="915566"/>
          <a:ext cx="5690855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28891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2798" y="1635646"/>
            <a:ext cx="41111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ДИНАМІКА  ТУРИСТИЧНОГО САЛЬДО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399701673"/>
              </p:ext>
            </p:extLst>
          </p:nvPr>
        </p:nvGraphicFramePr>
        <p:xfrm>
          <a:off x="3635896" y="793263"/>
          <a:ext cx="5339342" cy="35569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7976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1563638"/>
            <a:ext cx="411117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ДОЛЯ ТУРИСТИЧЕСКИХ УСЛУГ В ОБЩЕМ ОБЪЕМЕ УСЛУГ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4267139057"/>
              </p:ext>
            </p:extLst>
          </p:nvPr>
        </p:nvGraphicFramePr>
        <p:xfrm>
          <a:off x="3707904" y="819315"/>
          <a:ext cx="5160640" cy="33045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9240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1563638"/>
            <a:ext cx="411117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УРОВЕНЬ ЗАНЯТОСТИ В ТУРИСТИЧЕСКОЙ СФЕРЕ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988002714"/>
              </p:ext>
            </p:extLst>
          </p:nvPr>
        </p:nvGraphicFramePr>
        <p:xfrm>
          <a:off x="3707904" y="915566"/>
          <a:ext cx="5112568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14151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543</Words>
  <Application>Microsoft Office PowerPoint</Application>
  <PresentationFormat>Экран (16:9)</PresentationFormat>
  <Paragraphs>192</Paragraphs>
  <Slides>30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2" baseType="lpstr">
      <vt:lpstr>Тема Office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ПОСТАНОВКА ЗАДАЧИ</vt:lpstr>
      <vt:lpstr>Презентация PowerPoint</vt:lpstr>
      <vt:lpstr>ПРОВЕРКА НАЛИЧИЯ ТРЕНДА</vt:lpstr>
      <vt:lpstr>Презентация PowerPoint</vt:lpstr>
      <vt:lpstr>Презентация PowerPoint</vt:lpstr>
      <vt:lpstr>ПОКАЗАТЕЛИ АДЕКВАТНОСТИ</vt:lpstr>
      <vt:lpstr>ПОКАЗАТЕЛИ АДЕКВАТНОСТИ</vt:lpstr>
      <vt:lpstr>Презентация PowerPoint</vt:lpstr>
      <vt:lpstr>Презентация PowerPoint</vt:lpstr>
      <vt:lpstr>ПРОВЕРКА НАЛИЧИЯ ТРЕНДА</vt:lpstr>
      <vt:lpstr>МЕТОД ХАРАКТЕРИСТИК</vt:lpstr>
      <vt:lpstr>Презентация PowerPoint</vt:lpstr>
      <vt:lpstr>Презентация PowerPoint</vt:lpstr>
      <vt:lpstr>ПОКАЗАТЕЛИ АДЕКВАТНОСТИ</vt:lpstr>
      <vt:lpstr>ПРОГНОЗ ТУРИСТИЧЕСКОЙ ОТРАСЛИ В ВВП СТРАНЫ НА 2016-2020 ГГ.  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Олечка</dc:creator>
  <cp:lastModifiedBy>Олечка</cp:lastModifiedBy>
  <cp:revision>16</cp:revision>
  <dcterms:created xsi:type="dcterms:W3CDTF">2016-12-10T14:20:54Z</dcterms:created>
  <dcterms:modified xsi:type="dcterms:W3CDTF">2016-12-13T22:36:35Z</dcterms:modified>
</cp:coreProperties>
</file>