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3" r:id="rId14"/>
    <p:sldId id="268" r:id="rId15"/>
    <p:sldId id="269" r:id="rId16"/>
    <p:sldId id="270" r:id="rId17"/>
    <p:sldId id="273" r:id="rId18"/>
    <p:sldId id="274" r:id="rId19"/>
    <p:sldId id="272" r:id="rId20"/>
    <p:sldId id="275" r:id="rId21"/>
    <p:sldId id="286" r:id="rId22"/>
    <p:sldId id="276" r:id="rId23"/>
    <p:sldId id="278" r:id="rId24"/>
    <p:sldId id="271" r:id="rId25"/>
    <p:sldId id="277" r:id="rId26"/>
    <p:sldId id="279" r:id="rId27"/>
    <p:sldId id="280" r:id="rId28"/>
    <p:sldId id="281" r:id="rId29"/>
    <p:sldId id="282" r:id="rId30"/>
    <p:sldId id="284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>
        <p:scale>
          <a:sx n="86" d="100"/>
          <a:sy n="86" d="100"/>
        </p:scale>
        <p:origin x="-90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95;&#1082;&#1072;\AppData\Roaming\Microsoft\Excel\&#1080;&#1085;&#1076;&#1079;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95;&#1082;&#1072;\AppData\Roaming\Microsoft\Excel\&#1080;&#1085;&#1076;&#1079;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95;&#1082;&#1072;\AppData\Roaming\Microsoft\Excel\&#1080;&#1085;&#1076;&#1079;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95;&#1082;&#1072;\AppData\Roaming\Microsoft\Excel\&#1080;&#1085;&#1076;&#1079;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95;&#1082;&#1072;\AppData\Roaming\Microsoft\Excel\&#1080;&#1085;&#1076;&#1079;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85;&#1080;&#1074;&#1077;&#1088;\4%20&#1082;&#1091;&#1088;&#1089;\&#1055;&#1057;&#1069;&#1055;\&#1080;&#1085;&#1076;&#107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85;&#1080;&#1074;&#1077;&#1088;\4%20&#1082;&#1091;&#1088;&#1089;\&#1055;&#1057;&#1069;&#1055;\&#1080;&#1085;&#1076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Доля ВВП  млрд.грн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"/>
                  <c:y val="0.19307962202578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'Доля ВВП 1'!$A$2:$A$12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'Доля ВВП 1'!$B$2:$B$12</c:f>
              <c:numCache>
                <c:formatCode>0.00</c:formatCode>
                <c:ptCount val="11"/>
                <c:pt idx="0">
                  <c:v>6</c:v>
                </c:pt>
                <c:pt idx="1">
                  <c:v>7.3</c:v>
                </c:pt>
                <c:pt idx="2">
                  <c:v>11.5</c:v>
                </c:pt>
                <c:pt idx="3">
                  <c:v>14.7</c:v>
                </c:pt>
                <c:pt idx="4">
                  <c:v>15.1</c:v>
                </c:pt>
                <c:pt idx="5">
                  <c:v>16.2</c:v>
                </c:pt>
                <c:pt idx="6">
                  <c:v>17.100000000000001</c:v>
                </c:pt>
                <c:pt idx="7">
                  <c:v>18.2</c:v>
                </c:pt>
                <c:pt idx="8">
                  <c:v>19.2</c:v>
                </c:pt>
                <c:pt idx="9">
                  <c:v>19.7</c:v>
                </c:pt>
                <c:pt idx="10">
                  <c:v>20.100000000000001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74592"/>
        <c:axId val="82771968"/>
      </c:lineChart>
      <c:catAx>
        <c:axId val="793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771968"/>
        <c:crosses val="autoZero"/>
        <c:auto val="1"/>
        <c:lblAlgn val="ctr"/>
        <c:lblOffset val="100"/>
        <c:noMultiLvlLbl val="0"/>
      </c:catAx>
      <c:valAx>
        <c:axId val="8277196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79374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Сальдо, млн дол. США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Лист3!$B$1:$B$17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Лист3!$A$1:$A$17</c:f>
              <c:numCache>
                <c:formatCode>General</c:formatCode>
                <c:ptCount val="17"/>
                <c:pt idx="0">
                  <c:v>10.1</c:v>
                </c:pt>
                <c:pt idx="1">
                  <c:v>20.3</c:v>
                </c:pt>
                <c:pt idx="2">
                  <c:v>-40.1</c:v>
                </c:pt>
                <c:pt idx="3">
                  <c:v>-43.1</c:v>
                </c:pt>
                <c:pt idx="4">
                  <c:v>-21.2</c:v>
                </c:pt>
                <c:pt idx="5">
                  <c:v>-39.200000000000003</c:v>
                </c:pt>
                <c:pt idx="6">
                  <c:v>-50.2</c:v>
                </c:pt>
                <c:pt idx="7">
                  <c:v>-55.1</c:v>
                </c:pt>
                <c:pt idx="8">
                  <c:v>-60.2</c:v>
                </c:pt>
                <c:pt idx="9">
                  <c:v>-59.5</c:v>
                </c:pt>
                <c:pt idx="10">
                  <c:v>-20.3</c:v>
                </c:pt>
                <c:pt idx="11">
                  <c:v>-15.5</c:v>
                </c:pt>
                <c:pt idx="12">
                  <c:v>-55.36</c:v>
                </c:pt>
                <c:pt idx="13">
                  <c:v>-17.899999999999999</c:v>
                </c:pt>
                <c:pt idx="14">
                  <c:v>-28.3</c:v>
                </c:pt>
                <c:pt idx="15">
                  <c:v>10.3</c:v>
                </c:pt>
                <c:pt idx="16">
                  <c:v>14.3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96928"/>
        <c:axId val="82798464"/>
      </c:lineChart>
      <c:catAx>
        <c:axId val="827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798464"/>
        <c:crosses val="autoZero"/>
        <c:auto val="1"/>
        <c:lblAlgn val="ctr"/>
        <c:lblOffset val="100"/>
        <c:noMultiLvlLbl val="0"/>
      </c:catAx>
      <c:valAx>
        <c:axId val="82798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279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Доля,%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Лист3!$B$20:$B$29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Лист3!$A$20:$A$29</c:f>
              <c:numCache>
                <c:formatCode>General</c:formatCode>
                <c:ptCount val="10"/>
                <c:pt idx="0">
                  <c:v>6.29</c:v>
                </c:pt>
                <c:pt idx="1">
                  <c:v>6.1</c:v>
                </c:pt>
                <c:pt idx="2">
                  <c:v>6.95</c:v>
                </c:pt>
                <c:pt idx="3">
                  <c:v>8.93</c:v>
                </c:pt>
                <c:pt idx="4">
                  <c:v>8.35</c:v>
                </c:pt>
                <c:pt idx="5">
                  <c:v>5.16</c:v>
                </c:pt>
                <c:pt idx="6">
                  <c:v>4.32</c:v>
                </c:pt>
                <c:pt idx="7">
                  <c:v>5.18</c:v>
                </c:pt>
                <c:pt idx="8">
                  <c:v>8.1</c:v>
                </c:pt>
                <c:pt idx="9">
                  <c:v>8.89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819712"/>
        <c:axId val="82829696"/>
      </c:barChart>
      <c:catAx>
        <c:axId val="828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829696"/>
        <c:crosses val="autoZero"/>
        <c:auto val="1"/>
        <c:lblAlgn val="ctr"/>
        <c:lblOffset val="100"/>
        <c:noMultiLvlLbl val="0"/>
      </c:catAx>
      <c:valAx>
        <c:axId val="82829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2819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Open Sans" pitchFamily="34" charset="0"/>
          <a:ea typeface="Open Sans" pitchFamily="34" charset="0"/>
          <a:cs typeface="Open Sans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Занятость населения в туристической сфере, тыс.человек</c:v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Лист3!$D$32:$D$40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Лист3!$A$32:$A$40</c:f>
              <c:numCache>
                <c:formatCode>General</c:formatCode>
                <c:ptCount val="9"/>
                <c:pt idx="0">
                  <c:v>1275.3</c:v>
                </c:pt>
                <c:pt idx="1">
                  <c:v>1676.5</c:v>
                </c:pt>
                <c:pt idx="2">
                  <c:v>1556.1</c:v>
                </c:pt>
                <c:pt idx="3">
                  <c:v>1468</c:v>
                </c:pt>
                <c:pt idx="4">
                  <c:v>1471.1</c:v>
                </c:pt>
                <c:pt idx="5">
                  <c:v>1514.2</c:v>
                </c:pt>
                <c:pt idx="6">
                  <c:v>1624.6</c:v>
                </c:pt>
                <c:pt idx="7">
                  <c:v>1626.1</c:v>
                </c:pt>
                <c:pt idx="8">
                  <c:v>1925.2</c:v>
                </c:pt>
              </c:numCache>
            </c:numRef>
          </c:val>
        </c:ser>
        <c:ser>
          <c:idx val="1"/>
          <c:order val="1"/>
          <c:tx>
            <c:v>Занятость в туризме,т. человек</c:v>
          </c:tx>
          <c:spPr>
            <a:solidFill>
              <a:schemeClr val="tx2">
                <a:lumMod val="75000"/>
                <a:alpha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7962962962962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1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779E-3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555555555555558E-3"/>
                  <c:y val="-0.134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388888888888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Лист3!$D$32:$D$40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Лист3!$B$32:$B$40</c:f>
              <c:numCache>
                <c:formatCode>General</c:formatCode>
                <c:ptCount val="9"/>
                <c:pt idx="0">
                  <c:v>232.2</c:v>
                </c:pt>
                <c:pt idx="1">
                  <c:v>268.39999999999998</c:v>
                </c:pt>
                <c:pt idx="2">
                  <c:v>252.5</c:v>
                </c:pt>
                <c:pt idx="3">
                  <c:v>245.4</c:v>
                </c:pt>
                <c:pt idx="4">
                  <c:v>267.60000000000002</c:v>
                </c:pt>
                <c:pt idx="5">
                  <c:v>272.10000000000002</c:v>
                </c:pt>
                <c:pt idx="6">
                  <c:v>379.5</c:v>
                </c:pt>
                <c:pt idx="7">
                  <c:v>502.2</c:v>
                </c:pt>
                <c:pt idx="8">
                  <c:v>610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2888960"/>
        <c:axId val="82898944"/>
      </c:barChart>
      <c:catAx>
        <c:axId val="828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898944"/>
        <c:crosses val="autoZero"/>
        <c:auto val="1"/>
        <c:lblAlgn val="ctr"/>
        <c:lblOffset val="100"/>
        <c:noMultiLvlLbl val="0"/>
      </c:catAx>
      <c:valAx>
        <c:axId val="82898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2888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Open Sans" pitchFamily="34" charset="0"/>
          <a:ea typeface="Open Sans" pitchFamily="34" charset="0"/>
          <a:cs typeface="Open Sans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Субъекты туристической деятельности, единиц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'Количество туристических фирм'!$A$2:$A$15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'Количество туристических фирм'!$B$2:$B$15</c:f>
              <c:numCache>
                <c:formatCode>0.00</c:formatCode>
                <c:ptCount val="14"/>
                <c:pt idx="0">
                  <c:v>3005</c:v>
                </c:pt>
                <c:pt idx="1">
                  <c:v>3102</c:v>
                </c:pt>
                <c:pt idx="2">
                  <c:v>2640</c:v>
                </c:pt>
                <c:pt idx="3">
                  <c:v>2952</c:v>
                </c:pt>
                <c:pt idx="4">
                  <c:v>3201</c:v>
                </c:pt>
                <c:pt idx="5">
                  <c:v>3960</c:v>
                </c:pt>
                <c:pt idx="6">
                  <c:v>4823</c:v>
                </c:pt>
                <c:pt idx="7">
                  <c:v>4988</c:v>
                </c:pt>
                <c:pt idx="8">
                  <c:v>5987</c:v>
                </c:pt>
                <c:pt idx="9">
                  <c:v>4873</c:v>
                </c:pt>
                <c:pt idx="10">
                  <c:v>5461</c:v>
                </c:pt>
                <c:pt idx="11">
                  <c:v>5793</c:v>
                </c:pt>
                <c:pt idx="12">
                  <c:v>5896</c:v>
                </c:pt>
                <c:pt idx="13">
                  <c:v>5423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15712"/>
        <c:axId val="82917248"/>
      </c:lineChart>
      <c:catAx>
        <c:axId val="829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917248"/>
        <c:crosses val="autoZero"/>
        <c:auto val="1"/>
        <c:lblAlgn val="ctr"/>
        <c:lblOffset val="100"/>
        <c:tickLblSkip val="2"/>
        <c:noMultiLvlLbl val="0"/>
      </c:catAx>
      <c:valAx>
        <c:axId val="8291724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8291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Open Sans" pitchFamily="34" charset="0"/>
          <a:ea typeface="Open Sans" pitchFamily="34" charset="0"/>
          <a:cs typeface="Open Sans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Количество граждан Украины, которые выезжали за границу</c:v>
                </c:pt>
              </c:strCache>
            </c:strRef>
          </c:tx>
          <c:marker>
            <c:symbol val="none"/>
          </c:marker>
          <c:cat>
            <c:numRef>
              <c:f>Лист1!$C$3:$C$12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Лист1!$A$3:$A$12</c:f>
              <c:numCache>
                <c:formatCode>General</c:formatCode>
                <c:ptCount val="10"/>
                <c:pt idx="0">
                  <c:v>16875256</c:v>
                </c:pt>
                <c:pt idx="1">
                  <c:v>17334653</c:v>
                </c:pt>
                <c:pt idx="2">
                  <c:v>15498567</c:v>
                </c:pt>
                <c:pt idx="3">
                  <c:v>15333949</c:v>
                </c:pt>
                <c:pt idx="4">
                  <c:v>17180034</c:v>
                </c:pt>
                <c:pt idx="5">
                  <c:v>19773143</c:v>
                </c:pt>
                <c:pt idx="6">
                  <c:v>21432836</c:v>
                </c:pt>
                <c:pt idx="7">
                  <c:v>23761287</c:v>
                </c:pt>
                <c:pt idx="8">
                  <c:v>22437671</c:v>
                </c:pt>
                <c:pt idx="9">
                  <c:v>23141646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Количество иностранных граждан, которые посетили Украину, человек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Лист1!$C$3:$C$12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18935775</c:v>
                </c:pt>
                <c:pt idx="1">
                  <c:v>23122157</c:v>
                </c:pt>
                <c:pt idx="2">
                  <c:v>25449078</c:v>
                </c:pt>
                <c:pt idx="3">
                  <c:v>20798342</c:v>
                </c:pt>
                <c:pt idx="4">
                  <c:v>21203327</c:v>
                </c:pt>
                <c:pt idx="5">
                  <c:v>21415296</c:v>
                </c:pt>
                <c:pt idx="6">
                  <c:v>23012823</c:v>
                </c:pt>
                <c:pt idx="7">
                  <c:v>24671227</c:v>
                </c:pt>
                <c:pt idx="8">
                  <c:v>12711507</c:v>
                </c:pt>
                <c:pt idx="9">
                  <c:v>12428286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58976"/>
        <c:axId val="82960768"/>
      </c:lineChart>
      <c:catAx>
        <c:axId val="829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960768"/>
        <c:crosses val="autoZero"/>
        <c:auto val="1"/>
        <c:lblAlgn val="ctr"/>
        <c:lblOffset val="100"/>
        <c:noMultiLvlLbl val="0"/>
      </c:catAx>
      <c:valAx>
        <c:axId val="82960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295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249032221538116E-2"/>
          <c:y val="0.85500048605710477"/>
          <c:w val="0.94984733158355206"/>
          <c:h val="9.870315335333108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Open Sans" pitchFamily="34" charset="0"/>
          <a:ea typeface="Open Sans" pitchFamily="34" charset="0"/>
          <a:cs typeface="Open Sans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Количество украинцев, выехавших заграницу с целью туризма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'Выехавшие с целью туризма'!$A$2:$A$15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'Выехавшие с целью туризма'!$B$2:$B$15</c:f>
              <c:numCache>
                <c:formatCode>_(* #,##0.00_);_(* \(#,##0.00\);_(* "-"??_);_(@_)</c:formatCode>
                <c:ptCount val="14"/>
                <c:pt idx="0">
                  <c:v>302632</c:v>
                </c:pt>
                <c:pt idx="1">
                  <c:v>344332</c:v>
                </c:pt>
                <c:pt idx="2">
                  <c:v>441798</c:v>
                </c:pt>
                <c:pt idx="3">
                  <c:v>566942</c:v>
                </c:pt>
                <c:pt idx="4">
                  <c:v>668228</c:v>
                </c:pt>
                <c:pt idx="5">
                  <c:v>786049</c:v>
                </c:pt>
                <c:pt idx="6">
                  <c:v>1182023</c:v>
                </c:pt>
                <c:pt idx="7">
                  <c:v>913640</c:v>
                </c:pt>
                <c:pt idx="8">
                  <c:v>1195623</c:v>
                </c:pt>
                <c:pt idx="9">
                  <c:v>1250068</c:v>
                </c:pt>
                <c:pt idx="10">
                  <c:v>1956662</c:v>
                </c:pt>
                <c:pt idx="11">
                  <c:v>2119390</c:v>
                </c:pt>
                <c:pt idx="12">
                  <c:v>2085273</c:v>
                </c:pt>
                <c:pt idx="13">
                  <c:v>1847839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53216"/>
        <c:axId val="85354752"/>
      </c:lineChart>
      <c:catAx>
        <c:axId val="853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354752"/>
        <c:crosses val="autoZero"/>
        <c:auto val="1"/>
        <c:lblAlgn val="ctr"/>
        <c:lblOffset val="100"/>
        <c:noMultiLvlLbl val="0"/>
      </c:catAx>
      <c:valAx>
        <c:axId val="8535475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85353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Cтепенная функция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Лист1!$E$2:$E$18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449.59279999999995</c:v>
                </c:pt>
                <c:pt idx="1">
                  <c:v>521.527648</c:v>
                </c:pt>
                <c:pt idx="2">
                  <c:v>604.97207167999989</c:v>
                </c:pt>
                <c:pt idx="3">
                  <c:v>701.76760314879982</c:v>
                </c:pt>
                <c:pt idx="4">
                  <c:v>814.05041965260784</c:v>
                </c:pt>
                <c:pt idx="5">
                  <c:v>944.29848679702502</c:v>
                </c:pt>
                <c:pt idx="6">
                  <c:v>1095.386244684549</c:v>
                </c:pt>
                <c:pt idx="7">
                  <c:v>1270.6480438340768</c:v>
                </c:pt>
                <c:pt idx="8">
                  <c:v>1473.951730847529</c:v>
                </c:pt>
                <c:pt idx="9">
                  <c:v>1709.7840077831336</c:v>
                </c:pt>
                <c:pt idx="10">
                  <c:v>1983.3494490284349</c:v>
                </c:pt>
                <c:pt idx="11">
                  <c:v>2300.6853608729843</c:v>
                </c:pt>
                <c:pt idx="12">
                  <c:v>2668.7950186126618</c:v>
                </c:pt>
                <c:pt idx="13">
                  <c:v>3095.8022215906876</c:v>
                </c:pt>
                <c:pt idx="14">
                  <c:v>3591.1305770451972</c:v>
                </c:pt>
                <c:pt idx="15">
                  <c:v>4165.7114693724288</c:v>
                </c:pt>
                <c:pt idx="16">
                  <c:v>4832.2253044720173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Хольта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Лист1!$E$2:$E$18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148.12208570000001</c:v>
                </c:pt>
                <c:pt idx="1">
                  <c:v>448.84718409999999</c:v>
                </c:pt>
                <c:pt idx="2">
                  <c:v>340.43146760000002</c:v>
                </c:pt>
                <c:pt idx="3">
                  <c:v>432.96204</c:v>
                </c:pt>
                <c:pt idx="4">
                  <c:v>555.60316</c:v>
                </c:pt>
                <c:pt idx="5">
                  <c:v>654.86343999999997</c:v>
                </c:pt>
                <c:pt idx="6">
                  <c:v>770.32802000000004</c:v>
                </c:pt>
                <c:pt idx="7">
                  <c:v>1158.3825400000001</c:v>
                </c:pt>
                <c:pt idx="8">
                  <c:v>895.36720000000003</c:v>
                </c:pt>
                <c:pt idx="9">
                  <c:v>1171.71054</c:v>
                </c:pt>
                <c:pt idx="10">
                  <c:v>1225.06664</c:v>
                </c:pt>
                <c:pt idx="11">
                  <c:v>1917.5287599999999</c:v>
                </c:pt>
                <c:pt idx="12">
                  <c:v>2077.0021999999999</c:v>
                </c:pt>
                <c:pt idx="13">
                  <c:v>2043.56754</c:v>
                </c:pt>
                <c:pt idx="14">
                  <c:v>2145</c:v>
                </c:pt>
                <c:pt idx="15">
                  <c:v>2563</c:v>
                </c:pt>
                <c:pt idx="16">
                  <c:v>2756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Исходный ряд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Лист1!$E$2:$E$18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302.63200000000001</c:v>
                </c:pt>
                <c:pt idx="1">
                  <c:v>344.33199999999999</c:v>
                </c:pt>
                <c:pt idx="2">
                  <c:v>441.798</c:v>
                </c:pt>
                <c:pt idx="3">
                  <c:v>566.94200000000001</c:v>
                </c:pt>
                <c:pt idx="4">
                  <c:v>668.22799999999995</c:v>
                </c:pt>
                <c:pt idx="5">
                  <c:v>786.04899999999998</c:v>
                </c:pt>
                <c:pt idx="6">
                  <c:v>1182.0229999999999</c:v>
                </c:pt>
                <c:pt idx="7">
                  <c:v>913.64</c:v>
                </c:pt>
                <c:pt idx="8">
                  <c:v>1195.623</c:v>
                </c:pt>
                <c:pt idx="9">
                  <c:v>1250.068</c:v>
                </c:pt>
                <c:pt idx="10">
                  <c:v>1956.662</c:v>
                </c:pt>
                <c:pt idx="11">
                  <c:v>2119.39</c:v>
                </c:pt>
                <c:pt idx="12">
                  <c:v>2085.2730000000001</c:v>
                </c:pt>
                <c:pt idx="13">
                  <c:v>1847.8389999999999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20064"/>
        <c:axId val="80171008"/>
      </c:lineChart>
      <c:catAx>
        <c:axId val="801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171008"/>
        <c:crosses val="autoZero"/>
        <c:auto val="1"/>
        <c:lblAlgn val="ctr"/>
        <c:lblOffset val="100"/>
        <c:noMultiLvlLbl val="0"/>
      </c:catAx>
      <c:valAx>
        <c:axId val="80171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0120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Open Sans" pitchFamily="34" charset="0"/>
          <a:ea typeface="Open Sans" pitchFamily="34" charset="0"/>
          <a:cs typeface="Open Sans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Доля туристической отрасли в ВВП Украины, млрд грн</c:v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'Количество туристических фи (2'!$A$2:$A$12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'Количество туристических фи (2'!$B$2:$B$12</c:f>
              <c:numCache>
                <c:formatCode>0.00</c:formatCode>
                <c:ptCount val="11"/>
                <c:pt idx="0">
                  <c:v>6</c:v>
                </c:pt>
                <c:pt idx="1">
                  <c:v>7.3</c:v>
                </c:pt>
                <c:pt idx="2">
                  <c:v>11.5</c:v>
                </c:pt>
                <c:pt idx="3">
                  <c:v>14.7</c:v>
                </c:pt>
                <c:pt idx="4">
                  <c:v>15.1</c:v>
                </c:pt>
                <c:pt idx="5">
                  <c:v>16.2</c:v>
                </c:pt>
                <c:pt idx="6">
                  <c:v>17.100000000000001</c:v>
                </c:pt>
                <c:pt idx="7">
                  <c:v>18.2</c:v>
                </c:pt>
                <c:pt idx="8">
                  <c:v>19.2</c:v>
                </c:pt>
                <c:pt idx="9">
                  <c:v>19.7</c:v>
                </c:pt>
                <c:pt idx="10" formatCode="General">
                  <c:v>20.100000000000001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83808"/>
        <c:axId val="84021632"/>
      </c:lineChart>
      <c:catAx>
        <c:axId val="853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021632"/>
        <c:crosses val="autoZero"/>
        <c:auto val="1"/>
        <c:lblAlgn val="ctr"/>
        <c:lblOffset val="100"/>
        <c:noMultiLvlLbl val="0"/>
      </c:catAx>
      <c:valAx>
        <c:axId val="840216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85383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Open Sans" pitchFamily="34" charset="0"/>
          <a:ea typeface="Open Sans" pitchFamily="34" charset="0"/>
          <a:cs typeface="Open Sans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AAE1-1AF5-4248-9B3D-C631E43A326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C2BF3-E288-4F3C-8222-E9EA64E1F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0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2BF3-E288-4F3C-8222-E9EA64E1F7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2BF3-E288-4F3C-8222-E9EA64E1F7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1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6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1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2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9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1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B05E-EDDD-480E-8B3C-B5856F27C1AE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BD36-5789-4502-9CE3-F9787A3A5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туриз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69" y="1321879"/>
            <a:ext cx="93128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0"/>
            <a:ext cx="2016224" cy="5164038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3340888" y="-2074387"/>
            <a:ext cx="2528099" cy="931281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6024" y="1904910"/>
            <a:ext cx="6516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МОДЕЛИ ПРОГНОЗИРОВАНИЯ РАЗВИТИЯ </a:t>
            </a:r>
          </a:p>
          <a:p>
            <a:r>
              <a:rPr lang="ru-RU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ТУРИСТИЧЕСКОГО РЫНКА УКРАИНЫ</a:t>
            </a:r>
            <a:endParaRPr lang="ru-RU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859883"/>
              </p:ext>
            </p:extLst>
          </p:nvPr>
        </p:nvGraphicFramePr>
        <p:xfrm>
          <a:off x="3779912" y="922826"/>
          <a:ext cx="51092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347614"/>
            <a:ext cx="4111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ДИНАМИКА ЧИСЛЕННОСТИ СУБЪЕКТОВ ТУРИСТИЧЕСКОЙ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617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sv4.vk.me/c810427/u32252205/docs/46c8ded0f4f8/skhema.jpg?extra=D-NfJHPzbmPOjRXHKBDDYHeXrz3v4b0A353qpMhnMAaDPp5vZdUgglbc1i4fLftV4ddlR6_A1YvCtPq7-VAzSdnkL8NkYRGDFlIIB7VScGEYnv4mJjM6C5-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 b="6128"/>
          <a:stretch/>
        </p:blipFill>
        <p:spPr bwMode="auto">
          <a:xfrm>
            <a:off x="4427984" y="241640"/>
            <a:ext cx="4392488" cy="4602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024" y="14196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СХЕМА ВЗАИМОДЕЙСТВИЯ СУБЪЕКТОВ ТУРИСТИЧЕСКОЙ ДЕЯТЕЛЬНОСТИ</a:t>
            </a:r>
            <a:endParaRPr lang="ru-RU" sz="2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324937"/>
              </p:ext>
            </p:extLst>
          </p:nvPr>
        </p:nvGraphicFramePr>
        <p:xfrm>
          <a:off x="3923928" y="907144"/>
          <a:ext cx="512033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79" y="1635646"/>
            <a:ext cx="411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ТУРИСТИЧЕСКИХ ПОТОКОВ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10447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эйфелева баш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20695"/>
          <a:stretch/>
        </p:blipFill>
        <p:spPr bwMode="auto">
          <a:xfrm>
            <a:off x="5618081" y="699542"/>
            <a:ext cx="4426527" cy="4443958"/>
          </a:xfrm>
          <a:prstGeom prst="flowChartInputOut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121746" y="-1054968"/>
            <a:ext cx="4346798" cy="43467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18" y="235572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МОДЕЛИРОВАНИЕ ТЕНДЕНЦИЙ РАЗВИТИЯ ТУРИСТИЧЕСКОЙ ОТРАСЛИ УКРАИНЫ</a:t>
            </a:r>
            <a:endParaRPr lang="ru-RU" sz="2800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uk-UA" sz="2800" cap="all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53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771550"/>
            <a:ext cx="752432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15566"/>
            <a:ext cx="5976664" cy="62998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ПОСТАНОВКА ЗАДАЧИ</a:t>
            </a:r>
            <a:endParaRPr lang="ru-RU" sz="4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700103"/>
            <a:ext cx="7524328" cy="10156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</a:t>
            </a:r>
            <a:r>
              <a:rPr lang="ru-RU" sz="2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1-доля туристической отрасли в ВВП Украины в денежном выражении;</a:t>
            </a:r>
          </a:p>
          <a:p>
            <a:r>
              <a:rPr lang="en-US" sz="2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</a:t>
            </a:r>
            <a:r>
              <a:rPr lang="ru-RU" sz="20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 – численность украинцев выехавших за границу с  целью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31377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19622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КОЛИЧЕСТВО УКРАИНЦЕВ, ВЫЕХАВШИХ ЗА ГРАНИЦУ С ЦЕЛЬЮ ТУРИЗМА</a:t>
            </a:r>
            <a:endParaRPr lang="ru-RU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00485653"/>
              </p:ext>
            </p:extLst>
          </p:nvPr>
        </p:nvGraphicFramePr>
        <p:xfrm>
          <a:off x="3491880" y="1059582"/>
          <a:ext cx="532815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2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2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ПРОВЕРКА НАЛИЧИЯ ТРЕНДА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596" y="1338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КРИТЕРИЙ ФИШЕРА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04556" y="1635646"/>
                <a:ext cx="2232395" cy="462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200" i="1">
                              <a:latin typeface="Cambria Math"/>
                            </a:rPr>
                            <m:t>х1</m:t>
                          </m:r>
                        </m:e>
                      </m:acc>
                      <m:r>
                        <a:rPr lang="ru-RU" sz="1200" i="1">
                          <a:latin typeface="Cambria Math"/>
                        </a:rPr>
                        <m:t>=57028.29</m:t>
                      </m:r>
                      <m:r>
                        <a:rPr lang="en-US" sz="1200" b="0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US" sz="12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ru-RU" sz="1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1200" i="1">
                              <a:latin typeface="Cambria Math"/>
                            </a:rPr>
                            <m:t>х2</m:t>
                          </m:r>
                        </m:e>
                      </m:acc>
                      <m:r>
                        <a:rPr lang="ru-RU" sz="1200" i="1">
                          <a:latin typeface="Cambria Math"/>
                        </a:rPr>
                        <m:t>=1624070.71</m:t>
                      </m:r>
                    </m:oMath>
                  </m:oMathPara>
                </a14:m>
                <a:endParaRPr lang="ru-RU" sz="12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556" y="1635646"/>
                <a:ext cx="2232395" cy="462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36951" y="1635646"/>
            <a:ext cx="146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t=0,07	</a:t>
            </a:r>
          </a:p>
          <a:p>
            <a:r>
              <a:rPr lang="en-US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 </a:t>
            </a:r>
            <a:r>
              <a:rPr lang="en-US" sz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tabl</a:t>
            </a:r>
            <a:r>
              <a:rPr lang="en-US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=2,18</a:t>
            </a:r>
            <a:endParaRPr lang="ru-RU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7926" y="235572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КРИТЕРИЙ ФОСТЕРА-СТЮАРТА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014539" y="2620398"/>
                <a:ext cx="15804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1200" smtClean="0">
                          <a:latin typeface="Cambria Math"/>
                        </a:rPr>
                        <m:t>S</m:t>
                      </m:r>
                      <m:r>
                        <a:rPr lang="uk-UA" sz="1200" smtClean="0">
                          <a:latin typeface="Cambria Math"/>
                        </a:rPr>
                        <m:t>=10</m:t>
                      </m:r>
                      <m:r>
                        <a:rPr lang="uk-UA" sz="1200">
                          <a:latin typeface="Cambria Math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uk-UA" sz="1200">
                          <a:latin typeface="Cambria Math"/>
                        </a:rPr>
                        <m:t>D</m:t>
                      </m:r>
                      <m:r>
                        <a:rPr lang="uk-UA" sz="1200" i="1">
                          <a:latin typeface="Cambria Math"/>
                        </a:rPr>
                        <m:t>=10</m:t>
                      </m:r>
                      <m:r>
                        <a:rPr lang="uk-UA" sz="12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39" y="2620398"/>
                <a:ext cx="1580433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18756" y="2899859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12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1200">
                              <a:latin typeface="Cambria Math"/>
                            </a:rPr>
                            <m:t>D</m:t>
                          </m:r>
                        </m:sub>
                      </m:sSub>
                      <m:r>
                        <a:rPr lang="uk-UA" sz="1200" i="1">
                          <a:latin typeface="Cambria Math"/>
                        </a:rPr>
                        <m:t>=6,57</m:t>
                      </m:r>
                      <m:r>
                        <a:rPr lang="uk-UA" sz="120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12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12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uk-UA" sz="1200" i="1">
                          <a:latin typeface="Cambria Math"/>
                        </a:rPr>
                        <m:t>=4,644</m:t>
                      </m:r>
                      <m:r>
                        <a:rPr lang="uk-UA" sz="12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200" dirty="0"/>
              </a:p>
              <a:p>
                <a:pPr algn="ctr"/>
                <a:r>
                  <a:rPr lang="ru-RU" sz="1200" dirty="0"/>
                  <a:t>t(0,05;11)=2,2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56" y="2899859"/>
                <a:ext cx="4572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98268" y="350785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КРИТЕРИЙ СЕРИЙ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1816" y="3939902"/>
            <a:ext cx="2965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Ʈ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max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</a:t>
            </a:r>
            <a:r>
              <a:rPr lang="uk-UA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)=6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&gt;4.7            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Up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=4&gt;3.97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97695"/>
              </p:ext>
            </p:extLst>
          </p:nvPr>
        </p:nvGraphicFramePr>
        <p:xfrm>
          <a:off x="468560" y="1338322"/>
          <a:ext cx="4247456" cy="3066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3040"/>
                <a:gridCol w="1584176"/>
                <a:gridCol w="594828"/>
                <a:gridCol w="1565412"/>
              </a:tblGrid>
              <a:tr h="4659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Года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украинских туристов, выехавших за границу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Года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украинских туристов, выехавших за границу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2002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302 632,00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2009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913 640,00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2003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344 332,00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2010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1 195 623,00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2004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441 798,00   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2011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1 250 068,00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2005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566 942,00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2012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1 956 662,00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2006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668 228,00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2013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2 119 390,00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2007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786 049,00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2014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2 085 273,00   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  <a:tr h="282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2008</a:t>
                      </a:r>
                      <a:endParaRPr lang="ru-RU" sz="12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1 182 023,00   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2015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1 847 839,00   </a:t>
                      </a:r>
                      <a:endParaRPr lang="ru-RU" sz="12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860032" cy="5308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/>
          <a:stretch/>
        </p:blipFill>
        <p:spPr bwMode="auto">
          <a:xfrm>
            <a:off x="3779912" y="699542"/>
            <a:ext cx="5216629" cy="32403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44286"/>
            <a:ext cx="411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СТЕПЕННАЯ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21291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860032" cy="5308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/>
          <a:stretch/>
        </p:blipFill>
        <p:spPr>
          <a:xfrm>
            <a:off x="4139952" y="852559"/>
            <a:ext cx="4845412" cy="3240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3879" y="1995686"/>
            <a:ext cx="3262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ОБРАТНАЯ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34560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0012"/>
                  </p:ext>
                </p:extLst>
              </p:nvPr>
            </p:nvGraphicFramePr>
            <p:xfrm>
              <a:off x="179512" y="1491630"/>
              <a:ext cx="8784975" cy="253593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04255"/>
                    <a:gridCol w="2160240"/>
                    <a:gridCol w="1944216"/>
                    <a:gridCol w="2376264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Вид модели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Значение критерия Стьюдента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Коэффициент корреляции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Процент объясненной дисперсии</a:t>
                          </a: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342900" algn="l"/>
                              <a:tab pos="8001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𝒀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𝟏𝟏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=387.58∗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1.16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Open Sans" pitchFamily="34" charset="0"/>
                            <a:ea typeface="Open Sans" pitchFamily="34" charset="0"/>
                            <a:cs typeface="Open Sans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ta0=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11,29  </a:t>
                          </a: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ta1=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110,39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98,8%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97,17%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12=171,067∗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0.996</m:t>
                                    </m:r>
                                  </m:sup>
                                </m:sSup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    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Open Sans" pitchFamily="34" charset="0"/>
                            <a:ea typeface="Open Sans" pitchFamily="34" charset="0"/>
                            <a:cs typeface="Open Sans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0=5,037  </a:t>
                          </a: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1=11,11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95,6%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97,81%</a:t>
                          </a: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13=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а0+а1∗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>
                            <a:effectLst/>
                            <a:latin typeface="Open Sans" pitchFamily="34" charset="0"/>
                            <a:ea typeface="Open Sans" pitchFamily="34" charset="0"/>
                            <a:cs typeface="Open Sans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0=11,13  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1=</a:t>
                          </a: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-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7,58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96,3%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90,8%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0012"/>
                  </p:ext>
                </p:extLst>
              </p:nvPr>
            </p:nvGraphicFramePr>
            <p:xfrm>
              <a:off x="179512" y="1491630"/>
              <a:ext cx="8784975" cy="246291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04255"/>
                    <a:gridCol w="2160240"/>
                    <a:gridCol w="1944216"/>
                    <a:gridCol w="2376264"/>
                  </a:tblGrid>
                  <a:tr h="9242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Вид модели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Значение критерия Стьюдента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Коэффициент корреляции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Процент объясненной дисперсии</a:t>
                          </a:r>
                        </a:p>
                      </a:txBody>
                      <a:tcPr marL="68580" marR="68580" marT="0" marB="0" anchor="ctr"/>
                    </a:tc>
                  </a:tr>
                  <a:tr h="6072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156566" r="-281481" b="-17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ta0=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11,29  </a:t>
                          </a: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ta1=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110,39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98,8%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97,17%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48000"/>
                          </a:schemeClr>
                        </a:solidFill>
                      </a:tcPr>
                    </a:tc>
                  </a:tr>
                  <a:tr h="3241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79245" r="-281481" b="-2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0=5,037  </a:t>
                          </a:r>
                          <a:r>
                            <a:rPr lang="en-US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1=11,11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95,6%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97,81%</a:t>
                          </a:r>
                        </a:p>
                      </a:txBody>
                      <a:tcPr marL="68580" marR="68580" marT="0" marB="0" anchor="ctr"/>
                    </a:tc>
                  </a:tr>
                  <a:tr h="6072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07000" r="-281481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0=11,13  </a:t>
                          </a:r>
                        </a:p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1=</a:t>
                          </a: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-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7,58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96,3%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90,8%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ПОКАЗАТЕЛИ АДЕКВАТНОСТИ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57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252520" cy="5782826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9232" y="268288"/>
            <a:ext cx="278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endParaRPr lang="ru-RU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232" y="2139702"/>
            <a:ext cx="244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ТЕОРЕТИЧЕСКИЕ АСПЕКТЫ ФУНКЦИОНИРОВАНИЯ ТУРИСТИЧЕСКОЙ ОТРАСЛИ УКРАИНЫ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139701"/>
            <a:ext cx="196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ПОСТРОЕНИЕ МОДЕЛИ ДИНАМИКИ ЧИСЛЕННОСТИ ВНЕШНИХ ТУРИСТОВ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052" y="2425992"/>
            <a:ext cx="163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ВЫВОДЫ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3919" y="1779662"/>
            <a:ext cx="82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089" y="1779662"/>
            <a:ext cx="82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7837" y="1779662"/>
            <a:ext cx="82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302" y="2047367"/>
            <a:ext cx="176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ПОСТРОЕНИЕ МОДЕЛИ ДИНАМИКИ ДОЛИ  ТУРИСТИЧЕСКОЙ ОТРАСЛИ В ВВП</a:t>
            </a:r>
            <a:endParaRPr lang="ru-RU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1387"/>
              </p:ext>
            </p:extLst>
          </p:nvPr>
        </p:nvGraphicFramePr>
        <p:xfrm>
          <a:off x="539552" y="1131590"/>
          <a:ext cx="8424936" cy="95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120"/>
                <a:gridCol w="3024336"/>
                <a:gridCol w="43204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Модель </a:t>
                      </a:r>
                      <a:r>
                        <a:rPr lang="ru-RU" sz="1600" dirty="0" err="1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Хольта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Модель экспоненциального сглаживания с затухающим трендом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m.a.p.e</a:t>
                      </a:r>
                      <a:r>
                        <a:rPr lang="en-US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8,75%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23,93%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63133"/>
              </p:ext>
            </p:extLst>
          </p:nvPr>
        </p:nvGraphicFramePr>
        <p:xfrm>
          <a:off x="3203848" y="1491630"/>
          <a:ext cx="533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4" imgW="545626" imgH="215713" progId="Equation.3">
                  <p:embed/>
                </p:oleObj>
              </mc:Choice>
              <mc:Fallback>
                <p:oleObj name="Формула" r:id="rId4" imgW="545626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491630"/>
                        <a:ext cx="5334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46668"/>
              </p:ext>
            </p:extLst>
          </p:nvPr>
        </p:nvGraphicFramePr>
        <p:xfrm>
          <a:off x="2339752" y="1491630"/>
          <a:ext cx="5619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6" imgW="558558" imgH="215806" progId="Equation.3">
                  <p:embed/>
                </p:oleObj>
              </mc:Choice>
              <mc:Fallback>
                <p:oleObj name="Формула" r:id="rId6" imgW="558558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91630"/>
                        <a:ext cx="5619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ПОКАЗАТЕЛИ АДЕКВАТНОСТИ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4273"/>
              </p:ext>
            </p:extLst>
          </p:nvPr>
        </p:nvGraphicFramePr>
        <p:xfrm>
          <a:off x="1619672" y="2283718"/>
          <a:ext cx="6076950" cy="95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8840"/>
                <a:gridCol w="2250440"/>
                <a:gridCol w="29476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Показательная функция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Модель </a:t>
                      </a:r>
                      <a:r>
                        <a:rPr lang="ru-RU" sz="1600" dirty="0" err="1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Хольта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alpha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m.a.p.e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9,9%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8,75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12880"/>
              </p:ext>
            </p:extLst>
          </p:nvPr>
        </p:nvGraphicFramePr>
        <p:xfrm>
          <a:off x="1547664" y="3435846"/>
          <a:ext cx="6192688" cy="1595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6104"/>
                <a:gridCol w="525658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Количество туристов, выехавших за границу с целью туризма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2328,28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2845,68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3363,07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8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241364"/>
              </p:ext>
            </p:extLst>
          </p:nvPr>
        </p:nvGraphicFramePr>
        <p:xfrm>
          <a:off x="755576" y="1131590"/>
          <a:ext cx="77768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3950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ГРАФИК ПОЛУЧЕННЫХ РЕЗУЛЬТАТОВ ПРОГНОЗОВ</a:t>
            </a:r>
            <a:endPara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6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482" y="1650162"/>
            <a:ext cx="3242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ДОЛЯ ТУРИСТИЧЕСКОЙ ОТРАСЛИ В ВВП СТРАНЫ</a:t>
            </a:r>
            <a:endParaRPr lang="ru-RU" sz="2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22022810"/>
              </p:ext>
            </p:extLst>
          </p:nvPr>
        </p:nvGraphicFramePr>
        <p:xfrm>
          <a:off x="3707904" y="987574"/>
          <a:ext cx="5016500" cy="30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64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2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ПРОВЕРКА НАЛИЧИЯ ТРЕНДА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596" y="1338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КРИТЕРИЙ ФИШЕРА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7926" y="235572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КРИТЕРИЙ ФОСТЕРА-СТЮАРТА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7926" y="362283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КРИТЕРИЙ СЕРИЙ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83967"/>
              </p:ext>
            </p:extLst>
          </p:nvPr>
        </p:nvGraphicFramePr>
        <p:xfrm>
          <a:off x="611560" y="1275606"/>
          <a:ext cx="3907196" cy="3298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2885"/>
                <a:gridCol w="3174311"/>
              </a:tblGrid>
              <a:tr h="615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Доля туристической отрасли в ВВП Украины, млрд. грн.</a:t>
                      </a: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6,00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7,30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11,50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14,70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15,10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16,20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17,10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18,20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19,20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19,70</a:t>
                      </a: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20,1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76182" y="1779661"/>
            <a:ext cx="2675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</a:t>
            </a:r>
            <a:r>
              <a:rPr lang="ru-RU" sz="14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теор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=0,08     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(0.05;5;5)=5,05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04536" y="2643758"/>
                <a:ext cx="18188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1400" smtClean="0">
                          <a:latin typeface="Cambria Math"/>
                        </a:rPr>
                        <m:t>S</m:t>
                      </m:r>
                      <m:r>
                        <a:rPr lang="uk-UA" sz="1400" smtClean="0">
                          <a:latin typeface="Cambria Math"/>
                        </a:rPr>
                        <m:t>=10</m:t>
                      </m:r>
                      <m:r>
                        <a:rPr lang="uk-UA" sz="1400">
                          <a:latin typeface="Cambria Math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uk-UA" sz="1400">
                          <a:latin typeface="Cambria Math"/>
                        </a:rPr>
                        <m:t>D</m:t>
                      </m:r>
                      <m:r>
                        <a:rPr lang="uk-UA" sz="1400" i="1">
                          <a:latin typeface="Cambria Math"/>
                        </a:rPr>
                        <m:t>=10</m:t>
                      </m:r>
                      <m:r>
                        <a:rPr lang="uk-UA" sz="14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4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36" y="2643758"/>
                <a:ext cx="181889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518414" y="2893673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D</m:t>
                          </m:r>
                        </m:sub>
                      </m:sSub>
                      <m:r>
                        <a:rPr lang="ru-RU" sz="1400">
                          <a:latin typeface="Cambria Math"/>
                        </a:rPr>
                        <m:t>=</m:t>
                      </m:r>
                      <m:r>
                        <a:rPr lang="ru-RU" sz="1400" i="1">
                          <a:latin typeface="Cambria Math"/>
                        </a:rPr>
                        <m:t>7.76</m:t>
                      </m:r>
                      <m:r>
                        <a:rPr lang="ru-RU" sz="140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ru-RU" sz="1400" b="0" i="0" smtClean="0">
                          <a:latin typeface="Cambria Math"/>
                        </a:rPr>
                        <m:t>=</m:t>
                      </m:r>
                      <m:r>
                        <a:rPr lang="ru-RU" sz="1400" i="1">
                          <a:latin typeface="Cambria Math"/>
                        </a:rPr>
                        <m:t>3,127</m:t>
                      </m:r>
                      <m:r>
                        <a:rPr lang="ru-RU" sz="140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14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  <a:p>
                <a:pPr algn="ctr"/>
                <a:r>
                  <a:rPr lang="ru-RU" sz="1400" dirty="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t(0,05;11)=2,2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414" y="2893673"/>
                <a:ext cx="4572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270179" y="3992165"/>
            <a:ext cx="3068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Ʈ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max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</a:t>
            </a:r>
            <a:r>
              <a:rPr lang="uk-UA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)=6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&gt;4.44            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Up</a:t>
            </a:r>
            <a:r>
              <a:rPr lang="ru-RU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=2&gt;1.97</a:t>
            </a:r>
          </a:p>
        </p:txBody>
      </p:sp>
    </p:spTree>
    <p:extLst>
      <p:ext uri="{BB962C8B-B14F-4D97-AF65-F5344CB8AC3E}">
        <p14:creationId xmlns:p14="http://schemas.microsoft.com/office/powerpoint/2010/main" val="29934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3712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МЕТОД ХАРАКТЕРИСТИК</a:t>
            </a:r>
            <a:endParaRPr lang="ru-RU" sz="4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/>
          <a:stretch/>
        </p:blipFill>
        <p:spPr>
          <a:xfrm>
            <a:off x="214667" y="987574"/>
            <a:ext cx="8756056" cy="35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860032" cy="5308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057" y="2094696"/>
            <a:ext cx="411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ПОКАЗАТЕЛЬНАЯ ФУНКЦИЯ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70" y="843558"/>
            <a:ext cx="4707089" cy="345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6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860032" cy="5308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2058692"/>
            <a:ext cx="411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СТЕПЕННАЯ ФУНКЦИЯ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73" y="843558"/>
            <a:ext cx="4536504" cy="3384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375259"/>
                  </p:ext>
                </p:extLst>
              </p:nvPr>
            </p:nvGraphicFramePr>
            <p:xfrm>
              <a:off x="539552" y="1203598"/>
              <a:ext cx="7992889" cy="12192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39749"/>
                    <a:gridCol w="2011583"/>
                    <a:gridCol w="1694272"/>
                    <a:gridCol w="1947285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Вид модели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Значение критерия Стьюдента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Коэффициент корреляции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Процент объясненной дисперсии</a:t>
                          </a: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342900" algn="l"/>
                              <a:tab pos="8001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21=8,76∗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1.09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Open Sans" pitchFamily="34" charset="0"/>
                            <a:ea typeface="Open Sans" pitchFamily="34" charset="0"/>
                            <a:cs typeface="Open Sans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ta0=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8,64  </a:t>
                          </a: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ta1=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70,3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82,44%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90,8%</a:t>
                          </a: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22=6,63∗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0.48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Open Sans" pitchFamily="34" charset="0"/>
                            <a:ea typeface="Open Sans" pitchFamily="34" charset="0"/>
                            <a:cs typeface="Open Sans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0=12,5 </a:t>
                          </a: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1=12,04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96,04%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98,0%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7375259"/>
                  </p:ext>
                </p:extLst>
              </p:nvPr>
            </p:nvGraphicFramePr>
            <p:xfrm>
              <a:off x="539552" y="1203598"/>
              <a:ext cx="7992889" cy="123431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39749"/>
                    <a:gridCol w="2011583"/>
                    <a:gridCol w="1694272"/>
                    <a:gridCol w="1947285"/>
                  </a:tblGrid>
                  <a:tr h="7315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Вид модели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Значение критерия Стьюдента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Коэффициент корреляции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Процент объясненной дисперсии</a:t>
                          </a:r>
                        </a:p>
                      </a:txBody>
                      <a:tcPr marL="68580" marR="68580" marT="0" marB="0" anchor="ctr"/>
                    </a:tc>
                  </a:tr>
                  <a:tr h="2534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60" t="-309524" r="-241406" b="-1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ta0=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8,64  </a:t>
                          </a: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ta1=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70,3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82,44%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90,8%</a:t>
                          </a:r>
                        </a:p>
                      </a:txBody>
                      <a:tcPr marL="68580" marR="68580" marT="0" marB="0" anchor="ctr"/>
                    </a:tc>
                  </a:tr>
                  <a:tr h="2493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60" t="-419512" r="-241406" b="-4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0=12,5 </a:t>
                          </a:r>
                          <a:r>
                            <a:rPr lang="en-US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ta</a:t>
                          </a: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1=12,04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96,04%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Open Sans" pitchFamily="34" charset="0"/>
                              <a:ea typeface="Open Sans" pitchFamily="34" charset="0"/>
                              <a:cs typeface="Open Sans" pitchFamily="34" charset="0"/>
                            </a:rPr>
                            <a:t>98,0%</a:t>
                          </a: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75000"/>
                            <a:alpha val="6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61156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ПОКАЗАТЕЛИ АДЕКВАТНОСТИ</a:t>
            </a:r>
            <a:endParaRPr lang="ru-RU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63845"/>
              </p:ext>
            </p:extLst>
          </p:nvPr>
        </p:nvGraphicFramePr>
        <p:xfrm>
          <a:off x="539553" y="2715766"/>
          <a:ext cx="7992887" cy="95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4255"/>
                <a:gridCol w="1782719"/>
                <a:gridCol w="390591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Модель </a:t>
                      </a:r>
                      <a:r>
                        <a:rPr lang="ru-RU" sz="1600" dirty="0" err="1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Хольта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Модель экспоненциального сглаживания с затухающим трендом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m.a.p.e.</a:t>
                      </a:r>
                      <a:endParaRPr lang="ru-RU" sz="16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6,73%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9,05%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66141"/>
              </p:ext>
            </p:extLst>
          </p:nvPr>
        </p:nvGraphicFramePr>
        <p:xfrm>
          <a:off x="3779912" y="3147814"/>
          <a:ext cx="5207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Формула" r:id="rId4" imgW="533160" imgH="215640" progId="Equation.3">
                  <p:embed/>
                </p:oleObj>
              </mc:Choice>
              <mc:Fallback>
                <p:oleObj name="Формула" r:id="rId4" imgW="533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147814"/>
                        <a:ext cx="5207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61067"/>
              </p:ext>
            </p:extLst>
          </p:nvPr>
        </p:nvGraphicFramePr>
        <p:xfrm>
          <a:off x="2987824" y="3147814"/>
          <a:ext cx="5619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Формула" r:id="rId6" imgW="558558" imgH="215806" progId="Equation.3">
                  <p:embed/>
                </p:oleObj>
              </mc:Choice>
              <mc:Fallback>
                <p:oleObj name="Формула" r:id="rId6" imgW="558558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147814"/>
                        <a:ext cx="5619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56411"/>
              </p:ext>
            </p:extLst>
          </p:nvPr>
        </p:nvGraphicFramePr>
        <p:xfrm>
          <a:off x="539552" y="3939902"/>
          <a:ext cx="7920880" cy="95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4256"/>
                <a:gridCol w="1774542"/>
                <a:gridCol w="38420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Показательная функция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Модель </a:t>
                      </a:r>
                      <a:r>
                        <a:rPr lang="ru-RU" sz="1600" dirty="0" err="1" smtClean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Хольта</a:t>
                      </a:r>
                      <a:endParaRPr lang="ru-RU" sz="1600" dirty="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  <a:alpha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m.a.p.e</a:t>
                      </a:r>
                      <a:endParaRPr lang="ru-RU" sz="1600"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6,71%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6,73%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533525" y="2481263"/>
          <a:ext cx="533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Формула" r:id="rId8" imgW="545626" imgH="215713" progId="Equation.3">
                  <p:embed/>
                </p:oleObj>
              </mc:Choice>
              <mc:Fallback>
                <p:oleObj name="Формула" r:id="rId8" imgW="545626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481263"/>
                        <a:ext cx="5334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533525" y="2481263"/>
          <a:ext cx="5619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Формула" r:id="rId10" imgW="558558" imgH="215806" progId="Equation.3">
                  <p:embed/>
                </p:oleObj>
              </mc:Choice>
              <mc:Fallback>
                <p:oleObj name="Формула" r:id="rId10" imgW="558558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481263"/>
                        <a:ext cx="5619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ПРОГНОЗ ТУРИСТИЧЕСКОЙ ОТРАСЛИ В ВВП СТРАНЫ НА 2016-2020 ГГ.  </a:t>
            </a:r>
            <a:endParaRPr lang="ru-RU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75606"/>
            <a:ext cx="4633708" cy="34563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2" r="36390"/>
          <a:stretch/>
        </p:blipFill>
        <p:spPr bwMode="auto">
          <a:xfrm>
            <a:off x="755576" y="2130865"/>
            <a:ext cx="2880320" cy="1252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4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57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64" y="0"/>
            <a:ext cx="9252520" cy="5782826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9232" y="268288"/>
            <a:ext cx="185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ВЫВОДЫ</a:t>
            </a:r>
            <a:endParaRPr lang="ru-RU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4865" y="1321751"/>
            <a:ext cx="75603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Прогнозные </a:t>
            </a:r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значения</a:t>
            </a:r>
            <a:r>
              <a:rPr lang="ru-RU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полученные в результате построение трендовых моделей, свидетельствуют о положительной динамики развития туристической отрасли Украины в ближайшие несколько лет. Однако необходимо отметить, что </a:t>
            </a:r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темпы роста показателей </a:t>
            </a:r>
            <a:r>
              <a:rPr lang="ru-RU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свидетельствующих об уровне развития  туризма в Украине, имеет тенденцию к замедлению, подобная ситуация может быть вызвана исчерпанием туристической инфраструктурой Украины своих возможностей. Такая тенденция в долгосрочной перспективе может привезти </a:t>
            </a:r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 отрицательному </a:t>
            </a:r>
            <a:r>
              <a:rPr lang="ru-RU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показателю развития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29186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эйфелева баш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20695"/>
          <a:stretch/>
        </p:blipFill>
        <p:spPr bwMode="auto">
          <a:xfrm>
            <a:off x="5618081" y="699542"/>
            <a:ext cx="4426527" cy="4443958"/>
          </a:xfrm>
          <a:prstGeom prst="flowChartInputOut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121746" y="-1054968"/>
            <a:ext cx="4346798" cy="43467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ru-R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49453"/>
            <a:ext cx="61453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cap="all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ТЕОРЕТИЧЕСКИЕ АСПЕКТЫ ФУНКЦИОНИРОВАНИЯ ТУРИСТИЧЕСКОЙ ОТРАСЛИ УКРАИНЫ</a:t>
            </a:r>
            <a:endParaRPr lang="ru-RU" sz="2800" cap="al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uk-UA" sz="2800" cap="all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туриз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69" y="1321879"/>
            <a:ext cx="93128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0"/>
            <a:ext cx="2016224" cy="5164038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3340888" y="-2074387"/>
            <a:ext cx="2528099" cy="931281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657" y="2289631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ЗА ВНИМАНИЕ</a:t>
            </a:r>
            <a:r>
              <a:rPr lang="ru-RU" sz="3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</a:t>
            </a:r>
            <a:endParaRPr lang="ru-RU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esktop\преза Оле\4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275606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ru-RU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Анализируя тенденцию развития туристической отрасли Украины на международном рынке, необходимо отметить, что она является </a:t>
            </a:r>
            <a:r>
              <a:rPr lang="ru-RU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негативной</a:t>
            </a:r>
            <a:r>
              <a:rPr lang="ru-RU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что отображается в уменьшении значения показателя туристической конкурентоспособности в 2013 году по сравнению с 2012 годом на </a:t>
            </a:r>
            <a:r>
              <a:rPr lang="ru-RU" sz="20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2,17%</a:t>
            </a:r>
            <a:r>
              <a:rPr lang="ru-RU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algn="r"/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65660" y="411510"/>
            <a:ext cx="4346798" cy="434679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124</a:t>
            </a:r>
            <a:endParaRPr lang="ru-RU" sz="9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C:\Users\111\Desktop\преза Оле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10" y="1213531"/>
            <a:ext cx="2742756" cy="27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63688" y="1181991"/>
            <a:ext cx="2761200" cy="2762622"/>
          </a:xfrm>
          <a:prstGeom prst="ellipse">
            <a:avLst/>
          </a:prstGeom>
          <a:solidFill>
            <a:schemeClr val="tx2">
              <a:lumMod val="50000"/>
              <a:alpha val="38000"/>
            </a:schemeClr>
          </a:solidFill>
          <a:ln>
            <a:noFill/>
          </a:ln>
          <a:effectLst>
            <a:outerShdw blurRad="355600" sx="107000" sy="1070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84</a:t>
            </a:r>
            <a:endParaRPr lang="ru-RU" sz="9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871" y="1799824"/>
            <a:ext cx="3050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ДИНАМИКА ДОЛИ ВВП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32196064"/>
              </p:ext>
            </p:extLst>
          </p:nvPr>
        </p:nvGraphicFramePr>
        <p:xfrm>
          <a:off x="3131840" y="915566"/>
          <a:ext cx="569085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8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98" y="1635646"/>
            <a:ext cx="411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ДИНАМІКА  ТУРИСТИЧНОГО САЛЬДО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9701673"/>
              </p:ext>
            </p:extLst>
          </p:nvPr>
        </p:nvGraphicFramePr>
        <p:xfrm>
          <a:off x="3635896" y="793263"/>
          <a:ext cx="5339342" cy="355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7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63638"/>
            <a:ext cx="4111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ДОЛЯ ТУРИСТИЧЕСКИХ УСЛУГ В ОБЩЕМ ОБЪЕМЕ УСЛУГ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67139057"/>
              </p:ext>
            </p:extLst>
          </p:nvPr>
        </p:nvGraphicFramePr>
        <p:xfrm>
          <a:off x="3707904" y="819315"/>
          <a:ext cx="5160640" cy="330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4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63638"/>
            <a:ext cx="4111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ЗАНЯТОСТИ В ТУРИСТИЧЕСКОЙ СФЕРЕ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8002714"/>
              </p:ext>
            </p:extLst>
          </p:nvPr>
        </p:nvGraphicFramePr>
        <p:xfrm>
          <a:off x="3707904" y="915566"/>
          <a:ext cx="51125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1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543</Words>
  <Application>Microsoft Office PowerPoint</Application>
  <PresentationFormat>Экран (16:9)</PresentationFormat>
  <Paragraphs>192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ПОСТАНОВКА ЗАДАЧИ</vt:lpstr>
      <vt:lpstr>Презентация PowerPoint</vt:lpstr>
      <vt:lpstr>ПРОВЕРКА НАЛИЧИЯ ТРЕНДА</vt:lpstr>
      <vt:lpstr>Презентация PowerPoint</vt:lpstr>
      <vt:lpstr>Презентация PowerPoint</vt:lpstr>
      <vt:lpstr>ПОКАЗАТЕЛИ АДЕКВАТНОСТИ</vt:lpstr>
      <vt:lpstr>ПОКАЗАТЕЛИ АДЕКВАТНОСТИ</vt:lpstr>
      <vt:lpstr>Презентация PowerPoint</vt:lpstr>
      <vt:lpstr>Презентация PowerPoint</vt:lpstr>
      <vt:lpstr>ПРОВЕРКА НАЛИЧИЯ ТРЕНДА</vt:lpstr>
      <vt:lpstr>МЕТОД ХАРАКТЕРИСТИК</vt:lpstr>
      <vt:lpstr>Презентация PowerPoint</vt:lpstr>
      <vt:lpstr>Презентация PowerPoint</vt:lpstr>
      <vt:lpstr>ПОКАЗАТЕЛИ АДЕКВАТНОСТИ</vt:lpstr>
      <vt:lpstr>ПРОГНОЗ ТУРИСТИЧЕСКОЙ ОТРАСЛИ В ВВП СТРАНЫ НА 2016-2020 ГГ.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Олечка</dc:creator>
  <cp:lastModifiedBy>Олечка</cp:lastModifiedBy>
  <cp:revision>16</cp:revision>
  <dcterms:created xsi:type="dcterms:W3CDTF">2016-12-10T14:20:54Z</dcterms:created>
  <dcterms:modified xsi:type="dcterms:W3CDTF">2016-12-13T22:36:35Z</dcterms:modified>
</cp:coreProperties>
</file>