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65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10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7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59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49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0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54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13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64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72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86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62B7A-0D99-4077-B9C1-A418C61C1224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18F6F-8310-4AFB-9F56-71B6BD0FF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4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Виробничі функції в моделюванні ефективності використання ресурсів 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 smtClean="0"/>
              <a:t>Пономаренко Ольга</a:t>
            </a:r>
          </a:p>
          <a:p>
            <a:pPr algn="r"/>
            <a:r>
              <a:rPr lang="uk-UA" dirty="0" smtClean="0"/>
              <a:t>6.04.04.13.01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21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26098" y="2245440"/>
            <a:ext cx="3965620" cy="1837162"/>
          </a:xfrm>
        </p:spPr>
        <p:txBody>
          <a:bodyPr>
            <a:noAutofit/>
          </a:bodyPr>
          <a:lstStyle/>
          <a:p>
            <a:pPr algn="ctr"/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THE</a:t>
            </a:r>
            <a:b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</a:br>
            <a:r>
              <a:rPr 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END</a:t>
            </a:r>
            <a:endParaRPr lang="ru-RU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6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Об’єкт, предмет, мета</a:t>
            </a:r>
            <a:endParaRPr lang="uk-UA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 умовах ринкової економіки “виживає” лише те підприємство, яке більш компетентно визначає вимоги ринку, створює і організовує виробництво продукції, що користується попитом, забезпечує прибутком кваліфікованих робітників. Оцінити ці чинники допомагають виробничі функції.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0" indent="0" algn="just">
              <a:buNone/>
            </a:pP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Отже, метою роботи є побудова і порівняння виробничих функцій для оцінки зв’язків між основними виробничими фондами.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0" indent="0" algn="just">
              <a:buNone/>
            </a:pP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Об’єктом роботи є дослідження взаємозв’язку між основними виробничими фондами.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0" indent="0" algn="just">
              <a:buNone/>
            </a:pP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Предметом роботи є виробничі функції.  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46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896" y="566670"/>
            <a:ext cx="7339884" cy="5859888"/>
          </a:xfrm>
        </p:spPr>
        <p:txBody>
          <a:bodyPr>
            <a:normAutofit/>
          </a:bodyPr>
          <a:lstStyle/>
          <a:p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Ефективність використання ресурсів  характеризує зв'язок між </a:t>
            </a:r>
            <a:r>
              <a:rPr lang="uk-UA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кількістю ресурсів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, витрачених у процесі виробництва, і кількістю товарів і послуг, отриманих у результаті використання цих ресурсів. 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1026" name="Picture 2" descr="Картинки по запросу эффективн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237" y="2277078"/>
            <a:ext cx="255270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86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7592" y="206062"/>
            <a:ext cx="11319455" cy="3915177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Виробничою функцією (ВФ) називається економіко-математична модель, за допомогою якої можна охарактеризувати залежність результатів виробничої діяльності підприємства, галузі чи національної економіки в цілому від чинників, що вплинули на ці результати.</a:t>
            </a:r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uk-UA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Безпосереднім об'єктом моделювання щодо ВФ є процеси виробництва продукції в реально функціонуючих протягом певного відрізка часу господарських системах на підприємстві (фірмі), в галузі, регіоні або в державному господарстві в цілому. Відповідно, щодо рівня модельованої системи ВФ діляться на макроекономічні, регіональні, галузеві, а також ВФ підприємства.</a:t>
            </a:r>
            <a:endParaRPr lang="ru-RU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Картинки по запросу производственная функ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259" y="4311873"/>
            <a:ext cx="466725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35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88159"/>
            <a:ext cx="8778240" cy="2300961"/>
          </a:xfrm>
        </p:spPr>
        <p:txBody>
          <a:bodyPr>
            <a:normAutofit fontScale="90000"/>
          </a:bodyPr>
          <a:lstStyle/>
          <a:p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– 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чисельність робочої сили (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тис. </a:t>
            </a:r>
            <a:r>
              <a:rPr lang="ru-RU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чол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.)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;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/>
            </a:r>
            <a:b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K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– основні фонди (тис. </a:t>
            </a:r>
            <a:r>
              <a:rPr lang="ru-RU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грн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)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;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/>
            </a:r>
            <a:b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</a:br>
            <a:r>
              <a:rPr 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Y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– обсяг виробленої продукції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(</a:t>
            </a:r>
            <a:r>
              <a:rPr lang="ru-RU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млн.грн</a:t>
            </a:r>
            <a:r>
              <a:rPr lang="ru-RU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)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.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564" t="19597" r="63663" b="17373"/>
          <a:stretch/>
        </p:blipFill>
        <p:spPr bwMode="auto">
          <a:xfrm>
            <a:off x="8700135" y="712432"/>
            <a:ext cx="3491865" cy="5779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153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519338" y="1387565"/>
                <a:ext cx="11132820" cy="1325563"/>
              </a:xfrm>
            </p:spPr>
            <p:txBody>
              <a:bodyPr>
                <a:norm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ru-RU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</m:ctrlPr>
                        </m:accPr>
                        <m:e>
                          <m:r>
                            <a:rPr lang="en-US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  <m:t>𝑌</m:t>
                          </m:r>
                        </m:e>
                      </m:acc>
                      <m:r>
                        <a:rPr lang="uk-UA" sz="5400" b="1" i="1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</a:rPr>
                        <m:t>=8,172791∗</m:t>
                      </m:r>
                      <m:sSup>
                        <m:sSupPr>
                          <m:ctrlPr>
                            <a:rPr lang="ru-RU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</m:ctrlPr>
                        </m:sSupPr>
                        <m:e>
                          <m:r>
                            <a:rPr lang="uk-UA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  <m:t>𝐿</m:t>
                          </m:r>
                        </m:e>
                        <m:sup>
                          <m:r>
                            <a:rPr lang="uk-UA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  <m:t>0,043696</m:t>
                          </m:r>
                        </m:sup>
                      </m:sSup>
                      <m:r>
                        <a:rPr lang="uk-UA" sz="5400" b="1" i="1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</a:rPr>
                        <m:t>∗</m:t>
                      </m:r>
                      <m:sSup>
                        <m:sSupPr>
                          <m:ctrlPr>
                            <a:rPr lang="ru-RU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</m:ctrlPr>
                        </m:sSupPr>
                        <m:e>
                          <m:r>
                            <a:rPr lang="uk-UA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  <m:t>𝐾</m:t>
                          </m:r>
                        </m:e>
                        <m:sup>
                          <m:r>
                            <a:rPr lang="uk-UA" sz="54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</a:rPr>
                            <m:t>0,32312</m:t>
                          </m:r>
                        </m:sup>
                      </m:sSup>
                    </m:oMath>
                  </m:oMathPara>
                </a14:m>
                <a:endParaRPr lang="ru-RU" sz="5400" b="1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519338" y="1387565"/>
                <a:ext cx="1113282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580423" y="634575"/>
            <a:ext cx="80740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Виробнича функція </a:t>
            </a:r>
            <a:r>
              <a:rPr lang="uk-UA" sz="4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Кобба</a:t>
            </a:r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-Дугласа</a:t>
            </a:r>
            <a:endParaRPr lang="ru-RU" sz="4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0252" y="13424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Рисунок 7"/>
          <p:cNvPicPr/>
          <p:nvPr/>
        </p:nvPicPr>
        <p:blipFill rotWithShape="1">
          <a:blip r:embed="rId3"/>
          <a:srcRect l="18508" t="25765" r="7008" b="49836"/>
          <a:stretch/>
        </p:blipFill>
        <p:spPr bwMode="auto">
          <a:xfrm>
            <a:off x="3476487" y="3887787"/>
            <a:ext cx="5218522" cy="22386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0953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9987"/>
            <a:ext cx="11910060" cy="104303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Однорідна </a:t>
            </a:r>
            <a:r>
              <a:rPr lang="uk-UA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ВФ з лінійною еластичністю заміни факторів по Алену</a:t>
            </a:r>
            <a:endParaRPr lang="ru-RU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371585" y="2034541"/>
                <a:ext cx="11538475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pc="50" smtClean="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ru-RU" sz="4000" b="1" i="0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ru-RU" sz="4000" b="1" i="0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  <m:t>0,086</m:t>
                          </m:r>
                        </m:sup>
                      </m:sSup>
                      <m:r>
                        <a:rPr lang="ru-RU" sz="4000" b="1" i="0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∗(−333,987∗</m:t>
                      </m:r>
                      <m:r>
                        <a:rPr lang="ru-RU" sz="4000" b="1" i="1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ru-RU" sz="4000" b="1" i="0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+2934,955∗</m:t>
                      </m:r>
                      <m:r>
                        <a:rPr lang="ru-RU" sz="4000" b="1" i="1" spc="50">
                          <a:ln w="9525" cmpd="sng">
                            <a:solidFill>
                              <a:schemeClr val="accent1"/>
                            </a:solidFill>
                            <a:prstDash val="solid"/>
                          </a:ln>
                          <a:solidFill>
                            <a:srgbClr val="70AD47">
                              <a:tint val="1000"/>
                            </a:srgbClr>
                          </a:solidFill>
                          <a:effectLst>
                            <a:glow rad="38100">
                              <a:schemeClr val="accent1">
                                <a:alpha val="40000"/>
                              </a:schemeClr>
                            </a:glow>
                          </a:effectLst>
                          <a:latin typeface="Cambria Math" panose="02040503050406030204" pitchFamily="18" charset="0"/>
                        </a:rPr>
                        <m:t>𝐾</m:t>
                      </m:r>
                      <m:sSup>
                        <m:sSupPr>
                          <m:ctrlPr>
                            <a:rPr lang="ru-RU" sz="4000" b="1" i="1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k-UA" sz="4000" b="1" i="1" spc="50" smtClean="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ru-RU" sz="4000" b="1" i="1" spc="50" smtClean="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r>
                            <a:rPr lang="ru-RU" sz="4000" b="1" i="0" spc="50">
                              <a:ln w="9525" cmpd="sng">
                                <a:solidFill>
                                  <a:schemeClr val="accent1"/>
                                </a:solidFill>
                                <a:prstDash val="solid"/>
                              </a:ln>
                              <a:solidFill>
                                <a:srgbClr val="70AD47">
                                  <a:tint val="1000"/>
                                </a:srgbClr>
                              </a:solidFill>
                              <a:effectLst>
                                <a:glow rad="38100">
                                  <a:schemeClr val="accent1">
                                    <a:alpha val="40000"/>
                                  </a:schemeClr>
                                </a:glow>
                              </a:effectLst>
                              <a:latin typeface="Cambria Math" panose="02040503050406030204" pitchFamily="18" charset="0"/>
                            </a:rPr>
                            <m:t>0,272</m:t>
                          </m:r>
                        </m:sup>
                      </m:sSup>
                    </m:oMath>
                  </m:oMathPara>
                </a14:m>
                <a:endParaRPr lang="ru-RU" sz="4000" b="1" spc="50" dirty="0">
                  <a:ln w="9525" cmpd="sng">
                    <a:solidFill>
                      <a:schemeClr val="accent1"/>
                    </a:solidFill>
                    <a:prstDash val="solid"/>
                  </a:ln>
                  <a:solidFill>
                    <a:srgbClr val="70AD47">
                      <a:tint val="1000"/>
                    </a:srgbClr>
                  </a:solidFill>
                  <a:effectLst>
                    <a:glow rad="38100">
                      <a:schemeClr val="accent1">
                        <a:alpha val="40000"/>
                      </a:schemeClr>
                    </a:glow>
                  </a:effectLst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85" y="2034541"/>
                <a:ext cx="11538475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/>
          <p:nvPr/>
        </p:nvPicPr>
        <p:blipFill rotWithShape="1">
          <a:blip r:embed="rId3"/>
          <a:srcRect l="18379" t="20534" r="6947" b="55051"/>
          <a:stretch/>
        </p:blipFill>
        <p:spPr bwMode="auto">
          <a:xfrm>
            <a:off x="3142932" y="3110547"/>
            <a:ext cx="5635308" cy="24215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4580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18957" t="21343" r="10579" b="28658"/>
          <a:stretch/>
        </p:blipFill>
        <p:spPr bwMode="auto">
          <a:xfrm>
            <a:off x="0" y="60325"/>
            <a:ext cx="4777740" cy="36658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/>
          <p:nvPr/>
        </p:nvPicPr>
        <p:blipFill rotWithShape="1">
          <a:blip r:embed="rId3"/>
          <a:srcRect l="18955" t="21759" r="10571" b="28862"/>
          <a:stretch/>
        </p:blipFill>
        <p:spPr bwMode="auto">
          <a:xfrm>
            <a:off x="7200901" y="282892"/>
            <a:ext cx="4640262" cy="34432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5885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15923" t="15416" b="21141"/>
          <a:stretch/>
        </p:blipFill>
        <p:spPr bwMode="auto">
          <a:xfrm>
            <a:off x="1920240" y="365125"/>
            <a:ext cx="8732520" cy="62414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9997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102</Words>
  <Application>Microsoft Office PowerPoint</Application>
  <PresentationFormat>Широкоэкранный</PresentationFormat>
  <Paragraphs>16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Monotype Corsiva</vt:lpstr>
      <vt:lpstr>Тема Office</vt:lpstr>
      <vt:lpstr>Виробничі функції в моделюванні ефективності використання ресурсів </vt:lpstr>
      <vt:lpstr>Об’єкт, предмет, мета</vt:lpstr>
      <vt:lpstr>Ефективність використання ресурсів  характеризує зв'язок між кількістю ресурсів, витрачених у процесі виробництва, і кількістю товарів і послуг, отриманих у результаті використання цих ресурсів. </vt:lpstr>
      <vt:lpstr>Виробничою функцією (ВФ) називається економіко-математична модель, за допомогою якої можна охарактеризувати залежність результатів виробничої діяльності підприємства, галузі чи національної економіки в цілому від чинників, що вплинули на ці результати. Безпосереднім об'єктом моделювання щодо ВФ є процеси виробництва продукції в реально функціонуючих протягом певного відрізка часу господарських системах на підприємстві (фірмі), в галузі, регіоні або в державному господарстві в цілому. Відповідно, щодо рівня модельованої системи ВФ діляться на макроекономічні, регіональні, галузеві, а також ВФ підприємства.</vt:lpstr>
      <vt:lpstr>L – чисельність робочої сили (тис. чол.); K – основні фонди (тис. грн); Y – обсяг виробленої продукції (млн.грн).</vt:lpstr>
      <vt:lpstr>Y ̂=8,172791∗L^0,043696∗K^0,32312</vt:lpstr>
      <vt:lpstr>Однорідна ВФ з лінійною еластичністю заміни факторів по Алену</vt:lpstr>
      <vt:lpstr>Презентация PowerPoint</vt:lpstr>
      <vt:lpstr>Презентация PowerPoint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Сравнение и выявление изменений в Налоговом кодексе Украины</dc:title>
  <dc:creator>Ольга Пономаренко</dc:creator>
  <cp:lastModifiedBy>Ольга Пономаренко</cp:lastModifiedBy>
  <cp:revision>7</cp:revision>
  <dcterms:created xsi:type="dcterms:W3CDTF">2016-03-24T22:06:39Z</dcterms:created>
  <dcterms:modified xsi:type="dcterms:W3CDTF">2016-12-11T17:21:37Z</dcterms:modified>
</cp:coreProperties>
</file>