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0" r:id="rId4"/>
    <p:sldId id="259" r:id="rId5"/>
    <p:sldId id="258" r:id="rId6"/>
    <p:sldId id="262" r:id="rId7"/>
    <p:sldId id="263" r:id="rId8"/>
    <p:sldId id="261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6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7EED09-D528-4528-8785-24CC5181FAEB}" type="datetimeFigureOut">
              <a:rPr lang="ru-RU" smtClean="0"/>
              <a:t>10.04.2017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EF2B21-9B50-4C58-8C7E-066855BE994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EF2B21-9B50-4C58-8C7E-066855BE994F}" type="slidenum">
              <a:rPr lang="ru-RU" smtClean="0"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EF2B21-9B50-4C58-8C7E-066855BE994F}" type="slidenum">
              <a:rPr lang="ru-RU" smtClean="0"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EF2B21-9B50-4C58-8C7E-066855BE994F}" type="slidenum">
              <a:rPr lang="ru-RU" smtClean="0"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EF2B21-9B50-4C58-8C7E-066855BE994F}" type="slidenum">
              <a:rPr lang="ru-RU" smtClean="0"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EF2B21-9B50-4C58-8C7E-066855BE994F}" type="slidenum">
              <a:rPr lang="ru-RU" smtClean="0"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EF2B21-9B50-4C58-8C7E-066855BE994F}" type="slidenum">
              <a:rPr lang="ru-RU" smtClean="0"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EF2B21-9B50-4C58-8C7E-066855BE994F}" type="slidenum">
              <a:rPr lang="ru-RU" smtClean="0"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428604"/>
            <a:ext cx="7772400" cy="1470025"/>
          </a:xfrm>
        </p:spPr>
        <p:txBody>
          <a:bodyPr>
            <a:normAutofit/>
          </a:bodyPr>
          <a:lstStyle/>
          <a:p>
            <a:r>
              <a:rPr lang="uk-UA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Сучасна нео-австрійська </a:t>
            </a:r>
            <a:r>
              <a:rPr lang="uk-UA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школа: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проблеми </a:t>
            </a:r>
            <a:r>
              <a:rPr lang="uk-UA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інституцій та реформування економіки розвитку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290" y="2143116"/>
            <a:ext cx="6629424" cy="2000264"/>
          </a:xfrm>
        </p:spPr>
        <p:txBody>
          <a:bodyPr/>
          <a:lstStyle/>
          <a:p>
            <a:pPr algn="l"/>
            <a:r>
              <a:rPr lang="uk-UA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к. е. н., доц. Сапачук Ю. М.</a:t>
            </a:r>
          </a:p>
          <a:p>
            <a:pPr algn="l"/>
            <a:r>
              <a:rPr lang="uk-UA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Кафедра економічної теорії</a:t>
            </a:r>
          </a:p>
          <a:p>
            <a:pPr algn="l"/>
            <a:r>
              <a:rPr lang="uk-UA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Факультет економічних наук</a:t>
            </a:r>
          </a:p>
          <a:p>
            <a:pPr algn="l"/>
            <a:r>
              <a:rPr lang="uk-UA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Національний Університет</a:t>
            </a:r>
          </a:p>
          <a:p>
            <a:pPr algn="l"/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uk-UA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Києво-Могилянська Академія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uk-UA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571604" y="4500570"/>
            <a:ext cx="6629424" cy="12858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 algn="ctr">
              <a:spcBef>
                <a:spcPct val="20000"/>
              </a:spcBef>
            </a:pP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Modern Neo-Austrian School: Problems of Institutions and Development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Economics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Yurii Sapachuk, As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. Prof.,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PhD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285729"/>
            <a:ext cx="7772400" cy="1214446"/>
          </a:xfrm>
        </p:spPr>
        <p:txBody>
          <a:bodyPr>
            <a:normAutofit/>
          </a:bodyPr>
          <a:lstStyle/>
          <a:p>
            <a:r>
              <a:rPr lang="uk-UA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Сучасні концептуальні напрями інституційного аналізу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290" y="1857364"/>
            <a:ext cx="6715172" cy="3643338"/>
          </a:xfrm>
        </p:spPr>
        <p:txBody>
          <a:bodyPr>
            <a:normAutofit/>
          </a:bodyPr>
          <a:lstStyle/>
          <a:p>
            <a:pPr algn="l"/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Нова інституційна теорія</a:t>
            </a:r>
          </a:p>
          <a:p>
            <a:pPr algn="l"/>
            <a:r>
              <a:rPr lang="uk-U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О. </a:t>
            </a:r>
            <a:r>
              <a:rPr lang="uk-UA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Вільямсон</a:t>
            </a:r>
            <a:r>
              <a:rPr lang="uk-U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Д. </a:t>
            </a:r>
            <a:r>
              <a:rPr lang="uk-UA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Норт</a:t>
            </a:r>
            <a:r>
              <a:rPr lang="uk-U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Дж. Б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юкенен</a:t>
            </a:r>
            <a:endParaRPr lang="uk-UA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uk-UA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uk-UA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Інституційно-посткейнсіанський</a:t>
            </a:r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напрям</a:t>
            </a:r>
          </a:p>
          <a:p>
            <a:pPr algn="l"/>
            <a:r>
              <a:rPr lang="uk-U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Х. </a:t>
            </a:r>
            <a:r>
              <a:rPr lang="uk-UA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Мінскі</a:t>
            </a:r>
            <a:r>
              <a:rPr lang="uk-U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 Л.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Рэй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Дж. К.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Гелбрейт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/>
            <a:endParaRPr lang="uk-UA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Австрійський неолібералізм</a:t>
            </a:r>
          </a:p>
          <a:p>
            <a:pPr algn="l"/>
            <a:r>
              <a:rPr lang="uk-U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Л. </a:t>
            </a:r>
            <a:r>
              <a:rPr lang="uk-UA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Мізес</a:t>
            </a:r>
            <a:r>
              <a:rPr lang="uk-U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Ф. </a:t>
            </a:r>
            <a:r>
              <a:rPr lang="uk-UA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Хайек</a:t>
            </a:r>
            <a:r>
              <a:rPr lang="uk-U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М. </a:t>
            </a:r>
            <a:r>
              <a:rPr lang="uk-UA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Ротбарт</a:t>
            </a:r>
            <a:endParaRPr lang="uk-UA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uk-UA" dirty="0" smtClean="0"/>
          </a:p>
          <a:p>
            <a:endParaRPr lang="uk-UA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285728"/>
            <a:ext cx="7286676" cy="857256"/>
          </a:xfrm>
        </p:spPr>
        <p:txBody>
          <a:bodyPr>
            <a:normAutofit fontScale="90000"/>
          </a:bodyPr>
          <a:lstStyle/>
          <a:p>
            <a:r>
              <a:rPr lang="uk-UA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Основні підходи щодо класифікації сучасного класичного лібералізму 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>
          <a:xfrm>
            <a:off x="714348" y="1285860"/>
            <a:ext cx="3714776" cy="4000528"/>
          </a:xfrm>
        </p:spPr>
        <p:txBody>
          <a:bodyPr>
            <a:normAutofit fontScale="92500" lnSpcReduction="20000"/>
          </a:bodyPr>
          <a:lstStyle/>
          <a:p>
            <a:r>
              <a:rPr lang="ru-RU" sz="2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Природне</a:t>
            </a:r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право</a:t>
            </a:r>
          </a:p>
          <a:p>
            <a:r>
              <a:rPr lang="de-DE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Natural Rights </a:t>
            </a:r>
            <a:r>
              <a:rPr lang="de-DE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uk-UA" sz="2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uk-UA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1900" b="1" dirty="0" err="1" smtClean="0">
                <a:latin typeface="Times New Roman" pitchFamily="18" charset="0"/>
                <a:cs typeface="Times New Roman" pitchFamily="18" charset="0"/>
              </a:rPr>
              <a:t>Неоавстрійська</a:t>
            </a:r>
            <a:r>
              <a:rPr lang="uk-UA" sz="1900" b="1" dirty="0" smtClean="0">
                <a:latin typeface="Times New Roman" pitchFamily="18" charset="0"/>
                <a:cs typeface="Times New Roman" pitchFamily="18" charset="0"/>
              </a:rPr>
              <a:t> школа</a:t>
            </a:r>
            <a:endParaRPr lang="uk-UA" sz="19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uk-UA" sz="19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uk-UA" sz="19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10000"/>
              </a:lnSpc>
              <a:spcAft>
                <a:spcPts val="600"/>
              </a:spcAft>
            </a:pPr>
            <a:r>
              <a:rPr lang="uk-UA" sz="1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  Стихійний порядок</a:t>
            </a:r>
            <a:r>
              <a:rPr lang="ru-RU" sz="1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1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економічна динаміка</a:t>
            </a:r>
          </a:p>
          <a:p>
            <a:pPr algn="l">
              <a:lnSpc>
                <a:spcPct val="110000"/>
              </a:lnSpc>
              <a:spcAft>
                <a:spcPts val="600"/>
              </a:spcAft>
            </a:pPr>
            <a:r>
              <a:rPr lang="uk-UA" sz="1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de-DE" sz="1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Принцип недосконалого знання</a:t>
            </a:r>
            <a:endParaRPr lang="en-US" sz="19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10000"/>
              </a:lnSpc>
              <a:spcAft>
                <a:spcPts val="600"/>
              </a:spcAft>
            </a:pPr>
            <a:r>
              <a:rPr lang="uk-UA" sz="1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uk-UA" sz="1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Апріоризм, праксеологія</a:t>
            </a:r>
          </a:p>
          <a:p>
            <a:pPr algn="l">
              <a:lnSpc>
                <a:spcPct val="110000"/>
              </a:lnSpc>
              <a:spcAft>
                <a:spcPts val="600"/>
              </a:spcAft>
            </a:pPr>
            <a:r>
              <a:rPr lang="uk-UA" sz="1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uk-UA" sz="1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Обмежене застосування мат. </a:t>
            </a:r>
            <a:r>
              <a:rPr lang="uk-UA" sz="1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uk-UA" sz="19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етодів, соціологічний підхід</a:t>
            </a:r>
          </a:p>
          <a:p>
            <a:pPr algn="l"/>
            <a:endParaRPr lang="uk-UA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uk-UA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одзаголовок 7"/>
          <p:cNvSpPr txBox="1">
            <a:spLocks/>
          </p:cNvSpPr>
          <p:nvPr/>
        </p:nvSpPr>
        <p:spPr>
          <a:xfrm>
            <a:off x="5000628" y="1285860"/>
            <a:ext cx="3714776" cy="407196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uk-UA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Утилітарний підхід</a:t>
            </a:r>
            <a:endParaRPr kumimoji="0" lang="ru-RU" sz="2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de-DE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(</a:t>
            </a:r>
            <a:r>
              <a:rPr kumimoji="0" lang="de-DE" sz="2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Utilitarian</a:t>
            </a:r>
            <a:r>
              <a:rPr kumimoji="0" lang="de-DE" sz="2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)</a:t>
            </a:r>
            <a:endParaRPr kumimoji="0" lang="uk-UA" sz="2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uk-UA" sz="20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lvl="0" algn="ctr">
              <a:spcBef>
                <a:spcPct val="20000"/>
              </a:spcBef>
            </a:pPr>
            <a:r>
              <a:rPr lang="uk-UA" sz="1900" b="1" dirty="0" err="1" smtClean="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Монетаризм</a:t>
            </a:r>
            <a:r>
              <a:rPr lang="uk-UA" sz="1900" b="1" dirty="0" smtClean="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ТРО, ТЕП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uk-UA" sz="19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uk-UA" sz="19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uk-UA" sz="1900" b="1" dirty="0" smtClean="0">
                <a:latin typeface="Times New Roman" pitchFamily="18" charset="0"/>
                <a:cs typeface="Times New Roman" pitchFamily="18" charset="0"/>
              </a:rPr>
              <a:t>•  </a:t>
            </a:r>
            <a:r>
              <a:rPr lang="uk-UA" sz="1900" b="1" dirty="0" smtClean="0">
                <a:latin typeface="Times New Roman" pitchFamily="18" charset="0"/>
                <a:cs typeface="Times New Roman" pitchFamily="18" charset="0"/>
              </a:rPr>
              <a:t>Природна рівновага, статика</a:t>
            </a:r>
            <a:endParaRPr lang="uk-UA" sz="19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uk-UA" sz="1900" b="1" dirty="0" smtClean="0"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de-DE" sz="19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b="1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uk-UA" sz="1900" b="1" dirty="0" smtClean="0">
                <a:latin typeface="Times New Roman" pitchFamily="18" charset="0"/>
                <a:cs typeface="Times New Roman" pitchFamily="18" charset="0"/>
              </a:rPr>
              <a:t>Економічна людина</a:t>
            </a:r>
            <a:r>
              <a:rPr lang="en-US" sz="1900" b="1" dirty="0" smtClean="0"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uk-UA" sz="1900" b="1" dirty="0" smtClean="0">
                <a:latin typeface="Times New Roman" pitchFamily="18" charset="0"/>
                <a:cs typeface="Times New Roman" pitchFamily="18" charset="0"/>
              </a:rPr>
              <a:t>, економічний імперіалізм</a:t>
            </a:r>
            <a:endParaRPr lang="en-US" sz="19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uk-UA" sz="1900" b="1" dirty="0" smtClean="0">
                <a:latin typeface="Times New Roman" pitchFamily="18" charset="0"/>
                <a:cs typeface="Times New Roman" pitchFamily="18" charset="0"/>
              </a:rPr>
              <a:t>•  </a:t>
            </a:r>
            <a:r>
              <a:rPr lang="uk-UA" sz="1900" b="1" dirty="0" smtClean="0">
                <a:latin typeface="Times New Roman" pitchFamily="18" charset="0"/>
                <a:cs typeface="Times New Roman" pitchFamily="18" charset="0"/>
              </a:rPr>
              <a:t>Позитивізм, утилітаризм, гедонізм</a:t>
            </a:r>
            <a:endParaRPr lang="uk-UA" sz="19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uk-UA" sz="1900" b="1" dirty="0" smtClean="0">
                <a:latin typeface="Times New Roman" pitchFamily="18" charset="0"/>
                <a:cs typeface="Times New Roman" pitchFamily="18" charset="0"/>
              </a:rPr>
              <a:t>•  </a:t>
            </a:r>
            <a:r>
              <a:rPr lang="uk-UA" sz="1900" b="1" dirty="0" smtClean="0">
                <a:latin typeface="Times New Roman" pitchFamily="18" charset="0"/>
                <a:cs typeface="Times New Roman" pitchFamily="18" charset="0"/>
              </a:rPr>
              <a:t>Широке </a:t>
            </a:r>
            <a:r>
              <a:rPr lang="uk-UA" sz="1900" b="1" dirty="0" smtClean="0">
                <a:latin typeface="Times New Roman" pitchFamily="18" charset="0"/>
                <a:cs typeface="Times New Roman" pitchFamily="18" charset="0"/>
              </a:rPr>
              <a:t>застосування мат. </a:t>
            </a:r>
            <a:r>
              <a:rPr lang="uk-UA" sz="1900" b="1" dirty="0" smtClean="0">
                <a:latin typeface="Times New Roman" pitchFamily="18" charset="0"/>
                <a:cs typeface="Times New Roman" pitchFamily="18" charset="0"/>
              </a:rPr>
              <a:t>методів</a:t>
            </a:r>
            <a:endParaRPr kumimoji="0" lang="uk-UA" sz="19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uk-UA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uk-UA" sz="1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285728"/>
            <a:ext cx="7772400" cy="928694"/>
          </a:xfrm>
        </p:spPr>
        <p:txBody>
          <a:bodyPr>
            <a:normAutofit fontScale="90000"/>
          </a:bodyPr>
          <a:lstStyle/>
          <a:p>
            <a:r>
              <a:rPr lang="uk-UA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Класифікація інститутів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рамках теоретичного підходу австрійського неолібералізму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71604" y="1500174"/>
            <a:ext cx="1643074" cy="571504"/>
          </a:xfrm>
        </p:spPr>
        <p:txBody>
          <a:bodyPr>
            <a:normAutofit/>
          </a:bodyPr>
          <a:lstStyle/>
          <a:p>
            <a:pPr algn="l"/>
            <a:r>
              <a:rPr lang="uk-U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Екзогенні</a:t>
            </a:r>
            <a:endParaRPr lang="uk-UA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uk-UA" dirty="0" smtClean="0"/>
          </a:p>
          <a:p>
            <a:endParaRPr lang="uk-UA" dirty="0" smtClean="0"/>
          </a:p>
          <a:p>
            <a:endParaRPr lang="ru-RU" dirty="0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5715008" y="1428736"/>
            <a:ext cx="1643074" cy="57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uk-UA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Ендогенні</a:t>
            </a:r>
            <a:endParaRPr kumimoji="0" lang="uk-UA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uk-UA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uk-UA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428596" y="2428868"/>
            <a:ext cx="4214842" cy="30003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uk-UA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1. Введені ззовні</a:t>
            </a:r>
            <a:r>
              <a:rPr kumimoji="0" lang="uk-UA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екзогенні інститути</a:t>
            </a:r>
          </a:p>
          <a:p>
            <a:pPr lvl="0">
              <a:spcBef>
                <a:spcPct val="20000"/>
              </a:spcBef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Foreign Introduced Exogenous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) −</a:t>
            </a:r>
          </a:p>
          <a:p>
            <a:pPr lvl="0">
              <a:spcBef>
                <a:spcPct val="20000"/>
              </a:spcBef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МВФ, Світовий Банк</a:t>
            </a:r>
          </a:p>
          <a:p>
            <a:pPr lvl="0">
              <a:spcBef>
                <a:spcPct val="20000"/>
              </a:spcBef>
            </a:pPr>
            <a:endParaRPr lang="uk-UA" b="1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spcBef>
                <a:spcPct val="20000"/>
              </a:spcBef>
              <a:defRPr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2. Введені зсередини екзогенні інститути</a:t>
            </a:r>
          </a:p>
          <a:p>
            <a:pPr lvl="0">
              <a:spcBef>
                <a:spcPct val="20000"/>
              </a:spcBef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Indigenously Introduced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Exogenous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) −</a:t>
            </a:r>
          </a:p>
          <a:p>
            <a:pPr lvl="0">
              <a:spcBef>
                <a:spcPct val="20000"/>
              </a:spcBef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федералізм в США, парламентаризм в ВБ </a:t>
            </a:r>
          </a:p>
          <a:p>
            <a:pPr lvl="0">
              <a:spcBef>
                <a:spcPct val="20000"/>
              </a:spcBef>
            </a:pPr>
            <a:endParaRPr kumimoji="0" lang="uk-UA" b="1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uk-UA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uk-UA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uk-UA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одзаголовок 2"/>
          <p:cNvSpPr txBox="1">
            <a:spLocks/>
          </p:cNvSpPr>
          <p:nvPr/>
        </p:nvSpPr>
        <p:spPr>
          <a:xfrm>
            <a:off x="4929190" y="2428868"/>
            <a:ext cx="3929090" cy="2071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uk-UA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3. Введені ззовні</a:t>
            </a:r>
            <a:r>
              <a:rPr kumimoji="0" lang="uk-UA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екзогенні інститути</a:t>
            </a:r>
          </a:p>
          <a:p>
            <a:pPr lvl="0">
              <a:spcBef>
                <a:spcPct val="20000"/>
              </a:spcBef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Indigenously Introduced Endogenous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) −  місцеві норми, звичаї, практики</a:t>
            </a:r>
            <a:endParaRPr kumimoji="0" lang="uk-UA" b="1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uk-UA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uk-UA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uk-UA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285728"/>
            <a:ext cx="7772400" cy="928694"/>
          </a:xfrm>
        </p:spPr>
        <p:txBody>
          <a:bodyPr>
            <a:normAutofit/>
          </a:bodyPr>
          <a:lstStyle/>
          <a:p>
            <a:r>
              <a:rPr lang="uk-UA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Ключові інститути, </a:t>
            </a:r>
            <a:r>
              <a:rPr lang="uk-UA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котрі сприяють економічному розвитку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>
          <a:xfrm>
            <a:off x="1785918" y="2071678"/>
            <a:ext cx="5915044" cy="2143140"/>
          </a:xfrm>
        </p:spPr>
        <p:txBody>
          <a:bodyPr>
            <a:normAutofit/>
          </a:bodyPr>
          <a:lstStyle/>
          <a:p>
            <a:pPr algn="l"/>
            <a:r>
              <a:rPr lang="uk-U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  </a:t>
            </a:r>
            <a:r>
              <a:rPr lang="uk-UA" sz="24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права власності</a:t>
            </a:r>
          </a:p>
          <a:p>
            <a:pPr algn="l"/>
            <a:r>
              <a:rPr lang="uk-U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uk-U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верховенство права</a:t>
            </a:r>
          </a:p>
          <a:p>
            <a:pPr algn="l"/>
            <a:r>
              <a:rPr lang="uk-U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uk-U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необтяжливе </a:t>
            </a:r>
            <a:r>
              <a:rPr lang="uk-U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державне </a:t>
            </a:r>
            <a:r>
              <a:rPr lang="uk-U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регулювання</a:t>
            </a:r>
          </a:p>
          <a:p>
            <a:pPr algn="l"/>
            <a:r>
              <a:rPr lang="uk-U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uk-U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свобода </a:t>
            </a:r>
            <a:r>
              <a:rPr lang="uk-U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торгівлі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571480"/>
            <a:ext cx="7286676" cy="1428760"/>
          </a:xfrm>
        </p:spPr>
        <p:txBody>
          <a:bodyPr>
            <a:normAutofit fontScale="90000"/>
          </a:bodyPr>
          <a:lstStyle/>
          <a:p>
            <a:pPr algn="l">
              <a:spcAft>
                <a:spcPts val="600"/>
              </a:spcAft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«Основні інструменти цивілізації — мова, 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мораль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закон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гроші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— суть результат не проекту, а 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стихійного </a:t>
            </a:r>
            <a:r>
              <a:rPr lang="uk-UA" sz="2400" b="1" i="1" dirty="0" smtClean="0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».</a:t>
            </a:r>
            <a:br>
              <a:rPr lang="uk-UA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Ф. фон 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Хайек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>
          <a:xfrm>
            <a:off x="857224" y="2214554"/>
            <a:ext cx="7072362" cy="2000264"/>
          </a:xfrm>
        </p:spPr>
        <p:txBody>
          <a:bodyPr>
            <a:noAutofit/>
          </a:bodyPr>
          <a:lstStyle/>
          <a:p>
            <a:pPr algn="l"/>
            <a:r>
              <a:rPr lang="uk-UA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«Набір </a:t>
            </a:r>
            <a:r>
              <a:rPr lang="uk-UA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неформальних цінностей та норм, котрі поділяються членами групи і котрі роблять можливою співпрацю всередині цієї </a:t>
            </a:r>
            <a:r>
              <a:rPr lang="uk-UA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групи </a:t>
            </a:r>
            <a:r>
              <a:rPr lang="uk-UA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є не що інше, як </a:t>
            </a:r>
            <a:r>
              <a:rPr lang="uk-UA" sz="2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соціальний капітал </a:t>
            </a:r>
            <a:r>
              <a:rPr lang="uk-UA" sz="2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суспільства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pPr algn="l"/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Ф. </a:t>
            </a:r>
            <a:r>
              <a:rPr lang="ru-RU" sz="2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Фукуяма</a:t>
            </a:r>
            <a:endParaRPr lang="ru-RU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857224" y="4429132"/>
            <a:ext cx="7500990" cy="14287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>
              <a:spcBef>
                <a:spcPct val="0"/>
              </a:spcBef>
            </a:pPr>
            <a:r>
              <a:rPr kumimoji="0" lang="uk-UA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«</a:t>
            </a:r>
            <a:r>
              <a:rPr lang="ru-RU" sz="2200" b="1" i="1" dirty="0" err="1" smtClean="0">
                <a:latin typeface="Times New Roman" pitchFamily="18" charset="0"/>
                <a:cs typeface="Times New Roman" pitchFamily="18" charset="0"/>
              </a:rPr>
              <a:t>Європейський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i="1" dirty="0" err="1" smtClean="0">
                <a:latin typeface="Times New Roman" pitchFamily="18" charset="0"/>
                <a:cs typeface="Times New Roman" pitchFamily="18" charset="0"/>
              </a:rPr>
              <a:t>тоталітаризм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результатом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i="1" dirty="0" err="1" smtClean="0">
                <a:latin typeface="Times New Roman" pitchFamily="18" charset="0"/>
                <a:cs typeface="Times New Roman" pitchFamily="18" charset="0"/>
              </a:rPr>
              <a:t>панування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i="1" dirty="0" err="1" smtClean="0">
                <a:latin typeface="Times New Roman" pitchFamily="18" charset="0"/>
                <a:cs typeface="Times New Roman" pitchFamily="18" charset="0"/>
              </a:rPr>
              <a:t>бюрократії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царині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i="1" dirty="0" err="1" smtClean="0"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b="1" i="1" dirty="0" err="1" smtClean="0">
                <a:latin typeface="Times New Roman" pitchFamily="18" charset="0"/>
                <a:cs typeface="Times New Roman" pitchFamily="18" charset="0"/>
              </a:rPr>
              <a:t>Університети</a:t>
            </a:r>
            <a:r>
              <a:rPr lang="ru-RU" sz="2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підготували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грунт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для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i="1" dirty="0" err="1" smtClean="0">
                <a:latin typeface="Times New Roman" pitchFamily="18" charset="0"/>
                <a:cs typeface="Times New Roman" pitchFamily="18" charset="0"/>
              </a:rPr>
              <a:t>диктаторів</a:t>
            </a:r>
            <a:r>
              <a:rPr kumimoji="0" lang="uk-UA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».</a:t>
            </a:r>
            <a:br>
              <a:rPr kumimoji="0" lang="uk-UA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uk-UA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Л. фон </a:t>
            </a:r>
            <a:r>
              <a:rPr kumimoji="0" lang="uk-UA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Мізес</a:t>
            </a:r>
            <a:endParaRPr kumimoji="0" lang="ru-RU" sz="2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571480"/>
            <a:ext cx="7500990" cy="428628"/>
          </a:xfrm>
        </p:spPr>
        <p:txBody>
          <a:bodyPr>
            <a:normAutofit fontScale="90000"/>
          </a:bodyPr>
          <a:lstStyle/>
          <a:p>
            <a:pPr>
              <a:spcAft>
                <a:spcPts val="600"/>
              </a:spcAft>
            </a:pP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Висновки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071538" y="1357298"/>
            <a:ext cx="6858048" cy="3714776"/>
          </a:xfrm>
        </p:spPr>
        <p:txBody>
          <a:bodyPr>
            <a:normAutofit fontScale="85000" lnSpcReduction="10000"/>
          </a:bodyPr>
          <a:lstStyle/>
          <a:p>
            <a:pPr algn="l">
              <a:spcAft>
                <a:spcPts val="600"/>
              </a:spcAft>
            </a:pPr>
            <a:r>
              <a:rPr lang="uk-U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− Успішні </a:t>
            </a:r>
            <a:r>
              <a:rPr lang="uk-U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інституційні зміни в світі, що розвивається повинні мати опору у вигляді ендогенних інститутів, що </a:t>
            </a:r>
            <a:r>
              <a:rPr lang="uk-UA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еволюційно</a:t>
            </a:r>
            <a:r>
              <a:rPr lang="uk-U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сформовані </a:t>
            </a:r>
            <a:r>
              <a:rPr lang="uk-U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соціумом.</a:t>
            </a:r>
          </a:p>
          <a:p>
            <a:pPr algn="l">
              <a:spcAft>
                <a:spcPts val="600"/>
              </a:spcAft>
            </a:pPr>
            <a:r>
              <a:rPr lang="uk-U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−</a:t>
            </a:r>
            <a:r>
              <a:rPr lang="uk-U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Якщо </a:t>
            </a:r>
            <a:r>
              <a:rPr lang="uk-U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пропоновані зміни не можуть бути ув’язані із ендогенними інститутами, то від таких змін краще всього </a:t>
            </a:r>
            <a:r>
              <a:rPr lang="uk-U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утриматись.</a:t>
            </a:r>
          </a:p>
          <a:p>
            <a:pPr algn="l">
              <a:spcAft>
                <a:spcPts val="600"/>
              </a:spcAft>
            </a:pPr>
            <a:r>
              <a:rPr lang="uk-U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−</a:t>
            </a:r>
            <a:r>
              <a:rPr lang="uk-U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uk-U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кожний </a:t>
            </a:r>
            <a:r>
              <a:rPr lang="uk-UA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ендогенно</a:t>
            </a:r>
            <a:r>
              <a:rPr lang="uk-U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створений інститут є ефективним за всіх умов та сприяє економічному </a:t>
            </a:r>
            <a:r>
              <a:rPr lang="uk-U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розвитку.</a:t>
            </a:r>
          </a:p>
          <a:p>
            <a:pPr algn="l">
              <a:spcAft>
                <a:spcPts val="600"/>
              </a:spcAft>
            </a:pPr>
            <a:r>
              <a:rPr lang="uk-U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−</a:t>
            </a:r>
            <a:r>
              <a:rPr lang="uk-U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Дбаючи </a:t>
            </a:r>
            <a:r>
              <a:rPr lang="uk-U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 системне підвищення національної конкурентоспроможності слід виходити із позиції релевантних інституційних </a:t>
            </a:r>
            <a:r>
              <a:rPr lang="uk-U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альтернатив.</a:t>
            </a:r>
          </a:p>
          <a:p>
            <a:pPr algn="l">
              <a:spcAft>
                <a:spcPts val="600"/>
              </a:spcAft>
            </a:pPr>
            <a:r>
              <a:rPr lang="uk-U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−</a:t>
            </a:r>
            <a:r>
              <a:rPr lang="uk-U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uk-U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Інженерна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конструктивістська</a:t>
            </a:r>
            <a:r>
              <a:rPr lang="uk-UA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функція економіста неприпустима − культивування економічного розвитку замість його конструювання.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1928802"/>
            <a:ext cx="7500990" cy="2286016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</a:pPr>
            <a:r>
              <a:rPr lang="uk-UA" sz="6000" b="1" dirty="0" smtClean="0">
                <a:latin typeface="Times New Roman" pitchFamily="18" charset="0"/>
                <a:cs typeface="Times New Roman" pitchFamily="18" charset="0"/>
              </a:rPr>
              <a:t>Дякуємо за увагу!</a:t>
            </a:r>
            <a:endParaRPr lang="ru-RU" sz="6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426</Words>
  <PresentationFormat>Экран (4:3)</PresentationFormat>
  <Paragraphs>83</Paragraphs>
  <Slides>8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Сучасна нео-австрійська школа: проблеми інституцій та реформування економіки розвитку</vt:lpstr>
      <vt:lpstr>Сучасні концептуальні напрями інституційного аналізу</vt:lpstr>
      <vt:lpstr>Основні підходи щодо класифікації сучасного класичного лібералізму  </vt:lpstr>
      <vt:lpstr>Класифікація інститутів в рамках теоретичного підходу австрійського неолібералізму </vt:lpstr>
      <vt:lpstr>Ключові інститути, котрі сприяють економічному розвитку </vt:lpstr>
      <vt:lpstr>«Основні інструменти цивілізації — мова, мораль, закон та гроші — суть результат не проекту, а стихійного розвитку». Ф. фон Хайек</vt:lpstr>
      <vt:lpstr>Висновки</vt:lpstr>
      <vt:lpstr>Дякуємо за увагу!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Yurii</dc:creator>
  <cp:lastModifiedBy>Yurii</cp:lastModifiedBy>
  <cp:revision>75</cp:revision>
  <dcterms:created xsi:type="dcterms:W3CDTF">2017-04-10T09:51:24Z</dcterms:created>
  <dcterms:modified xsi:type="dcterms:W3CDTF">2017-04-10T12:48:59Z</dcterms:modified>
</cp:coreProperties>
</file>