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07A81-6189-4BBF-A1F8-03C041993A5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2118AF65-553B-4E2E-930D-0C8028E136C9}">
      <dgm:prSet phldrT="[Текст]" custT="1"/>
      <dgm:spPr/>
      <dgm:t>
        <a:bodyPr/>
        <a:lstStyle/>
        <a:p>
          <a:r>
            <a:rPr lang="uk-UA" sz="1800"/>
            <a:t>80х</a:t>
          </a:r>
          <a:r>
            <a:rPr lang="uk-UA" sz="1800" baseline="-25000"/>
            <a:t>1</a:t>
          </a:r>
          <a:r>
            <a:rPr lang="uk-UA" sz="1800"/>
            <a:t>+50у</a:t>
          </a:r>
          <a:r>
            <a:rPr lang="uk-UA" sz="1800" baseline="-25000"/>
            <a:t>1</a:t>
          </a:r>
          <a:r>
            <a:rPr lang="uk-UA" sz="1800"/>
            <a:t>+65х</a:t>
          </a:r>
          <a:r>
            <a:rPr lang="uk-UA" sz="1800" baseline="-25000"/>
            <a:t>2</a:t>
          </a:r>
          <a:r>
            <a:rPr lang="uk-UA" sz="1800"/>
            <a:t>+55у</a:t>
          </a:r>
          <a:r>
            <a:rPr lang="uk-UA" sz="1800" baseline="-25000"/>
            <a:t>2</a:t>
          </a:r>
          <a:r>
            <a:rPr lang="uk-UA" sz="1800"/>
            <a:t>+70х</a:t>
          </a:r>
          <a:r>
            <a:rPr lang="uk-UA" sz="1800" baseline="-25000"/>
            <a:t>3</a:t>
          </a:r>
          <a:r>
            <a:rPr lang="uk-UA" sz="1800"/>
            <a:t>+ 60у</a:t>
          </a:r>
          <a:r>
            <a:rPr lang="uk-UA" sz="1800" baseline="-25000"/>
            <a:t>3</a:t>
          </a:r>
          <a:r>
            <a:rPr lang="uk-UA" sz="1800"/>
            <a:t>+50х</a:t>
          </a:r>
          <a:r>
            <a:rPr lang="uk-UA" sz="1800" baseline="-25000"/>
            <a:t>4</a:t>
          </a:r>
          <a:r>
            <a:rPr lang="uk-UA" sz="1800"/>
            <a:t>+35у</a:t>
          </a:r>
          <a:r>
            <a:rPr lang="uk-UA" sz="1800" baseline="-25000"/>
            <a:t>4</a:t>
          </a:r>
          <a:endParaRPr lang="uk-UA" sz="1800" dirty="0"/>
        </a:p>
      </dgm:t>
    </dgm:pt>
    <dgm:pt modelId="{023E617D-0F7A-4D1D-B9B6-DC35002ADFAD}" type="parTrans" cxnId="{596A65BA-F9C5-4435-9BD3-6FF80CAB9757}">
      <dgm:prSet/>
      <dgm:spPr/>
      <dgm:t>
        <a:bodyPr/>
        <a:lstStyle/>
        <a:p>
          <a:endParaRPr lang="uk-UA" sz="1800"/>
        </a:p>
      </dgm:t>
    </dgm:pt>
    <dgm:pt modelId="{CF0DA009-43E5-4030-935F-9FDCF472A318}" type="sibTrans" cxnId="{596A65BA-F9C5-4435-9BD3-6FF80CAB9757}">
      <dgm:prSet/>
      <dgm:spPr/>
      <dgm:t>
        <a:bodyPr/>
        <a:lstStyle/>
        <a:p>
          <a:endParaRPr lang="uk-UA" sz="1800"/>
        </a:p>
      </dgm:t>
    </dgm:pt>
    <dgm:pt modelId="{E90E5BE7-D762-4511-B5CD-49B07090FE8D}">
      <dgm:prSet phldrT="[Текст]" custT="1"/>
      <dgm:spPr/>
      <dgm:t>
        <a:bodyPr/>
        <a:lstStyle/>
        <a:p>
          <a:r>
            <a:rPr lang="uk-UA" sz="1800" dirty="0"/>
            <a:t>В цих позначеннях ми маємо максимізувати дану цільову функцію</a:t>
          </a:r>
          <a:endParaRPr lang="uk-UA" sz="1800" dirty="0"/>
        </a:p>
      </dgm:t>
    </dgm:pt>
    <dgm:pt modelId="{73F3CE37-4718-433E-A2F3-AE299BC85DBF}" type="parTrans" cxnId="{BDC88611-D9D6-44A5-B52B-D76884859A8B}">
      <dgm:prSet/>
      <dgm:spPr/>
      <dgm:t>
        <a:bodyPr/>
        <a:lstStyle/>
        <a:p>
          <a:endParaRPr lang="uk-UA" sz="1800"/>
        </a:p>
      </dgm:t>
    </dgm:pt>
    <dgm:pt modelId="{A3C26032-0E81-4C0E-803E-F6A5145D76FD}" type="sibTrans" cxnId="{BDC88611-D9D6-44A5-B52B-D76884859A8B}">
      <dgm:prSet/>
      <dgm:spPr/>
      <dgm:t>
        <a:bodyPr/>
        <a:lstStyle/>
        <a:p>
          <a:endParaRPr lang="uk-UA" sz="1800"/>
        </a:p>
      </dgm:t>
    </dgm:pt>
    <dgm:pt modelId="{39F61433-5240-41C0-8453-0B52E6B00209}">
      <dgm:prSet phldrT="[Текст]" custT="1"/>
      <dgm:spPr/>
      <dgm:t>
        <a:bodyPr/>
        <a:lstStyle/>
        <a:p>
          <a:r>
            <a:rPr lang="uk-UA" sz="1800" dirty="0"/>
            <a:t>0,0015(х</a:t>
          </a:r>
          <a:r>
            <a:rPr lang="uk-UA" sz="1800" baseline="-25000" dirty="0"/>
            <a:t>1</a:t>
          </a:r>
          <a:r>
            <a:rPr lang="uk-UA" sz="1800" dirty="0"/>
            <a:t>+у</a:t>
          </a:r>
          <a:r>
            <a:rPr lang="uk-UA" sz="1800" baseline="-25000" dirty="0"/>
            <a:t>1</a:t>
          </a:r>
          <a:r>
            <a:rPr lang="uk-UA" sz="1800" dirty="0"/>
            <a:t>)+ 0,0012 (х</a:t>
          </a:r>
          <a:r>
            <a:rPr lang="uk-UA" sz="1800" baseline="-25000" dirty="0"/>
            <a:t>2</a:t>
          </a:r>
          <a:r>
            <a:rPr lang="uk-UA" sz="1800" dirty="0"/>
            <a:t>+у</a:t>
          </a:r>
          <a:r>
            <a:rPr lang="uk-UA" sz="1800" baseline="-25000" dirty="0"/>
            <a:t>2</a:t>
          </a:r>
          <a:r>
            <a:rPr lang="uk-UA" sz="1800" dirty="0"/>
            <a:t>)+ 0,0016 (х</a:t>
          </a:r>
          <a:r>
            <a:rPr lang="uk-UA" sz="1800" baseline="-25000" dirty="0"/>
            <a:t>3</a:t>
          </a:r>
          <a:r>
            <a:rPr lang="uk-UA" sz="1800" dirty="0"/>
            <a:t>+у</a:t>
          </a:r>
          <a:r>
            <a:rPr lang="uk-UA" sz="1800" baseline="-25000" dirty="0"/>
            <a:t>3</a:t>
          </a:r>
          <a:r>
            <a:rPr lang="uk-UA" sz="1800" dirty="0"/>
            <a:t>)+ 0,001(х</a:t>
          </a:r>
          <a:r>
            <a:rPr lang="uk-UA" sz="1800" baseline="-25000" dirty="0"/>
            <a:t>4</a:t>
          </a:r>
          <a:r>
            <a:rPr lang="uk-UA" sz="1800" dirty="0"/>
            <a:t>+у</a:t>
          </a:r>
          <a:r>
            <a:rPr lang="uk-UA" sz="1800" baseline="-25000" dirty="0"/>
            <a:t>4</a:t>
          </a:r>
          <a:r>
            <a:rPr lang="uk-UA" sz="1800" dirty="0"/>
            <a:t>)</a:t>
          </a:r>
          <a:endParaRPr lang="uk-UA" sz="1800" dirty="0"/>
        </a:p>
      </dgm:t>
    </dgm:pt>
    <dgm:pt modelId="{35ACF170-7C1D-44E4-8CD0-3582AF85DAB6}" type="parTrans" cxnId="{315D2E99-A5F3-4E7D-9C86-A33F9F844CA8}">
      <dgm:prSet/>
      <dgm:spPr/>
      <dgm:t>
        <a:bodyPr/>
        <a:lstStyle/>
        <a:p>
          <a:endParaRPr lang="uk-UA" sz="1800"/>
        </a:p>
      </dgm:t>
    </dgm:pt>
    <dgm:pt modelId="{129C0AB8-24FF-4FA9-9B1C-518F706EDEF2}" type="sibTrans" cxnId="{315D2E99-A5F3-4E7D-9C86-A33F9F844CA8}">
      <dgm:prSet/>
      <dgm:spPr/>
      <dgm:t>
        <a:bodyPr/>
        <a:lstStyle/>
        <a:p>
          <a:endParaRPr lang="uk-UA" sz="1800"/>
        </a:p>
      </dgm:t>
    </dgm:pt>
    <dgm:pt modelId="{38B2FF40-46FD-4061-BA11-46BA9CE2A6C6}">
      <dgm:prSet phldrT="[Текст]" custT="1"/>
      <dgm:spPr/>
      <dgm:t>
        <a:bodyPr/>
        <a:lstStyle/>
        <a:p>
          <a:r>
            <a:rPr lang="uk-UA" sz="1800" dirty="0"/>
            <a:t>Загальні витати на рекламу FB </a:t>
          </a:r>
          <a:r>
            <a:rPr lang="uk-UA" sz="1800" dirty="0" err="1"/>
            <a:t>Mobile</a:t>
          </a:r>
          <a:r>
            <a:rPr lang="uk-UA" sz="1800" dirty="0"/>
            <a:t> ES  складають</a:t>
          </a:r>
          <a:endParaRPr lang="uk-UA" sz="1800" dirty="0"/>
        </a:p>
      </dgm:t>
    </dgm:pt>
    <dgm:pt modelId="{BAA6FDCF-2C5C-45F2-9A27-C6591F71C010}" type="parTrans" cxnId="{7B1B7330-0A86-484A-8723-F7364ABAE18B}">
      <dgm:prSet/>
      <dgm:spPr/>
      <dgm:t>
        <a:bodyPr/>
        <a:lstStyle/>
        <a:p>
          <a:endParaRPr lang="uk-UA" sz="1800"/>
        </a:p>
      </dgm:t>
    </dgm:pt>
    <dgm:pt modelId="{01F2F40A-7A29-4FF7-8A73-1D905053BB16}" type="sibTrans" cxnId="{7B1B7330-0A86-484A-8723-F7364ABAE18B}">
      <dgm:prSet/>
      <dgm:spPr/>
      <dgm:t>
        <a:bodyPr/>
        <a:lstStyle/>
        <a:p>
          <a:endParaRPr lang="uk-UA" sz="1800"/>
        </a:p>
      </dgm:t>
    </dgm:pt>
    <dgm:pt modelId="{E5A60946-BEC0-45A4-B2BD-1639DF67B213}">
      <dgm:prSet phldrT="[Текст]" custT="1"/>
      <dgm:spPr/>
      <dgm:t>
        <a:bodyPr/>
        <a:lstStyle/>
        <a:p>
          <a:r>
            <a:rPr lang="uk-UA" sz="1800" dirty="0"/>
            <a:t>0,0015(х</a:t>
          </a:r>
          <a:r>
            <a:rPr lang="uk-UA" sz="1800" baseline="-25000" dirty="0"/>
            <a:t>1</a:t>
          </a:r>
          <a:r>
            <a:rPr lang="uk-UA" sz="1800" dirty="0"/>
            <a:t>+у</a:t>
          </a:r>
          <a:r>
            <a:rPr lang="uk-UA" sz="1800" baseline="-25000" dirty="0"/>
            <a:t>1</a:t>
          </a:r>
          <a:r>
            <a:rPr lang="uk-UA" sz="1800" dirty="0"/>
            <a:t>)</a:t>
          </a:r>
          <a:endParaRPr lang="uk-UA" sz="1800" dirty="0"/>
        </a:p>
      </dgm:t>
    </dgm:pt>
    <dgm:pt modelId="{87B9F02C-0F9C-47C0-894B-7CAD906DDB2F}" type="parTrans" cxnId="{EF6B003D-B190-478D-ABC7-BB9C7ACDB37A}">
      <dgm:prSet/>
      <dgm:spPr/>
      <dgm:t>
        <a:bodyPr/>
        <a:lstStyle/>
        <a:p>
          <a:endParaRPr lang="uk-UA" sz="1800"/>
        </a:p>
      </dgm:t>
    </dgm:pt>
    <dgm:pt modelId="{BB722681-5BA1-4561-93B0-F9037B22A2F6}" type="sibTrans" cxnId="{EF6B003D-B190-478D-ABC7-BB9C7ACDB37A}">
      <dgm:prSet/>
      <dgm:spPr/>
      <dgm:t>
        <a:bodyPr/>
        <a:lstStyle/>
        <a:p>
          <a:endParaRPr lang="uk-UA" sz="1800"/>
        </a:p>
      </dgm:t>
    </dgm:pt>
    <dgm:pt modelId="{7B5701F4-DA36-4800-8237-CE7FE34783F9}">
      <dgm:prSet phldrT="[Текст]" custT="1"/>
      <dgm:spPr/>
      <dgm:t>
        <a:bodyPr/>
        <a:lstStyle/>
        <a:p>
          <a:r>
            <a:rPr lang="uk-UA" sz="1800" dirty="0"/>
            <a:t>Сумарні спільні витрати на рекламну кампанію складуть</a:t>
          </a:r>
          <a:endParaRPr lang="uk-UA" sz="1800" dirty="0"/>
        </a:p>
      </dgm:t>
    </dgm:pt>
    <dgm:pt modelId="{FEAA2B77-D943-4433-8BE5-A7E51DAC1887}" type="parTrans" cxnId="{A5DAF94E-7F4D-4077-8FBD-0C091F02FC19}">
      <dgm:prSet/>
      <dgm:spPr/>
      <dgm:t>
        <a:bodyPr/>
        <a:lstStyle/>
        <a:p>
          <a:endParaRPr lang="uk-UA" sz="1800"/>
        </a:p>
      </dgm:t>
    </dgm:pt>
    <dgm:pt modelId="{C8D8E920-4736-4EBF-A0CA-5E0CE05019EE}" type="sibTrans" cxnId="{A5DAF94E-7F4D-4077-8FBD-0C091F02FC19}">
      <dgm:prSet/>
      <dgm:spPr/>
      <dgm:t>
        <a:bodyPr/>
        <a:lstStyle/>
        <a:p>
          <a:endParaRPr lang="uk-UA" sz="1800"/>
        </a:p>
      </dgm:t>
    </dgm:pt>
    <dgm:pt modelId="{3713CD9E-F8C7-4AC6-BAC3-A755C1248BC8}">
      <dgm:prSet phldrT="[Текст]" custT="1"/>
      <dgm:spPr/>
      <dgm:t>
        <a:bodyPr/>
        <a:lstStyle/>
        <a:p>
          <a:r>
            <a:rPr lang="uk-UA" sz="1800" dirty="0"/>
            <a:t>Оскільки керівництво компанії виділило певну суму бюджету на рекламу, то маємо наступну нерівність</a:t>
          </a:r>
          <a:endParaRPr lang="uk-UA" sz="1800" dirty="0"/>
        </a:p>
      </dgm:t>
    </dgm:pt>
    <dgm:pt modelId="{8AD66EE3-4A1F-45FB-8B8E-4A4CBE0C7D89}" type="parTrans" cxnId="{E7E9A723-A4AB-4F7C-A062-D9899078DCCB}">
      <dgm:prSet/>
      <dgm:spPr/>
      <dgm:t>
        <a:bodyPr/>
        <a:lstStyle/>
        <a:p>
          <a:endParaRPr lang="uk-UA" sz="1800"/>
        </a:p>
      </dgm:t>
    </dgm:pt>
    <dgm:pt modelId="{ACF0EEA0-D2D1-42BD-8F77-A0A223581FD5}" type="sibTrans" cxnId="{E7E9A723-A4AB-4F7C-A062-D9899078DCCB}">
      <dgm:prSet/>
      <dgm:spPr/>
      <dgm:t>
        <a:bodyPr/>
        <a:lstStyle/>
        <a:p>
          <a:endParaRPr lang="uk-UA" sz="1800"/>
        </a:p>
      </dgm:t>
    </dgm:pt>
    <dgm:pt modelId="{FCE21D2A-BCC8-4F88-A33F-34C64A39A65C}">
      <dgm:prSet phldrT="[Текст]" custT="1"/>
      <dgm:spPr/>
      <dgm:t>
        <a:bodyPr/>
        <a:lstStyle/>
        <a:p>
          <a:r>
            <a:rPr lang="uk-UA" sz="1800" dirty="0"/>
            <a:t>0,0015(х</a:t>
          </a:r>
          <a:r>
            <a:rPr lang="uk-UA" sz="1800" baseline="-25000" dirty="0"/>
            <a:t>1</a:t>
          </a:r>
          <a:r>
            <a:rPr lang="uk-UA" sz="1800" dirty="0"/>
            <a:t>+у</a:t>
          </a:r>
          <a:r>
            <a:rPr lang="uk-UA" sz="1800" baseline="-25000" dirty="0"/>
            <a:t>1</a:t>
          </a:r>
          <a:r>
            <a:rPr lang="uk-UA" sz="1800" dirty="0"/>
            <a:t>)+ 0,0012 (х</a:t>
          </a:r>
          <a:r>
            <a:rPr lang="uk-UA" sz="1800" baseline="-25000" dirty="0"/>
            <a:t>2</a:t>
          </a:r>
          <a:r>
            <a:rPr lang="uk-UA" sz="1800" dirty="0"/>
            <a:t>+у</a:t>
          </a:r>
          <a:r>
            <a:rPr lang="uk-UA" sz="1800" baseline="-25000" dirty="0"/>
            <a:t>2</a:t>
          </a:r>
          <a:r>
            <a:rPr lang="uk-UA" sz="1800" dirty="0"/>
            <a:t>)+ 0,0016 (х</a:t>
          </a:r>
          <a:r>
            <a:rPr lang="uk-UA" sz="1800" baseline="-25000" dirty="0"/>
            <a:t>3</a:t>
          </a:r>
          <a:r>
            <a:rPr lang="uk-UA" sz="1800" dirty="0"/>
            <a:t>+у</a:t>
          </a:r>
          <a:r>
            <a:rPr lang="uk-UA" sz="1800" baseline="-25000" dirty="0"/>
            <a:t>3</a:t>
          </a:r>
          <a:r>
            <a:rPr lang="uk-UA" sz="1800" dirty="0"/>
            <a:t>)+ 0,001(х</a:t>
          </a:r>
          <a:r>
            <a:rPr lang="uk-UA" sz="1800" baseline="-25000" dirty="0"/>
            <a:t>4</a:t>
          </a:r>
          <a:r>
            <a:rPr lang="uk-UA" sz="1800" dirty="0"/>
            <a:t>+у</a:t>
          </a:r>
          <a:r>
            <a:rPr lang="uk-UA" sz="1800" baseline="-25000" dirty="0"/>
            <a:t>4</a:t>
          </a:r>
          <a:r>
            <a:rPr lang="uk-UA" sz="1800" dirty="0"/>
            <a:t>) ≤ 500</a:t>
          </a:r>
          <a:endParaRPr lang="uk-UA" sz="1800" dirty="0"/>
        </a:p>
      </dgm:t>
    </dgm:pt>
    <dgm:pt modelId="{CB359C38-A693-4AD5-8F91-51DBCA6A803D}" type="parTrans" cxnId="{E2D39A86-BFE9-44D7-ADFE-5F1D705F806F}">
      <dgm:prSet/>
      <dgm:spPr/>
      <dgm:t>
        <a:bodyPr/>
        <a:lstStyle/>
        <a:p>
          <a:endParaRPr lang="uk-UA" sz="1800"/>
        </a:p>
      </dgm:t>
    </dgm:pt>
    <dgm:pt modelId="{B4837908-3C1D-4790-96AB-56EB4ED696DD}" type="sibTrans" cxnId="{E2D39A86-BFE9-44D7-ADFE-5F1D705F806F}">
      <dgm:prSet/>
      <dgm:spPr/>
      <dgm:t>
        <a:bodyPr/>
        <a:lstStyle/>
        <a:p>
          <a:endParaRPr lang="uk-UA" sz="1800"/>
        </a:p>
      </dgm:t>
    </dgm:pt>
    <dgm:pt modelId="{0E67D202-EE22-4C3C-9D12-B0EB5C579AA3}">
      <dgm:prSet phldrT="[Текст]" custT="1"/>
      <dgm:spPr/>
      <dgm:t>
        <a:bodyPr/>
        <a:lstStyle/>
        <a:p>
          <a:r>
            <a:rPr lang="uk-UA" sz="1800" dirty="0"/>
            <a:t>Обмеження кількості показів за допомогою FB </a:t>
          </a:r>
          <a:r>
            <a:rPr lang="uk-UA" sz="1800" dirty="0" err="1"/>
            <a:t>Mobile</a:t>
          </a:r>
          <a:r>
            <a:rPr lang="uk-UA" sz="1800" dirty="0"/>
            <a:t> ES (не більше 120000) записуємо за допомогою нерівності</a:t>
          </a:r>
          <a:endParaRPr lang="uk-UA" sz="1800" dirty="0"/>
        </a:p>
      </dgm:t>
    </dgm:pt>
    <dgm:pt modelId="{56834E9E-23E1-4C35-86E9-8ED782CD1477}" type="parTrans" cxnId="{015E1AF2-9DB8-442F-9DFF-42F218EEAAA4}">
      <dgm:prSet/>
      <dgm:spPr/>
      <dgm:t>
        <a:bodyPr/>
        <a:lstStyle/>
        <a:p>
          <a:endParaRPr lang="uk-UA" sz="1800"/>
        </a:p>
      </dgm:t>
    </dgm:pt>
    <dgm:pt modelId="{81FF405A-77E4-46CD-95B7-7F64EAC63CAC}" type="sibTrans" cxnId="{015E1AF2-9DB8-442F-9DFF-42F218EEAAA4}">
      <dgm:prSet/>
      <dgm:spPr/>
      <dgm:t>
        <a:bodyPr/>
        <a:lstStyle/>
        <a:p>
          <a:endParaRPr lang="uk-UA" sz="1800"/>
        </a:p>
      </dgm:t>
    </dgm:pt>
    <dgm:pt modelId="{F31984D9-553D-48BC-AD5E-FA3C4378ADD9}">
      <dgm:prSet phldrT="[Текст]" custT="1"/>
      <dgm:spPr/>
      <dgm:t>
        <a:bodyPr/>
        <a:lstStyle/>
        <a:p>
          <a:r>
            <a:rPr lang="uk-UA" sz="1800" dirty="0"/>
            <a:t>(х</a:t>
          </a:r>
          <a:r>
            <a:rPr lang="uk-UA" sz="1800" baseline="-25000" dirty="0"/>
            <a:t>1</a:t>
          </a:r>
          <a:r>
            <a:rPr lang="uk-UA" sz="1800" dirty="0"/>
            <a:t>+у</a:t>
          </a:r>
          <a:r>
            <a:rPr lang="uk-UA" sz="1800" baseline="-25000" dirty="0"/>
            <a:t>1</a:t>
          </a:r>
          <a:r>
            <a:rPr lang="uk-UA" sz="1800" dirty="0"/>
            <a:t>) ≤ 120000</a:t>
          </a:r>
          <a:endParaRPr lang="uk-UA" sz="1800" dirty="0"/>
        </a:p>
      </dgm:t>
    </dgm:pt>
    <dgm:pt modelId="{448F102F-53D3-40D7-A134-C656E06501A3}" type="parTrans" cxnId="{033F8A87-579E-4952-82D4-A607EE634EFD}">
      <dgm:prSet/>
      <dgm:spPr/>
      <dgm:t>
        <a:bodyPr/>
        <a:lstStyle/>
        <a:p>
          <a:endParaRPr lang="uk-UA" sz="1800"/>
        </a:p>
      </dgm:t>
    </dgm:pt>
    <dgm:pt modelId="{AEC29D57-7469-4889-AC5B-524429C31C88}" type="sibTrans" cxnId="{033F8A87-579E-4952-82D4-A607EE634EFD}">
      <dgm:prSet/>
      <dgm:spPr/>
      <dgm:t>
        <a:bodyPr/>
        <a:lstStyle/>
        <a:p>
          <a:endParaRPr lang="uk-UA" sz="1800"/>
        </a:p>
      </dgm:t>
    </dgm:pt>
    <dgm:pt modelId="{8D010959-681B-407D-BEDC-C987C1FAD83A}" type="pres">
      <dgm:prSet presAssocID="{4FC07A81-6189-4BBF-A1F8-03C041993A5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ABF7108-943B-4165-8FC1-18FEB998D009}" type="pres">
      <dgm:prSet presAssocID="{2118AF65-553B-4E2E-930D-0C8028E136C9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C0B26889-4136-4C71-9D17-84967F13F8B9}" type="pres">
      <dgm:prSet presAssocID="{2118AF65-553B-4E2E-930D-0C8028E136C9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CAAC0B37-2EC6-4C4C-BE79-5E4BDE647C95}" type="pres">
      <dgm:prSet presAssocID="{E5A60946-BEC0-45A4-B2BD-1639DF67B213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20ED39DE-14EA-463F-B5E0-5FFC0405C2CA}" type="pres">
      <dgm:prSet presAssocID="{E5A60946-BEC0-45A4-B2BD-1639DF67B213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81CFF79B-693A-45A4-9E33-F1370D12EB3D}" type="pres">
      <dgm:prSet presAssocID="{39F61433-5240-41C0-8453-0B52E6B00209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7B0DBDF3-2FA1-41F7-891E-2FD71071FA91}" type="pres">
      <dgm:prSet presAssocID="{39F61433-5240-41C0-8453-0B52E6B00209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5A620601-0443-482A-AA03-CC2C66F7614C}" type="pres">
      <dgm:prSet presAssocID="{FCE21D2A-BCC8-4F88-A33F-34C64A39A65C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4D4A0E44-4D0A-4FFD-A55D-89239C2B1CC4}" type="pres">
      <dgm:prSet presAssocID="{FCE21D2A-BCC8-4F88-A33F-34C64A39A65C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B2B68D6C-4B32-42C0-9F96-06A13D166CC2}" type="pres">
      <dgm:prSet presAssocID="{F31984D9-553D-48BC-AD5E-FA3C4378ADD9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59D14A3C-849D-453C-9A0E-7A53139DFC6F}" type="pres">
      <dgm:prSet presAssocID="{F31984D9-553D-48BC-AD5E-FA3C4378ADD9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F73784-9071-48BD-8534-23B5A54E552C}" type="presOf" srcId="{3713CD9E-F8C7-4AC6-BAC3-A755C1248BC8}" destId="{4D4A0E44-4D0A-4FFD-A55D-89239C2B1CC4}" srcOrd="0" destOrd="0" presId="urn:microsoft.com/office/officeart/2009/3/layout/IncreasingArrowsProcess"/>
    <dgm:cxn modelId="{E7E9A723-A4AB-4F7C-A062-D9899078DCCB}" srcId="{FCE21D2A-BCC8-4F88-A33F-34C64A39A65C}" destId="{3713CD9E-F8C7-4AC6-BAC3-A755C1248BC8}" srcOrd="0" destOrd="0" parTransId="{8AD66EE3-4A1F-45FB-8B8E-4A4CBE0C7D89}" sibTransId="{ACF0EEA0-D2D1-42BD-8F77-A0A223581FD5}"/>
    <dgm:cxn modelId="{015E1AF2-9DB8-442F-9DFF-42F218EEAAA4}" srcId="{F31984D9-553D-48BC-AD5E-FA3C4378ADD9}" destId="{0E67D202-EE22-4C3C-9D12-B0EB5C579AA3}" srcOrd="0" destOrd="0" parTransId="{56834E9E-23E1-4C35-86E9-8ED782CD1477}" sibTransId="{81FF405A-77E4-46CD-95B7-7F64EAC63CAC}"/>
    <dgm:cxn modelId="{033F8A87-579E-4952-82D4-A607EE634EFD}" srcId="{4FC07A81-6189-4BBF-A1F8-03C041993A5F}" destId="{F31984D9-553D-48BC-AD5E-FA3C4378ADD9}" srcOrd="4" destOrd="0" parTransId="{448F102F-53D3-40D7-A134-C656E06501A3}" sibTransId="{AEC29D57-7469-4889-AC5B-524429C31C88}"/>
    <dgm:cxn modelId="{6428BD53-7F9C-47DE-9F3C-1A72166322F9}" type="presOf" srcId="{7B5701F4-DA36-4800-8237-CE7FE34783F9}" destId="{7B0DBDF3-2FA1-41F7-891E-2FD71071FA91}" srcOrd="0" destOrd="0" presId="urn:microsoft.com/office/officeart/2009/3/layout/IncreasingArrowsProcess"/>
    <dgm:cxn modelId="{4F3E1F0F-6C4E-4DB1-ACA2-6070860A397A}" type="presOf" srcId="{4FC07A81-6189-4BBF-A1F8-03C041993A5F}" destId="{8D010959-681B-407D-BEDC-C987C1FAD83A}" srcOrd="0" destOrd="0" presId="urn:microsoft.com/office/officeart/2009/3/layout/IncreasingArrowsProcess"/>
    <dgm:cxn modelId="{596A65BA-F9C5-4435-9BD3-6FF80CAB9757}" srcId="{4FC07A81-6189-4BBF-A1F8-03C041993A5F}" destId="{2118AF65-553B-4E2E-930D-0C8028E136C9}" srcOrd="0" destOrd="0" parTransId="{023E617D-0F7A-4D1D-B9B6-DC35002ADFAD}" sibTransId="{CF0DA009-43E5-4030-935F-9FDCF472A318}"/>
    <dgm:cxn modelId="{315D2E99-A5F3-4E7D-9C86-A33F9F844CA8}" srcId="{4FC07A81-6189-4BBF-A1F8-03C041993A5F}" destId="{39F61433-5240-41C0-8453-0B52E6B00209}" srcOrd="2" destOrd="0" parTransId="{35ACF170-7C1D-44E4-8CD0-3582AF85DAB6}" sibTransId="{129C0AB8-24FF-4FA9-9B1C-518F706EDEF2}"/>
    <dgm:cxn modelId="{E2D39A86-BFE9-44D7-ADFE-5F1D705F806F}" srcId="{4FC07A81-6189-4BBF-A1F8-03C041993A5F}" destId="{FCE21D2A-BCC8-4F88-A33F-34C64A39A65C}" srcOrd="3" destOrd="0" parTransId="{CB359C38-A693-4AD5-8F91-51DBCA6A803D}" sibTransId="{B4837908-3C1D-4790-96AB-56EB4ED696DD}"/>
    <dgm:cxn modelId="{EF6B003D-B190-478D-ABC7-BB9C7ACDB37A}" srcId="{4FC07A81-6189-4BBF-A1F8-03C041993A5F}" destId="{E5A60946-BEC0-45A4-B2BD-1639DF67B213}" srcOrd="1" destOrd="0" parTransId="{87B9F02C-0F9C-47C0-894B-7CAD906DDB2F}" sibTransId="{BB722681-5BA1-4561-93B0-F9037B22A2F6}"/>
    <dgm:cxn modelId="{ED98C5B0-86A2-4DA1-A967-CCC202FA2490}" type="presOf" srcId="{38B2FF40-46FD-4061-BA11-46BA9CE2A6C6}" destId="{20ED39DE-14EA-463F-B5E0-5FFC0405C2CA}" srcOrd="0" destOrd="0" presId="urn:microsoft.com/office/officeart/2009/3/layout/IncreasingArrowsProcess"/>
    <dgm:cxn modelId="{44695FB3-38B1-4270-9F92-EBBA9291AB7C}" type="presOf" srcId="{E5A60946-BEC0-45A4-B2BD-1639DF67B213}" destId="{CAAC0B37-2EC6-4C4C-BE79-5E4BDE647C95}" srcOrd="0" destOrd="0" presId="urn:microsoft.com/office/officeart/2009/3/layout/IncreasingArrowsProcess"/>
    <dgm:cxn modelId="{C80A0B02-680E-4AE3-9CB2-53A34A40D82C}" type="presOf" srcId="{E90E5BE7-D762-4511-B5CD-49B07090FE8D}" destId="{C0B26889-4136-4C71-9D17-84967F13F8B9}" srcOrd="0" destOrd="0" presId="urn:microsoft.com/office/officeart/2009/3/layout/IncreasingArrowsProcess"/>
    <dgm:cxn modelId="{6465323D-0306-41A0-8609-7CE28290DE1F}" type="presOf" srcId="{0E67D202-EE22-4C3C-9D12-B0EB5C579AA3}" destId="{59D14A3C-849D-453C-9A0E-7A53139DFC6F}" srcOrd="0" destOrd="0" presId="urn:microsoft.com/office/officeart/2009/3/layout/IncreasingArrowsProcess"/>
    <dgm:cxn modelId="{BDC88611-D9D6-44A5-B52B-D76884859A8B}" srcId="{2118AF65-553B-4E2E-930D-0C8028E136C9}" destId="{E90E5BE7-D762-4511-B5CD-49B07090FE8D}" srcOrd="0" destOrd="0" parTransId="{73F3CE37-4718-433E-A2F3-AE299BC85DBF}" sibTransId="{A3C26032-0E81-4C0E-803E-F6A5145D76FD}"/>
    <dgm:cxn modelId="{2374D84E-9266-4328-84DB-9076C85EF703}" type="presOf" srcId="{F31984D9-553D-48BC-AD5E-FA3C4378ADD9}" destId="{B2B68D6C-4B32-42C0-9F96-06A13D166CC2}" srcOrd="0" destOrd="0" presId="urn:microsoft.com/office/officeart/2009/3/layout/IncreasingArrowsProcess"/>
    <dgm:cxn modelId="{C2A1FDD4-06D3-4625-8D9D-1C5183DDF5E0}" type="presOf" srcId="{2118AF65-553B-4E2E-930D-0C8028E136C9}" destId="{BABF7108-943B-4165-8FC1-18FEB998D009}" srcOrd="0" destOrd="0" presId="urn:microsoft.com/office/officeart/2009/3/layout/IncreasingArrowsProcess"/>
    <dgm:cxn modelId="{FA4EE9C8-A5D8-4ECA-94B0-9B1FE57FD28B}" type="presOf" srcId="{39F61433-5240-41C0-8453-0B52E6B00209}" destId="{81CFF79B-693A-45A4-9E33-F1370D12EB3D}" srcOrd="0" destOrd="0" presId="urn:microsoft.com/office/officeart/2009/3/layout/IncreasingArrowsProcess"/>
    <dgm:cxn modelId="{7B1B7330-0A86-484A-8723-F7364ABAE18B}" srcId="{E5A60946-BEC0-45A4-B2BD-1639DF67B213}" destId="{38B2FF40-46FD-4061-BA11-46BA9CE2A6C6}" srcOrd="0" destOrd="0" parTransId="{BAA6FDCF-2C5C-45F2-9A27-C6591F71C010}" sibTransId="{01F2F40A-7A29-4FF7-8A73-1D905053BB16}"/>
    <dgm:cxn modelId="{A5DAF94E-7F4D-4077-8FBD-0C091F02FC19}" srcId="{39F61433-5240-41C0-8453-0B52E6B00209}" destId="{7B5701F4-DA36-4800-8237-CE7FE34783F9}" srcOrd="0" destOrd="0" parTransId="{FEAA2B77-D943-4433-8BE5-A7E51DAC1887}" sibTransId="{C8D8E920-4736-4EBF-A0CA-5E0CE05019EE}"/>
    <dgm:cxn modelId="{56C7FBAE-26BE-4F73-8B6A-E27052910FFF}" type="presOf" srcId="{FCE21D2A-BCC8-4F88-A33F-34C64A39A65C}" destId="{5A620601-0443-482A-AA03-CC2C66F7614C}" srcOrd="0" destOrd="0" presId="urn:microsoft.com/office/officeart/2009/3/layout/IncreasingArrowsProcess"/>
    <dgm:cxn modelId="{5D924710-5D37-49BC-9EF1-872DE40CF918}" type="presParOf" srcId="{8D010959-681B-407D-BEDC-C987C1FAD83A}" destId="{BABF7108-943B-4165-8FC1-18FEB998D009}" srcOrd="0" destOrd="0" presId="urn:microsoft.com/office/officeart/2009/3/layout/IncreasingArrowsProcess"/>
    <dgm:cxn modelId="{5AE66A4B-31EA-4A73-AAF3-D7956553EC79}" type="presParOf" srcId="{8D010959-681B-407D-BEDC-C987C1FAD83A}" destId="{C0B26889-4136-4C71-9D17-84967F13F8B9}" srcOrd="1" destOrd="0" presId="urn:microsoft.com/office/officeart/2009/3/layout/IncreasingArrowsProcess"/>
    <dgm:cxn modelId="{F7A5A5E0-5CAA-443A-97DB-08EF0F938B73}" type="presParOf" srcId="{8D010959-681B-407D-BEDC-C987C1FAD83A}" destId="{CAAC0B37-2EC6-4C4C-BE79-5E4BDE647C95}" srcOrd="2" destOrd="0" presId="urn:microsoft.com/office/officeart/2009/3/layout/IncreasingArrowsProcess"/>
    <dgm:cxn modelId="{BC2EE6C5-CF29-4948-946A-4E2155C114F8}" type="presParOf" srcId="{8D010959-681B-407D-BEDC-C987C1FAD83A}" destId="{20ED39DE-14EA-463F-B5E0-5FFC0405C2CA}" srcOrd="3" destOrd="0" presId="urn:microsoft.com/office/officeart/2009/3/layout/IncreasingArrowsProcess"/>
    <dgm:cxn modelId="{A6C65828-A82F-4406-AFE6-F982B6D4B6F4}" type="presParOf" srcId="{8D010959-681B-407D-BEDC-C987C1FAD83A}" destId="{81CFF79B-693A-45A4-9E33-F1370D12EB3D}" srcOrd="4" destOrd="0" presId="urn:microsoft.com/office/officeart/2009/3/layout/IncreasingArrowsProcess"/>
    <dgm:cxn modelId="{A15E9F02-C54E-49F9-B5F5-FC72848E639B}" type="presParOf" srcId="{8D010959-681B-407D-BEDC-C987C1FAD83A}" destId="{7B0DBDF3-2FA1-41F7-891E-2FD71071FA91}" srcOrd="5" destOrd="0" presId="urn:microsoft.com/office/officeart/2009/3/layout/IncreasingArrowsProcess"/>
    <dgm:cxn modelId="{A5C179F1-B7EA-42A4-924A-715088F7ED14}" type="presParOf" srcId="{8D010959-681B-407D-BEDC-C987C1FAD83A}" destId="{5A620601-0443-482A-AA03-CC2C66F7614C}" srcOrd="6" destOrd="0" presId="urn:microsoft.com/office/officeart/2009/3/layout/IncreasingArrowsProcess"/>
    <dgm:cxn modelId="{A212E52B-2D61-45CE-B46D-10DF8CE54179}" type="presParOf" srcId="{8D010959-681B-407D-BEDC-C987C1FAD83A}" destId="{4D4A0E44-4D0A-4FFD-A55D-89239C2B1CC4}" srcOrd="7" destOrd="0" presId="urn:microsoft.com/office/officeart/2009/3/layout/IncreasingArrowsProcess"/>
    <dgm:cxn modelId="{8CE7ADC1-42F2-4141-997B-8C8A87200772}" type="presParOf" srcId="{8D010959-681B-407D-BEDC-C987C1FAD83A}" destId="{B2B68D6C-4B32-42C0-9F96-06A13D166CC2}" srcOrd="8" destOrd="0" presId="urn:microsoft.com/office/officeart/2009/3/layout/IncreasingArrowsProcess"/>
    <dgm:cxn modelId="{1DEADBD3-765D-4F9D-B90B-BF658F58F6E9}" type="presParOf" srcId="{8D010959-681B-407D-BEDC-C987C1FAD83A}" destId="{59D14A3C-849D-453C-9A0E-7A53139DFC6F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7108-943B-4165-8FC1-18FEB998D009}">
      <dsp:nvSpPr>
        <dsp:cNvPr id="0" name=""/>
        <dsp:cNvSpPr/>
      </dsp:nvSpPr>
      <dsp:spPr>
        <a:xfrm>
          <a:off x="131225" y="11384"/>
          <a:ext cx="11929548" cy="173489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54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80х</a:t>
          </a:r>
          <a:r>
            <a:rPr lang="uk-UA" sz="1800" kern="1200" baseline="-25000"/>
            <a:t>1</a:t>
          </a:r>
          <a:r>
            <a:rPr lang="uk-UA" sz="1800" kern="1200"/>
            <a:t>+50у</a:t>
          </a:r>
          <a:r>
            <a:rPr lang="uk-UA" sz="1800" kern="1200" baseline="-25000"/>
            <a:t>1</a:t>
          </a:r>
          <a:r>
            <a:rPr lang="uk-UA" sz="1800" kern="1200"/>
            <a:t>+65х</a:t>
          </a:r>
          <a:r>
            <a:rPr lang="uk-UA" sz="1800" kern="1200" baseline="-25000"/>
            <a:t>2</a:t>
          </a:r>
          <a:r>
            <a:rPr lang="uk-UA" sz="1800" kern="1200"/>
            <a:t>+55у</a:t>
          </a:r>
          <a:r>
            <a:rPr lang="uk-UA" sz="1800" kern="1200" baseline="-25000"/>
            <a:t>2</a:t>
          </a:r>
          <a:r>
            <a:rPr lang="uk-UA" sz="1800" kern="1200"/>
            <a:t>+70х</a:t>
          </a:r>
          <a:r>
            <a:rPr lang="uk-UA" sz="1800" kern="1200" baseline="-25000"/>
            <a:t>3</a:t>
          </a:r>
          <a:r>
            <a:rPr lang="uk-UA" sz="1800" kern="1200"/>
            <a:t>+ 60у</a:t>
          </a:r>
          <a:r>
            <a:rPr lang="uk-UA" sz="1800" kern="1200" baseline="-25000"/>
            <a:t>3</a:t>
          </a:r>
          <a:r>
            <a:rPr lang="uk-UA" sz="1800" kern="1200"/>
            <a:t>+50х</a:t>
          </a:r>
          <a:r>
            <a:rPr lang="uk-UA" sz="1800" kern="1200" baseline="-25000"/>
            <a:t>4</a:t>
          </a:r>
          <a:r>
            <a:rPr lang="uk-UA" sz="1800" kern="1200"/>
            <a:t>+35у</a:t>
          </a:r>
          <a:r>
            <a:rPr lang="uk-UA" sz="1800" kern="1200" baseline="-25000"/>
            <a:t>4</a:t>
          </a:r>
          <a:endParaRPr lang="uk-UA" sz="1800" kern="1200" dirty="0"/>
        </a:p>
      </dsp:txBody>
      <dsp:txXfrm>
        <a:off x="131225" y="445107"/>
        <a:ext cx="11495826" cy="867445"/>
      </dsp:txXfrm>
    </dsp:sp>
    <dsp:sp modelId="{C0B26889-4136-4C71-9D17-84967F13F8B9}">
      <dsp:nvSpPr>
        <dsp:cNvPr id="0" name=""/>
        <dsp:cNvSpPr/>
      </dsp:nvSpPr>
      <dsp:spPr>
        <a:xfrm>
          <a:off x="131225" y="1346996"/>
          <a:ext cx="2204819" cy="3185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 цих позначеннях ми маємо максимізувати дану цільову функцію</a:t>
          </a:r>
          <a:endParaRPr lang="uk-UA" sz="1800" kern="1200" dirty="0"/>
        </a:p>
      </dsp:txBody>
      <dsp:txXfrm>
        <a:off x="131225" y="1346996"/>
        <a:ext cx="2204819" cy="3185538"/>
      </dsp:txXfrm>
    </dsp:sp>
    <dsp:sp modelId="{CAAC0B37-2EC6-4C4C-BE79-5E4BDE647C95}">
      <dsp:nvSpPr>
        <dsp:cNvPr id="0" name=""/>
        <dsp:cNvSpPr/>
      </dsp:nvSpPr>
      <dsp:spPr>
        <a:xfrm>
          <a:off x="2335805" y="589904"/>
          <a:ext cx="9724968" cy="173489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54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0,0015(х</a:t>
          </a:r>
          <a:r>
            <a:rPr lang="uk-UA" sz="1800" kern="1200" baseline="-25000" dirty="0"/>
            <a:t>1</a:t>
          </a:r>
          <a:r>
            <a:rPr lang="uk-UA" sz="1800" kern="1200" dirty="0"/>
            <a:t>+у</a:t>
          </a:r>
          <a:r>
            <a:rPr lang="uk-UA" sz="1800" kern="1200" baseline="-25000" dirty="0"/>
            <a:t>1</a:t>
          </a:r>
          <a:r>
            <a:rPr lang="uk-UA" sz="1800" kern="1200" dirty="0"/>
            <a:t>)</a:t>
          </a:r>
          <a:endParaRPr lang="uk-UA" sz="1800" kern="1200" dirty="0"/>
        </a:p>
      </dsp:txBody>
      <dsp:txXfrm>
        <a:off x="2335805" y="1023627"/>
        <a:ext cx="9291246" cy="867445"/>
      </dsp:txXfrm>
    </dsp:sp>
    <dsp:sp modelId="{20ED39DE-14EA-463F-B5E0-5FFC0405C2CA}">
      <dsp:nvSpPr>
        <dsp:cNvPr id="0" name=""/>
        <dsp:cNvSpPr/>
      </dsp:nvSpPr>
      <dsp:spPr>
        <a:xfrm>
          <a:off x="2335805" y="1925516"/>
          <a:ext cx="2204819" cy="3185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Загальні витати на рекламу FB </a:t>
          </a:r>
          <a:r>
            <a:rPr lang="uk-UA" sz="1800" kern="1200" dirty="0" err="1"/>
            <a:t>Mobile</a:t>
          </a:r>
          <a:r>
            <a:rPr lang="uk-UA" sz="1800" kern="1200" dirty="0"/>
            <a:t> ES  складають</a:t>
          </a:r>
          <a:endParaRPr lang="uk-UA" sz="1800" kern="1200" dirty="0"/>
        </a:p>
      </dsp:txBody>
      <dsp:txXfrm>
        <a:off x="2335805" y="1925516"/>
        <a:ext cx="2204819" cy="3185538"/>
      </dsp:txXfrm>
    </dsp:sp>
    <dsp:sp modelId="{81CFF79B-693A-45A4-9E33-F1370D12EB3D}">
      <dsp:nvSpPr>
        <dsp:cNvPr id="0" name=""/>
        <dsp:cNvSpPr/>
      </dsp:nvSpPr>
      <dsp:spPr>
        <a:xfrm>
          <a:off x="4540386" y="1168424"/>
          <a:ext cx="7520387" cy="173489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54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0,0015(х</a:t>
          </a:r>
          <a:r>
            <a:rPr lang="uk-UA" sz="1800" kern="1200" baseline="-25000" dirty="0"/>
            <a:t>1</a:t>
          </a:r>
          <a:r>
            <a:rPr lang="uk-UA" sz="1800" kern="1200" dirty="0"/>
            <a:t>+у</a:t>
          </a:r>
          <a:r>
            <a:rPr lang="uk-UA" sz="1800" kern="1200" baseline="-25000" dirty="0"/>
            <a:t>1</a:t>
          </a:r>
          <a:r>
            <a:rPr lang="uk-UA" sz="1800" kern="1200" dirty="0"/>
            <a:t>)+ 0,0012 (х</a:t>
          </a:r>
          <a:r>
            <a:rPr lang="uk-UA" sz="1800" kern="1200" baseline="-25000" dirty="0"/>
            <a:t>2</a:t>
          </a:r>
          <a:r>
            <a:rPr lang="uk-UA" sz="1800" kern="1200" dirty="0"/>
            <a:t>+у</a:t>
          </a:r>
          <a:r>
            <a:rPr lang="uk-UA" sz="1800" kern="1200" baseline="-25000" dirty="0"/>
            <a:t>2</a:t>
          </a:r>
          <a:r>
            <a:rPr lang="uk-UA" sz="1800" kern="1200" dirty="0"/>
            <a:t>)+ 0,0016 (х</a:t>
          </a:r>
          <a:r>
            <a:rPr lang="uk-UA" sz="1800" kern="1200" baseline="-25000" dirty="0"/>
            <a:t>3</a:t>
          </a:r>
          <a:r>
            <a:rPr lang="uk-UA" sz="1800" kern="1200" dirty="0"/>
            <a:t>+у</a:t>
          </a:r>
          <a:r>
            <a:rPr lang="uk-UA" sz="1800" kern="1200" baseline="-25000" dirty="0"/>
            <a:t>3</a:t>
          </a:r>
          <a:r>
            <a:rPr lang="uk-UA" sz="1800" kern="1200" dirty="0"/>
            <a:t>)+ 0,001(х</a:t>
          </a:r>
          <a:r>
            <a:rPr lang="uk-UA" sz="1800" kern="1200" baseline="-25000" dirty="0"/>
            <a:t>4</a:t>
          </a:r>
          <a:r>
            <a:rPr lang="uk-UA" sz="1800" kern="1200" dirty="0"/>
            <a:t>+у</a:t>
          </a:r>
          <a:r>
            <a:rPr lang="uk-UA" sz="1800" kern="1200" baseline="-25000" dirty="0"/>
            <a:t>4</a:t>
          </a:r>
          <a:r>
            <a:rPr lang="uk-UA" sz="1800" kern="1200" dirty="0"/>
            <a:t>)</a:t>
          </a:r>
          <a:endParaRPr lang="uk-UA" sz="1800" kern="1200" dirty="0"/>
        </a:p>
      </dsp:txBody>
      <dsp:txXfrm>
        <a:off x="4540386" y="1602147"/>
        <a:ext cx="7086665" cy="867445"/>
      </dsp:txXfrm>
    </dsp:sp>
    <dsp:sp modelId="{7B0DBDF3-2FA1-41F7-891E-2FD71071FA91}">
      <dsp:nvSpPr>
        <dsp:cNvPr id="0" name=""/>
        <dsp:cNvSpPr/>
      </dsp:nvSpPr>
      <dsp:spPr>
        <a:xfrm>
          <a:off x="4540386" y="2504036"/>
          <a:ext cx="2204819" cy="3185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Сумарні спільні витрати на рекламну кампанію складуть</a:t>
          </a:r>
          <a:endParaRPr lang="uk-UA" sz="1800" kern="1200" dirty="0"/>
        </a:p>
      </dsp:txBody>
      <dsp:txXfrm>
        <a:off x="4540386" y="2504036"/>
        <a:ext cx="2204819" cy="3185538"/>
      </dsp:txXfrm>
    </dsp:sp>
    <dsp:sp modelId="{5A620601-0443-482A-AA03-CC2C66F7614C}">
      <dsp:nvSpPr>
        <dsp:cNvPr id="0" name=""/>
        <dsp:cNvSpPr/>
      </dsp:nvSpPr>
      <dsp:spPr>
        <a:xfrm>
          <a:off x="6746159" y="1746944"/>
          <a:ext cx="5314614" cy="173489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54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0,0015(х</a:t>
          </a:r>
          <a:r>
            <a:rPr lang="uk-UA" sz="1800" kern="1200" baseline="-25000" dirty="0"/>
            <a:t>1</a:t>
          </a:r>
          <a:r>
            <a:rPr lang="uk-UA" sz="1800" kern="1200" dirty="0"/>
            <a:t>+у</a:t>
          </a:r>
          <a:r>
            <a:rPr lang="uk-UA" sz="1800" kern="1200" baseline="-25000" dirty="0"/>
            <a:t>1</a:t>
          </a:r>
          <a:r>
            <a:rPr lang="uk-UA" sz="1800" kern="1200" dirty="0"/>
            <a:t>)+ 0,0012 (х</a:t>
          </a:r>
          <a:r>
            <a:rPr lang="uk-UA" sz="1800" kern="1200" baseline="-25000" dirty="0"/>
            <a:t>2</a:t>
          </a:r>
          <a:r>
            <a:rPr lang="uk-UA" sz="1800" kern="1200" dirty="0"/>
            <a:t>+у</a:t>
          </a:r>
          <a:r>
            <a:rPr lang="uk-UA" sz="1800" kern="1200" baseline="-25000" dirty="0"/>
            <a:t>2</a:t>
          </a:r>
          <a:r>
            <a:rPr lang="uk-UA" sz="1800" kern="1200" dirty="0"/>
            <a:t>)+ 0,0016 (х</a:t>
          </a:r>
          <a:r>
            <a:rPr lang="uk-UA" sz="1800" kern="1200" baseline="-25000" dirty="0"/>
            <a:t>3</a:t>
          </a:r>
          <a:r>
            <a:rPr lang="uk-UA" sz="1800" kern="1200" dirty="0"/>
            <a:t>+у</a:t>
          </a:r>
          <a:r>
            <a:rPr lang="uk-UA" sz="1800" kern="1200" baseline="-25000" dirty="0"/>
            <a:t>3</a:t>
          </a:r>
          <a:r>
            <a:rPr lang="uk-UA" sz="1800" kern="1200" dirty="0"/>
            <a:t>)+ 0,001(х</a:t>
          </a:r>
          <a:r>
            <a:rPr lang="uk-UA" sz="1800" kern="1200" baseline="-25000" dirty="0"/>
            <a:t>4</a:t>
          </a:r>
          <a:r>
            <a:rPr lang="uk-UA" sz="1800" kern="1200" dirty="0"/>
            <a:t>+у</a:t>
          </a:r>
          <a:r>
            <a:rPr lang="uk-UA" sz="1800" kern="1200" baseline="-25000" dirty="0"/>
            <a:t>4</a:t>
          </a:r>
          <a:r>
            <a:rPr lang="uk-UA" sz="1800" kern="1200" dirty="0"/>
            <a:t>) ≤ 500</a:t>
          </a:r>
          <a:endParaRPr lang="uk-UA" sz="1800" kern="1200" dirty="0"/>
        </a:p>
      </dsp:txBody>
      <dsp:txXfrm>
        <a:off x="6746159" y="2180667"/>
        <a:ext cx="4880892" cy="867445"/>
      </dsp:txXfrm>
    </dsp:sp>
    <dsp:sp modelId="{4D4A0E44-4D0A-4FFD-A55D-89239C2B1CC4}">
      <dsp:nvSpPr>
        <dsp:cNvPr id="0" name=""/>
        <dsp:cNvSpPr/>
      </dsp:nvSpPr>
      <dsp:spPr>
        <a:xfrm>
          <a:off x="6746159" y="3082556"/>
          <a:ext cx="2204819" cy="3185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Оскільки керівництво компанії виділило певну суму бюджету на рекламу, то маємо наступну нерівність</a:t>
          </a:r>
          <a:endParaRPr lang="uk-UA" sz="1800" kern="1200" dirty="0"/>
        </a:p>
      </dsp:txBody>
      <dsp:txXfrm>
        <a:off x="6746159" y="3082556"/>
        <a:ext cx="2204819" cy="3185538"/>
      </dsp:txXfrm>
    </dsp:sp>
    <dsp:sp modelId="{B2B68D6C-4B32-42C0-9F96-06A13D166CC2}">
      <dsp:nvSpPr>
        <dsp:cNvPr id="0" name=""/>
        <dsp:cNvSpPr/>
      </dsp:nvSpPr>
      <dsp:spPr>
        <a:xfrm>
          <a:off x="8950740" y="2325464"/>
          <a:ext cx="3110033" cy="173489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541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(х</a:t>
          </a:r>
          <a:r>
            <a:rPr lang="uk-UA" sz="1800" kern="1200" baseline="-25000" dirty="0"/>
            <a:t>1</a:t>
          </a:r>
          <a:r>
            <a:rPr lang="uk-UA" sz="1800" kern="1200" dirty="0"/>
            <a:t>+у</a:t>
          </a:r>
          <a:r>
            <a:rPr lang="uk-UA" sz="1800" kern="1200" baseline="-25000" dirty="0"/>
            <a:t>1</a:t>
          </a:r>
          <a:r>
            <a:rPr lang="uk-UA" sz="1800" kern="1200" dirty="0"/>
            <a:t>) ≤ 120000</a:t>
          </a:r>
          <a:endParaRPr lang="uk-UA" sz="1800" kern="1200" dirty="0"/>
        </a:p>
      </dsp:txBody>
      <dsp:txXfrm>
        <a:off x="8950740" y="2759187"/>
        <a:ext cx="2676311" cy="867445"/>
      </dsp:txXfrm>
    </dsp:sp>
    <dsp:sp modelId="{59D14A3C-849D-453C-9A0E-7A53139DFC6F}">
      <dsp:nvSpPr>
        <dsp:cNvPr id="0" name=""/>
        <dsp:cNvSpPr/>
      </dsp:nvSpPr>
      <dsp:spPr>
        <a:xfrm>
          <a:off x="8950740" y="3661076"/>
          <a:ext cx="2204819" cy="3185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Обмеження кількості показів за допомогою FB </a:t>
          </a:r>
          <a:r>
            <a:rPr lang="uk-UA" sz="1800" kern="1200" dirty="0" err="1"/>
            <a:t>Mobile</a:t>
          </a:r>
          <a:r>
            <a:rPr lang="uk-UA" sz="1800" kern="1200" dirty="0"/>
            <a:t> ES (не більше 120000) записуємо за допомогою нерівності</a:t>
          </a:r>
          <a:endParaRPr lang="uk-UA" sz="1800" kern="1200" dirty="0"/>
        </a:p>
      </dsp:txBody>
      <dsp:txXfrm>
        <a:off x="8950740" y="3661076"/>
        <a:ext cx="2204819" cy="318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7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3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4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7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9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5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1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0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3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F332B8D-6A80-4C0C-B76B-9BC45C868BE6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6149913-6933-4DC5-AD69-1522E91B6503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198627"/>
          </a:xfrm>
        </p:spPr>
        <p:txBody>
          <a:bodyPr>
            <a:noAutofit/>
          </a:bodyPr>
          <a:lstStyle/>
          <a:p>
            <a:r>
              <a:rPr lang="uk-UA" sz="62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МОДЕЛЮВАННЯ ТА ОПТИМІЗАЦІЯ ВИКОРИСТАННЯ SMM З МЕТОЮ ПОПУЛЯРИЗАЦІЇ БРЕНДУ</a:t>
            </a:r>
            <a:endParaRPr lang="en-GB" sz="6200" b="1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3504" y="4969093"/>
            <a:ext cx="9228201" cy="1386304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65000"/>
              </a:lnSpc>
            </a:pPr>
            <a:r>
              <a:rPr lang="ru-RU" sz="2500" dirty="0">
                <a:solidFill>
                  <a:schemeClr val="tx1"/>
                </a:solidFill>
              </a:rPr>
              <a:t>Скидан І.О., Захарова А.С.</a:t>
            </a:r>
          </a:p>
          <a:p>
            <a:pPr algn="r">
              <a:lnSpc>
                <a:spcPct val="65000"/>
              </a:lnSpc>
            </a:pPr>
            <a:r>
              <a:rPr lang="ru-RU" sz="2500" dirty="0">
                <a:solidFill>
                  <a:schemeClr val="tx1"/>
                </a:solidFill>
              </a:rPr>
              <a:t>студентки 4 курсу, </a:t>
            </a:r>
            <a:r>
              <a:rPr lang="ru-RU" sz="2500" dirty="0" err="1">
                <a:solidFill>
                  <a:schemeClr val="tx1"/>
                </a:solidFill>
              </a:rPr>
              <a:t>групи</a:t>
            </a:r>
            <a:r>
              <a:rPr lang="ru-RU" sz="2500" dirty="0">
                <a:solidFill>
                  <a:schemeClr val="tx1"/>
                </a:solidFill>
              </a:rPr>
              <a:t> 6.04.04.13.01</a:t>
            </a:r>
          </a:p>
          <a:p>
            <a:pPr algn="r">
              <a:lnSpc>
                <a:spcPct val="65000"/>
              </a:lnSpc>
            </a:pPr>
            <a:r>
              <a:rPr lang="ru-RU" sz="2500" dirty="0">
                <a:solidFill>
                  <a:schemeClr val="tx1"/>
                </a:solidFill>
              </a:rPr>
              <a:t>факультету </a:t>
            </a:r>
            <a:r>
              <a:rPr lang="ru-RU" sz="2500" dirty="0" err="1">
                <a:solidFill>
                  <a:schemeClr val="tx1"/>
                </a:solidFill>
              </a:rPr>
              <a:t>економічної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інформатики</a:t>
            </a:r>
            <a:endParaRPr lang="ru-RU" sz="2500" dirty="0">
              <a:solidFill>
                <a:schemeClr val="tx1"/>
              </a:solidFill>
            </a:endParaRPr>
          </a:p>
          <a:p>
            <a:pPr algn="r">
              <a:lnSpc>
                <a:spcPct val="65000"/>
              </a:lnSpc>
            </a:pPr>
            <a:r>
              <a:rPr lang="ru-RU" sz="2500" dirty="0">
                <a:solidFill>
                  <a:schemeClr val="tx1"/>
                </a:solidFill>
              </a:rPr>
              <a:t>ХНЕУ </a:t>
            </a:r>
            <a:r>
              <a:rPr lang="ru-RU" sz="2500" dirty="0" err="1">
                <a:solidFill>
                  <a:schemeClr val="tx1"/>
                </a:solidFill>
              </a:rPr>
              <a:t>ім</a:t>
            </a:r>
            <a:r>
              <a:rPr lang="ru-RU" sz="2500" dirty="0">
                <a:solidFill>
                  <a:schemeClr val="tx1"/>
                </a:solidFill>
              </a:rPr>
              <a:t>. С. </a:t>
            </a:r>
            <a:r>
              <a:rPr lang="ru-RU" sz="2500" dirty="0" err="1">
                <a:solidFill>
                  <a:schemeClr val="tx1"/>
                </a:solidFill>
              </a:rPr>
              <a:t>Кузнеця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err="1">
                <a:solidFill>
                  <a:schemeClr val="tx1"/>
                </a:solidFill>
              </a:rPr>
              <a:t>Україна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07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/>
              <a:t>Оптимальне</a:t>
            </a:r>
            <a:r>
              <a:rPr lang="ru-RU" sz="4800" b="1" dirty="0"/>
              <a:t> </a:t>
            </a:r>
            <a:r>
              <a:rPr lang="ru-RU" sz="4800" b="1" dirty="0" err="1"/>
              <a:t>рішення</a:t>
            </a:r>
            <a:r>
              <a:rPr lang="ru-RU" sz="4800" b="1" dirty="0"/>
              <a:t> </a:t>
            </a:r>
            <a:endParaRPr lang="en-GB" sz="4800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Маємо</a:t>
            </a:r>
            <a:r>
              <a:rPr lang="ru-RU" sz="3200" dirty="0"/>
              <a:t> </a:t>
            </a:r>
            <a:r>
              <a:rPr lang="ru-RU" sz="3200" dirty="0" err="1"/>
              <a:t>обмеження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задають</a:t>
            </a:r>
            <a:r>
              <a:rPr lang="ru-RU" sz="3200" dirty="0"/>
              <a:t> </a:t>
            </a:r>
            <a:r>
              <a:rPr lang="ru-RU" sz="3200" dirty="0" err="1"/>
              <a:t>верхній</a:t>
            </a:r>
            <a:r>
              <a:rPr lang="ru-RU" sz="3200" dirty="0"/>
              <a:t> </a:t>
            </a:r>
            <a:r>
              <a:rPr lang="ru-RU" sz="3200" dirty="0" err="1"/>
              <a:t>ліміт</a:t>
            </a:r>
            <a:r>
              <a:rPr lang="ru-RU" sz="3200" dirty="0"/>
              <a:t> у 10000 </a:t>
            </a:r>
            <a:r>
              <a:rPr lang="ru-RU" sz="3200" dirty="0" err="1"/>
              <a:t>показів</a:t>
            </a:r>
            <a:endParaRPr lang="en-GB" sz="3200" dirty="0"/>
          </a:p>
        </p:txBody>
      </p:sp>
      <p:pic>
        <p:nvPicPr>
          <p:cNvPr id="5" name="Місце для вмісту 4"/>
          <p:cNvPicPr>
            <a:picLocks noGrp="1"/>
          </p:cNvPicPr>
          <p:nvPr>
            <p:ph idx="1"/>
          </p:nvPr>
        </p:nvPicPr>
        <p:blipFill rotWithShape="1">
          <a:blip r:embed="rId2"/>
          <a:srcRect l="1748" t="29127" r="58824" b="14389"/>
          <a:stretch/>
        </p:blipFill>
        <p:spPr bwMode="auto">
          <a:xfrm>
            <a:off x="829345" y="542281"/>
            <a:ext cx="6136720" cy="5096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174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9091" r="1" b="1"/>
          <a:stretch/>
        </p:blipFill>
        <p:spPr>
          <a:xfrm>
            <a:off x="20" y="10"/>
            <a:ext cx="12184702" cy="6857990"/>
          </a:xfrm>
          <a:prstGeom prst="rect">
            <a:avLst/>
          </a:prstGeom>
        </p:spPr>
      </p:pic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413" y="0"/>
            <a:ext cx="7540587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970" y="735754"/>
            <a:ext cx="6264834" cy="538649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0000"/>
              </a:lnSpc>
            </a:pPr>
            <a:r>
              <a:rPr lang="en-US" sz="7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Прогнозування</a:t>
            </a:r>
            <a:r>
              <a:rPr 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обраною</a:t>
            </a:r>
            <a:r>
              <a:rPr 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рекламною</a:t>
            </a:r>
            <a:br>
              <a:rPr lang="uk-UA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кампанією</a:t>
            </a: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38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 rotWithShape="1">
          <a:blip r:embed="rId2"/>
          <a:srcRect l="5171" r="1509"/>
          <a:stretch/>
        </p:blipFill>
        <p:spPr bwMode="auto">
          <a:xfrm>
            <a:off x="7541980" y="10"/>
            <a:ext cx="4660217" cy="686440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4" y="713586"/>
            <a:ext cx="6608963" cy="5430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9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Вихідні</a:t>
            </a:r>
            <a:r>
              <a:rPr lang="en-US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uk-UA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AdWords </a:t>
            </a:r>
            <a:r>
              <a:rPr lang="uk-UA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Місце для вмісту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544771" y="3886200"/>
            <a:ext cx="5490242" cy="1990213"/>
          </a:xfrm>
          <a:prstGeom prst="rect">
            <a:avLst/>
          </a:prstGeom>
        </p:spPr>
      </p:pic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709652" y="647801"/>
            <a:ext cx="7148051" cy="2937063"/>
          </a:xfrm>
        </p:spPr>
        <p:txBody>
          <a:bodyPr>
            <a:normAutofit/>
          </a:bodyPr>
          <a:lstStyle/>
          <a:p>
            <a:r>
              <a:rPr lang="ru-RU" sz="3200" dirty="0"/>
              <a:t>На </a:t>
            </a:r>
            <a:r>
              <a:rPr lang="ru-RU" sz="3200" dirty="0" err="1"/>
              <a:t>основі</a:t>
            </a:r>
            <a:r>
              <a:rPr lang="ru-RU" sz="3200" dirty="0"/>
              <a:t> </a:t>
            </a:r>
            <a:r>
              <a:rPr lang="ru-RU" sz="3200" dirty="0" err="1"/>
              <a:t>отриманої</a:t>
            </a:r>
            <a:r>
              <a:rPr lang="ru-RU" sz="3200" dirty="0"/>
              <a:t> </a:t>
            </a:r>
            <a:r>
              <a:rPr lang="ru-RU" sz="3200" dirty="0" err="1"/>
              <a:t>моделі</a:t>
            </a:r>
            <a:r>
              <a:rPr lang="ru-RU" sz="3200" dirty="0"/>
              <a:t>, </a:t>
            </a:r>
            <a:r>
              <a:rPr lang="ru-RU" sz="3200" dirty="0" err="1"/>
              <a:t>використовуючи</a:t>
            </a:r>
            <a:r>
              <a:rPr lang="ru-RU" sz="3200" dirty="0"/>
              <a:t> метод «</a:t>
            </a:r>
            <a:r>
              <a:rPr lang="ru-RU" sz="3200" dirty="0" err="1"/>
              <a:t>Гусениця</a:t>
            </a:r>
            <a:r>
              <a:rPr lang="ru-RU" sz="3200" dirty="0"/>
              <a:t>»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спрогнозовані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</a:t>
            </a:r>
            <a:r>
              <a:rPr lang="ru-RU" sz="3200" dirty="0" err="1"/>
              <a:t>незалежних</a:t>
            </a:r>
            <a:r>
              <a:rPr lang="ru-RU" sz="3200" dirty="0"/>
              <a:t> </a:t>
            </a:r>
            <a:r>
              <a:rPr lang="ru-RU" sz="3200" dirty="0" err="1"/>
              <a:t>факторів</a:t>
            </a:r>
            <a:r>
              <a:rPr lang="ru-RU" sz="3200" dirty="0"/>
              <a:t> </a:t>
            </a:r>
            <a:r>
              <a:rPr lang="ru-RU" sz="3200" dirty="0" err="1"/>
              <a:t>моделі</a:t>
            </a:r>
            <a:r>
              <a:rPr lang="ru-RU" sz="3200" dirty="0"/>
              <a:t>: </a:t>
            </a:r>
            <a:r>
              <a:rPr lang="en-US" sz="3200" dirty="0"/>
              <a:t>Money Spend, Clicks, Spend%. </a:t>
            </a:r>
            <a:endParaRPr lang="en-US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28" y="647801"/>
            <a:ext cx="4365523" cy="562239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 err="1"/>
              <a:t>Модель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прогнозування</a:t>
            </a:r>
            <a:r>
              <a:rPr lang="en-US" b="1" dirty="0"/>
              <a:t> </a:t>
            </a:r>
            <a:r>
              <a:rPr lang="en-US" b="1" dirty="0" err="1"/>
              <a:t>показника</a:t>
            </a:r>
            <a:r>
              <a:rPr lang="en-US" b="1" dirty="0"/>
              <a:t> CPC</a:t>
            </a:r>
          </a:p>
        </p:txBody>
      </p:sp>
    </p:spTree>
    <p:extLst>
      <p:ext uri="{BB962C8B-B14F-4D97-AF65-F5344CB8AC3E}">
        <p14:creationId xmlns:p14="http://schemas.microsoft.com/office/powerpoint/2010/main" val="40754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Місце для вмісту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999" y="2011680"/>
            <a:ext cx="6912217" cy="3749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310" y="499533"/>
            <a:ext cx="4077267" cy="1658198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</a:pPr>
            <a:r>
              <a:rPr lang="ru-RU" sz="3700" b="1" dirty="0" err="1"/>
              <a:t>Прогнозування</a:t>
            </a:r>
            <a:r>
              <a:rPr lang="ru-RU" sz="3700" b="1" dirty="0"/>
              <a:t> </a:t>
            </a:r>
            <a:r>
              <a:rPr lang="ru-RU" sz="3700" b="1" dirty="0" err="1"/>
              <a:t>показника</a:t>
            </a:r>
            <a:r>
              <a:rPr lang="ru-RU" sz="3700" b="1" dirty="0"/>
              <a:t> </a:t>
            </a:r>
            <a:r>
              <a:rPr lang="en-US" sz="3700" b="1" dirty="0"/>
              <a:t>CPC</a:t>
            </a:r>
            <a:r>
              <a:rPr lang="uk-UA" sz="3700" b="1" dirty="0"/>
              <a:t> за допомогою методу «Гусениця»</a:t>
            </a:r>
            <a:endParaRPr lang="en-GB" sz="3700" b="1" dirty="0"/>
          </a:p>
        </p:txBody>
      </p:sp>
      <p:sp>
        <p:nvSpPr>
          <p:cNvPr id="18" name="Content Placeholder 10"/>
          <p:cNvSpPr>
            <a:spLocks noGrp="1"/>
          </p:cNvSpPr>
          <p:nvPr>
            <p:ph idx="1"/>
          </p:nvPr>
        </p:nvSpPr>
        <p:spPr>
          <a:xfrm>
            <a:off x="7836310" y="2011679"/>
            <a:ext cx="4006928" cy="446825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/>
              <a:t>Стовпець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значеннями</a:t>
            </a:r>
            <a:r>
              <a:rPr lang="ru-RU" sz="2000" dirty="0"/>
              <a:t> </a:t>
            </a:r>
            <a:r>
              <a:rPr lang="ru-RU" sz="2000" dirty="0" err="1"/>
              <a:t>показника</a:t>
            </a:r>
            <a:r>
              <a:rPr lang="ru-RU" sz="2000" dirty="0"/>
              <a:t> </a:t>
            </a:r>
            <a:r>
              <a:rPr lang="en-US" sz="2000" dirty="0"/>
              <a:t>CPC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реальні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даного</a:t>
            </a:r>
            <a:r>
              <a:rPr lang="ru-RU" sz="2000" dirty="0"/>
              <a:t> </a:t>
            </a:r>
            <a:r>
              <a:rPr lang="ru-RU" sz="2000" dirty="0" err="1"/>
              <a:t>показника</a:t>
            </a:r>
            <a:r>
              <a:rPr lang="ru-RU" sz="2000" dirty="0"/>
              <a:t>, </a:t>
            </a:r>
            <a:r>
              <a:rPr lang="en-US" sz="2000" dirty="0"/>
              <a:t>Money, Clicks, % - </a:t>
            </a:r>
            <a:r>
              <a:rPr lang="ru-RU" sz="2000" dirty="0" err="1"/>
              <a:t>реальні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, </a:t>
            </a:r>
            <a:r>
              <a:rPr lang="en-US" sz="2000" dirty="0"/>
              <a:t>CPC1 – </a:t>
            </a:r>
            <a:r>
              <a:rPr lang="ru-RU" sz="2000" dirty="0" err="1"/>
              <a:t>розрахункові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показника</a:t>
            </a:r>
            <a:r>
              <a:rPr lang="ru-RU" sz="2000" dirty="0"/>
              <a:t> </a:t>
            </a:r>
            <a:r>
              <a:rPr lang="en-US" sz="2000" dirty="0"/>
              <a:t>CPC </a:t>
            </a:r>
            <a:r>
              <a:rPr lang="ru-RU" sz="2000" dirty="0"/>
              <a:t>за </a:t>
            </a:r>
            <a:r>
              <a:rPr lang="ru-RU" sz="2000" dirty="0" err="1"/>
              <a:t>регресійною</a:t>
            </a:r>
            <a:r>
              <a:rPr lang="ru-RU" sz="2000" dirty="0"/>
              <a:t> </a:t>
            </a:r>
            <a:r>
              <a:rPr lang="ru-RU" sz="2000" dirty="0" err="1"/>
              <a:t>моделлю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реальних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,  </a:t>
            </a:r>
            <a:r>
              <a:rPr lang="en-US" sz="2000" dirty="0"/>
              <a:t>Money1, Clicks1, % -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 </a:t>
            </a:r>
            <a:r>
              <a:rPr lang="ru-RU" sz="2000" dirty="0" err="1"/>
              <a:t>отримані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метода «</a:t>
            </a:r>
            <a:r>
              <a:rPr lang="ru-RU" sz="2000" dirty="0" err="1"/>
              <a:t>Гусениця</a:t>
            </a:r>
            <a:r>
              <a:rPr lang="ru-RU" sz="2000" dirty="0"/>
              <a:t>», </a:t>
            </a:r>
            <a:r>
              <a:rPr lang="en-US" sz="2000" dirty="0"/>
              <a:t>CPC2 – </a:t>
            </a:r>
            <a:r>
              <a:rPr lang="ru-RU" sz="2000" dirty="0" err="1"/>
              <a:t>розрахункові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показника</a:t>
            </a:r>
            <a:r>
              <a:rPr lang="ru-RU" sz="2000" dirty="0"/>
              <a:t> </a:t>
            </a:r>
            <a:r>
              <a:rPr lang="en-US" sz="2000" dirty="0"/>
              <a:t>CPC </a:t>
            </a:r>
            <a:r>
              <a:rPr lang="ru-RU" sz="2000" dirty="0"/>
              <a:t>за </a:t>
            </a:r>
            <a:r>
              <a:rPr lang="ru-RU" sz="2000" dirty="0" err="1"/>
              <a:t>регресійною</a:t>
            </a:r>
            <a:r>
              <a:rPr lang="ru-RU" sz="2000" dirty="0"/>
              <a:t> </a:t>
            </a:r>
            <a:r>
              <a:rPr lang="ru-RU" sz="2000" dirty="0" err="1"/>
              <a:t>моделлю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розрахункових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, </a:t>
            </a:r>
            <a:r>
              <a:rPr lang="en-US" sz="2000" dirty="0"/>
              <a:t>CPC3 -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показника</a:t>
            </a:r>
            <a:r>
              <a:rPr lang="ru-RU" sz="2000" dirty="0"/>
              <a:t> </a:t>
            </a:r>
            <a:r>
              <a:rPr lang="en-US" sz="2000" dirty="0"/>
              <a:t>CPC </a:t>
            </a:r>
            <a:r>
              <a:rPr lang="ru-RU" sz="2000" dirty="0" err="1"/>
              <a:t>отримані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метода «</a:t>
            </a:r>
            <a:r>
              <a:rPr lang="ru-RU" sz="2000" dirty="0" err="1"/>
              <a:t>Гусениця</a:t>
            </a:r>
            <a:r>
              <a:rPr lang="ru-RU" sz="2000" dirty="0"/>
              <a:t>», Абс.ош1, Абс.ош2, Абс.ош3 – </a:t>
            </a:r>
            <a:r>
              <a:rPr lang="ru-RU" sz="2000" dirty="0" err="1"/>
              <a:t>абсолютні</a:t>
            </a:r>
            <a:r>
              <a:rPr lang="ru-RU" sz="2000" dirty="0"/>
              <a:t> </a:t>
            </a:r>
            <a:r>
              <a:rPr lang="ru-RU" sz="2000" dirty="0" err="1"/>
              <a:t>помилки</a:t>
            </a:r>
            <a:r>
              <a:rPr lang="ru-RU" sz="2000" dirty="0"/>
              <a:t> </a:t>
            </a:r>
            <a:r>
              <a:rPr lang="ru-RU" sz="2000" dirty="0" err="1"/>
              <a:t>показника</a:t>
            </a:r>
            <a:r>
              <a:rPr lang="ru-RU" sz="2000" dirty="0"/>
              <a:t> за </a:t>
            </a:r>
            <a:r>
              <a:rPr lang="ru-RU" sz="2000" dirty="0" err="1"/>
              <a:t>відповідними</a:t>
            </a:r>
            <a:r>
              <a:rPr lang="ru-RU" sz="2000" dirty="0"/>
              <a:t> </a:t>
            </a:r>
            <a:r>
              <a:rPr lang="ru-RU" sz="2000" dirty="0" err="1"/>
              <a:t>показниками</a:t>
            </a:r>
            <a:endParaRPr lang="en-US" sz="20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8"/>
          <a:stretch/>
        </p:blipFill>
        <p:spPr bwMode="auto">
          <a:xfrm>
            <a:off x="633998" y="1437851"/>
            <a:ext cx="6912217" cy="573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00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Висновки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методології</a:t>
            </a:r>
            <a:r>
              <a:rPr lang="ru-RU" sz="2800" dirty="0"/>
              <a:t> </a:t>
            </a:r>
            <a:r>
              <a:rPr lang="ru-RU" sz="2800" dirty="0" err="1"/>
              <a:t>побудови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</a:t>
            </a:r>
            <a:r>
              <a:rPr lang="ru-RU" sz="2800" dirty="0" err="1"/>
              <a:t>сірого</a:t>
            </a:r>
            <a:r>
              <a:rPr lang="ru-RU" sz="2800" dirty="0"/>
              <a:t> ящика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визначені</a:t>
            </a:r>
            <a:r>
              <a:rPr lang="ru-RU" sz="2800" dirty="0"/>
              <a:t>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фактори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результуючі</a:t>
            </a:r>
            <a:r>
              <a:rPr lang="ru-RU" sz="2800" dirty="0"/>
              <a:t> </a:t>
            </a:r>
            <a:r>
              <a:rPr lang="ru-RU" sz="2800" dirty="0" err="1"/>
              <a:t>показники</a:t>
            </a:r>
            <a:r>
              <a:rPr lang="ru-RU" sz="2800" dirty="0"/>
              <a:t>.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</a:t>
            </a:r>
            <a:r>
              <a:rPr lang="ru-RU" sz="2800" dirty="0" err="1"/>
              <a:t>вибору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масової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визначена</a:t>
            </a:r>
            <a:r>
              <a:rPr lang="ru-RU" sz="2800" dirty="0"/>
              <a:t> </a:t>
            </a:r>
            <a:r>
              <a:rPr lang="ru-RU" sz="2800" dirty="0" err="1"/>
              <a:t>найефективніша</a:t>
            </a:r>
            <a:r>
              <a:rPr lang="ru-RU" sz="2800" dirty="0"/>
              <a:t> </a:t>
            </a:r>
            <a:r>
              <a:rPr lang="ru-RU" sz="2800" dirty="0" err="1"/>
              <a:t>стратегія</a:t>
            </a:r>
            <a:r>
              <a:rPr lang="ru-RU" sz="2800" dirty="0"/>
              <a:t> </a:t>
            </a:r>
            <a:r>
              <a:rPr lang="ru-RU" sz="2800" dirty="0" err="1"/>
              <a:t>інвестиції</a:t>
            </a:r>
            <a:r>
              <a:rPr lang="ru-RU" sz="2800" dirty="0"/>
              <a:t> </a:t>
            </a:r>
            <a:r>
              <a:rPr lang="ru-RU" sz="2800" dirty="0" err="1"/>
              <a:t>фінансів</a:t>
            </a:r>
            <a:r>
              <a:rPr lang="ru-RU" sz="2800" dirty="0"/>
              <a:t> </a:t>
            </a:r>
            <a:r>
              <a:rPr lang="ru-RU" sz="2800" dirty="0" err="1"/>
              <a:t>задля</a:t>
            </a:r>
            <a:r>
              <a:rPr lang="ru-RU" sz="2800" dirty="0"/>
              <a:t> </a:t>
            </a:r>
            <a:r>
              <a:rPr lang="ru-RU" sz="2800" dirty="0" err="1"/>
              <a:t>просування</a:t>
            </a:r>
            <a:r>
              <a:rPr lang="ru-RU" sz="2800" dirty="0"/>
              <a:t> бренду </a:t>
            </a:r>
            <a:r>
              <a:rPr lang="ru-RU" sz="2800" dirty="0" err="1"/>
              <a:t>розглянутої</a:t>
            </a:r>
            <a:r>
              <a:rPr lang="ru-RU" sz="2800" dirty="0"/>
              <a:t> </a:t>
            </a:r>
            <a:r>
              <a:rPr lang="ru-RU" sz="2800" dirty="0" err="1"/>
              <a:t>компанії</a:t>
            </a:r>
            <a:r>
              <a:rPr lang="ru-RU" sz="2800" dirty="0"/>
              <a:t>. Модель </a:t>
            </a:r>
            <a:r>
              <a:rPr lang="ru-RU" sz="2800" dirty="0" err="1"/>
              <a:t>вірусного</a:t>
            </a:r>
            <a:r>
              <a:rPr lang="ru-RU" sz="2800" dirty="0"/>
              <a:t> </a:t>
            </a:r>
            <a:r>
              <a:rPr lang="ru-RU" sz="2800" dirty="0" err="1"/>
              <a:t>розповсюдження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 дала </a:t>
            </a:r>
            <a:r>
              <a:rPr lang="ru-RU" sz="2800" dirty="0" err="1"/>
              <a:t>змогу</a:t>
            </a:r>
            <a:r>
              <a:rPr lang="ru-RU" sz="2800" dirty="0"/>
              <a:t> </a:t>
            </a:r>
            <a:r>
              <a:rPr lang="ru-RU" sz="2800" dirty="0" err="1"/>
              <a:t>зрозуміти</a:t>
            </a:r>
            <a:r>
              <a:rPr lang="ru-RU" sz="2800" dirty="0"/>
              <a:t> </a:t>
            </a:r>
            <a:r>
              <a:rPr lang="ru-RU" sz="2800" dirty="0" err="1"/>
              <a:t>яким</a:t>
            </a:r>
            <a:r>
              <a:rPr lang="ru-RU" sz="2800" dirty="0"/>
              <a:t> чином </a:t>
            </a:r>
            <a:r>
              <a:rPr lang="ru-RU" sz="2800" dirty="0" err="1"/>
              <a:t>формується</a:t>
            </a:r>
            <a:r>
              <a:rPr lang="ru-RU" sz="2800" dirty="0"/>
              <a:t> резерв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споживачів</a:t>
            </a:r>
            <a:r>
              <a:rPr lang="ru-RU" sz="2800" dirty="0"/>
              <a:t> 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вірусного</a:t>
            </a:r>
            <a:r>
              <a:rPr lang="ru-RU" sz="2800" dirty="0"/>
              <a:t> </a:t>
            </a:r>
            <a:r>
              <a:rPr lang="ru-RU" sz="2800" dirty="0" err="1"/>
              <a:t>розповсюдження</a:t>
            </a:r>
            <a:r>
              <a:rPr lang="ru-RU" sz="2800" dirty="0"/>
              <a:t>. </a:t>
            </a:r>
            <a:r>
              <a:rPr lang="ru-RU" sz="2800" dirty="0" err="1"/>
              <a:t>Також</a:t>
            </a:r>
            <a:r>
              <a:rPr lang="ru-RU" sz="2800" dirty="0"/>
              <a:t>, </a:t>
            </a:r>
            <a:r>
              <a:rPr lang="ru-RU" sz="2800" dirty="0" err="1"/>
              <a:t>вдалося</a:t>
            </a:r>
            <a:r>
              <a:rPr lang="ru-RU" sz="2800" dirty="0"/>
              <a:t> </a:t>
            </a:r>
            <a:r>
              <a:rPr lang="ru-RU" sz="2800" dirty="0" err="1"/>
              <a:t>об’єднати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вірусного</a:t>
            </a:r>
            <a:r>
              <a:rPr lang="ru-RU" sz="2800" dirty="0"/>
              <a:t> </a:t>
            </a:r>
            <a:r>
              <a:rPr lang="ru-RU" sz="2800" dirty="0" err="1"/>
              <a:t>розповсюдження</a:t>
            </a:r>
            <a:r>
              <a:rPr lang="ru-RU" sz="2800" dirty="0"/>
              <a:t> і </a:t>
            </a:r>
            <a:r>
              <a:rPr lang="en-GB" sz="2800" dirty="0"/>
              <a:t>SMM, </a:t>
            </a:r>
            <a:r>
              <a:rPr lang="ru-RU" sz="2800" dirty="0" err="1"/>
              <a:t>зрозуміти</a:t>
            </a:r>
            <a:r>
              <a:rPr lang="ru-RU" sz="2800" dirty="0"/>
              <a:t> систему </a:t>
            </a:r>
            <a:r>
              <a:rPr lang="ru-RU" sz="2800" dirty="0" err="1"/>
              <a:t>взаємозв’язків</a:t>
            </a:r>
            <a:r>
              <a:rPr lang="ru-RU" sz="2800" dirty="0"/>
              <a:t> у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процесах</a:t>
            </a:r>
            <a:r>
              <a:rPr lang="ru-RU" sz="2800" dirty="0"/>
              <a:t> у схематичному </a:t>
            </a:r>
            <a:r>
              <a:rPr lang="ru-RU" sz="2800" dirty="0" err="1"/>
              <a:t>зображенні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</a:t>
            </a:r>
            <a:r>
              <a:rPr lang="ru-RU" sz="2800" dirty="0" err="1"/>
              <a:t>взаємозв’язків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72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1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</a:t>
            </a:r>
            <a:r>
              <a:rPr 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006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Анотація: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993466"/>
          </a:xfrm>
        </p:spPr>
        <p:txBody>
          <a:bodyPr>
            <a:noAutofit/>
          </a:bodyPr>
          <a:lstStyle/>
          <a:p>
            <a:r>
              <a:rPr lang="uk-UA" sz="3600" dirty="0"/>
              <a:t>побудовано комплекс моделей взаємодії показників ефективності рекламної кампанії у соціальних мережах для реклами продукції чи послуг підприємства, що дає змогу визначити ефективність рекламної кампанії, що функціонує у інтернет просторі, та розрахувати найбільш раціональне використання різних рекламних потоків.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805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6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4537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214566" cy="1658198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</a:rPr>
              <a:t>Актуальність:</a:t>
            </a:r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657" y="2157730"/>
            <a:ext cx="6638543" cy="3718681"/>
          </a:xfrm>
        </p:spPr>
        <p:txBody>
          <a:bodyPr>
            <a:normAutofit/>
          </a:bodyPr>
          <a:lstStyle/>
          <a:p>
            <a:r>
              <a:rPr lang="uk-UA" sz="3600" dirty="0"/>
              <a:t>Аналіз маркетингових можливостей є необхідною передумовою для прийняття маркетингових рішень і планування дій з реалізації їх на практиці</a:t>
            </a:r>
          </a:p>
        </p:txBody>
      </p:sp>
    </p:spTree>
    <p:extLst>
      <p:ext uri="{BB962C8B-B14F-4D97-AF65-F5344CB8AC3E}">
        <p14:creationId xmlns:p14="http://schemas.microsoft.com/office/powerpoint/2010/main" val="169045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3" y="1450731"/>
            <a:ext cx="10772775" cy="3956539"/>
          </a:xfrm>
        </p:spPr>
        <p:txBody>
          <a:bodyPr>
            <a:noAutofit/>
          </a:bodyPr>
          <a:lstStyle/>
          <a:p>
            <a:pPr algn="ctr"/>
            <a:r>
              <a:rPr lang="uk-UA" sz="3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62%</a:t>
            </a:r>
            <a:endParaRPr lang="en-GB" sz="3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656" y="5407269"/>
            <a:ext cx="10753725" cy="6242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найбільш успішних в SMM роздрібних бізнес-проектів реалізують маркетингові кампанії в соціальних мережах з урахуванням їх ROI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3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 rotWithShape="1">
          <a:blip r:embed="rId2"/>
          <a:srcRect l="29816" t="24623" r="18019" b="23618"/>
          <a:stretch/>
        </p:blipFill>
        <p:spPr bwMode="auto">
          <a:xfrm>
            <a:off x="3068515" y="756139"/>
            <a:ext cx="8361484" cy="5161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4714876" cy="3237198"/>
          </a:xfrm>
        </p:spPr>
        <p:txBody>
          <a:bodyPr/>
          <a:lstStyle/>
          <a:p>
            <a:r>
              <a:rPr lang="uk-UA" b="1" dirty="0"/>
              <a:t>Сірий ящик процесу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9873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Вибір рекламної кампанії</a:t>
            </a:r>
            <a:endParaRPr lang="en-GB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Згідно</a:t>
            </a:r>
            <a:r>
              <a:rPr lang="ru-RU" sz="3200" dirty="0"/>
              <a:t> з </a:t>
            </a:r>
            <a:r>
              <a:rPr lang="ru-RU" sz="3200" dirty="0" err="1"/>
              <a:t>ціллю</a:t>
            </a:r>
            <a:r>
              <a:rPr lang="ru-RU" sz="3200" dirty="0"/>
              <a:t> </a:t>
            </a:r>
            <a:r>
              <a:rPr lang="ru-RU" sz="3200" dirty="0" err="1"/>
              <a:t>необхідно</a:t>
            </a:r>
            <a:r>
              <a:rPr lang="ru-RU" sz="3200" dirty="0"/>
              <a:t> </a:t>
            </a:r>
            <a:r>
              <a:rPr lang="ru-RU" sz="3200" dirty="0" err="1"/>
              <a:t>знайти</a:t>
            </a:r>
            <a:r>
              <a:rPr lang="ru-RU" sz="3200" dirty="0"/>
              <a:t> </a:t>
            </a:r>
            <a:r>
              <a:rPr lang="ru-RU" sz="3200" dirty="0" err="1"/>
              <a:t>варіант</a:t>
            </a:r>
            <a:r>
              <a:rPr lang="ru-RU" sz="3200" dirty="0"/>
              <a:t>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рекламної</a:t>
            </a:r>
            <a:r>
              <a:rPr lang="ru-RU" sz="3200" dirty="0"/>
              <a:t> </a:t>
            </a:r>
            <a:r>
              <a:rPr lang="ru-RU" sz="3200" dirty="0" err="1"/>
              <a:t>кампанії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максимізує</a:t>
            </a:r>
            <a:r>
              <a:rPr lang="ru-RU" sz="3200" dirty="0"/>
              <a:t> попит на товар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послугу</a:t>
            </a:r>
            <a:r>
              <a:rPr lang="ru-RU" sz="3200" dirty="0"/>
              <a:t> і </a:t>
            </a:r>
            <a:r>
              <a:rPr lang="ru-RU" sz="3200" dirty="0" err="1"/>
              <a:t>задовільняє</a:t>
            </a:r>
            <a:r>
              <a:rPr lang="ru-RU" sz="3200" dirty="0"/>
              <a:t> </a:t>
            </a:r>
            <a:r>
              <a:rPr lang="ru-RU" sz="3200" dirty="0" err="1"/>
              <a:t>бюджетні</a:t>
            </a:r>
            <a:r>
              <a:rPr lang="ru-RU" sz="3200" dirty="0"/>
              <a:t> та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обмеження</a:t>
            </a:r>
            <a:r>
              <a:rPr lang="ru-RU" sz="3200" dirty="0"/>
              <a:t>. </a:t>
            </a:r>
            <a:r>
              <a:rPr lang="ru-RU" sz="3200" dirty="0" err="1"/>
              <a:t>Оскільки</a:t>
            </a:r>
            <a:r>
              <a:rPr lang="ru-RU" sz="3200" dirty="0"/>
              <a:t> </a:t>
            </a:r>
            <a:r>
              <a:rPr lang="ru-RU" sz="3200" dirty="0" err="1"/>
              <a:t>зв’язок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попитом і рекламною </a:t>
            </a:r>
            <a:r>
              <a:rPr lang="ru-RU" sz="3200" dirty="0" err="1"/>
              <a:t>кампанією</a:t>
            </a:r>
            <a:r>
              <a:rPr lang="ru-RU" sz="3200" dirty="0"/>
              <a:t> не є </a:t>
            </a:r>
            <a:r>
              <a:rPr lang="ru-RU" sz="3200" dirty="0" err="1"/>
              <a:t>досить</a:t>
            </a:r>
            <a:r>
              <a:rPr lang="ru-RU" sz="3200" dirty="0"/>
              <a:t> </a:t>
            </a:r>
            <a:r>
              <a:rPr lang="ru-RU" sz="3200" dirty="0" err="1"/>
              <a:t>чітким</a:t>
            </a:r>
            <a:r>
              <a:rPr lang="ru-RU" sz="3200" dirty="0"/>
              <a:t>, то </a:t>
            </a:r>
            <a:r>
              <a:rPr lang="ru-RU" sz="3200" dirty="0" err="1"/>
              <a:t>варто</a:t>
            </a:r>
            <a:r>
              <a:rPr lang="ru-RU" sz="3200" dirty="0"/>
              <a:t> </a:t>
            </a:r>
            <a:r>
              <a:rPr lang="ru-RU" sz="3200" dirty="0" err="1"/>
              <a:t>використати</a:t>
            </a:r>
            <a:r>
              <a:rPr lang="ru-RU" sz="3200" dirty="0"/>
              <a:t> </a:t>
            </a:r>
            <a:r>
              <a:rPr lang="ru-RU" sz="3200" dirty="0" err="1"/>
              <a:t>наступний</a:t>
            </a:r>
            <a:r>
              <a:rPr lang="ru-RU" sz="3200" dirty="0"/>
              <a:t> </a:t>
            </a:r>
            <a:r>
              <a:rPr lang="ru-RU" sz="3200" dirty="0" err="1"/>
              <a:t>підхід</a:t>
            </a:r>
            <a:r>
              <a:rPr lang="ru-RU" sz="3200" dirty="0"/>
              <a:t>: </a:t>
            </a:r>
            <a:r>
              <a:rPr lang="ru-RU" sz="3200" dirty="0" err="1"/>
              <a:t>віддача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певної</a:t>
            </a:r>
            <a:r>
              <a:rPr lang="ru-RU" sz="3200" dirty="0"/>
              <a:t> </a:t>
            </a:r>
            <a:r>
              <a:rPr lang="ru-RU" sz="3200" dirty="0" err="1"/>
              <a:t>рекламної</a:t>
            </a:r>
            <a:r>
              <a:rPr lang="ru-RU" sz="3200" dirty="0"/>
              <a:t> </a:t>
            </a:r>
            <a:r>
              <a:rPr lang="ru-RU" sz="3200" dirty="0" err="1"/>
              <a:t>кампанії</a:t>
            </a:r>
            <a:r>
              <a:rPr lang="ru-RU" sz="3200" dirty="0"/>
              <a:t> </a:t>
            </a:r>
            <a:r>
              <a:rPr lang="ru-RU" sz="3200" dirty="0" err="1"/>
              <a:t>оцінюється</a:t>
            </a:r>
            <a:r>
              <a:rPr lang="ru-RU" sz="3200" dirty="0"/>
              <a:t> у </a:t>
            </a:r>
            <a:r>
              <a:rPr lang="ru-RU" sz="3200" dirty="0" err="1"/>
              <a:t>спеціальних</a:t>
            </a:r>
            <a:r>
              <a:rPr lang="ru-RU" sz="3200" dirty="0"/>
              <a:t> </a:t>
            </a:r>
            <a:r>
              <a:rPr lang="ru-RU" sz="3200" dirty="0" err="1"/>
              <a:t>одиницях</a:t>
            </a:r>
            <a:r>
              <a:rPr lang="ru-RU" sz="3200" dirty="0"/>
              <a:t>. </a:t>
            </a:r>
            <a:r>
              <a:rPr lang="ru-RU" sz="3200" dirty="0" err="1"/>
              <a:t>Ця</a:t>
            </a:r>
            <a:r>
              <a:rPr lang="ru-RU" sz="3200" dirty="0"/>
              <a:t> </a:t>
            </a:r>
            <a:r>
              <a:rPr lang="ru-RU" sz="3200" dirty="0" err="1"/>
              <a:t>одиниця</a:t>
            </a:r>
            <a:r>
              <a:rPr lang="ru-RU" sz="3200" dirty="0"/>
              <a:t> </a:t>
            </a:r>
            <a:r>
              <a:rPr lang="ru-RU" sz="3200" dirty="0" err="1"/>
              <a:t>виміру</a:t>
            </a:r>
            <a:r>
              <a:rPr lang="ru-RU" sz="3200" dirty="0"/>
              <a:t> заснована на </a:t>
            </a:r>
            <a:r>
              <a:rPr lang="ru-RU" sz="3200" dirty="0" err="1"/>
              <a:t>оцінці</a:t>
            </a:r>
            <a:r>
              <a:rPr lang="ru-RU" sz="3200" dirty="0"/>
              <a:t> менеджером-</a:t>
            </a:r>
            <a:r>
              <a:rPr lang="ru-RU" sz="3200" dirty="0" err="1"/>
              <a:t>експертом</a:t>
            </a:r>
            <a:r>
              <a:rPr lang="ru-RU" sz="3200" dirty="0"/>
              <a:t> </a:t>
            </a:r>
            <a:r>
              <a:rPr lang="ru-RU" sz="3200" dirty="0" err="1"/>
              <a:t>якості</a:t>
            </a:r>
            <a:r>
              <a:rPr lang="ru-RU" sz="3200" dirty="0"/>
              <a:t> </a:t>
            </a:r>
            <a:r>
              <a:rPr lang="ru-RU" sz="3200" dirty="0" err="1"/>
              <a:t>певної</a:t>
            </a:r>
            <a:r>
              <a:rPr lang="ru-RU" sz="3200" dirty="0"/>
              <a:t> </a:t>
            </a:r>
            <a:r>
              <a:rPr lang="ru-RU" sz="3200" dirty="0" err="1"/>
              <a:t>рекламної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r>
              <a:rPr lang="ru-RU" sz="3200" dirty="0"/>
              <a:t>, на </a:t>
            </a:r>
            <a:r>
              <a:rPr lang="ru-RU" sz="3200" dirty="0" err="1"/>
              <a:t>оцінці</a:t>
            </a:r>
            <a:r>
              <a:rPr lang="ru-RU" sz="3200" dirty="0"/>
              <a:t> </a:t>
            </a:r>
            <a:r>
              <a:rPr lang="ru-RU" sz="3200" dirty="0" err="1"/>
              <a:t>чутливості</a:t>
            </a:r>
            <a:r>
              <a:rPr lang="ru-RU" sz="3200" dirty="0"/>
              <a:t> </a:t>
            </a:r>
            <a:r>
              <a:rPr lang="ru-RU" sz="3200" dirty="0" err="1"/>
              <a:t>потенційного</a:t>
            </a:r>
            <a:r>
              <a:rPr lang="ru-RU" sz="3200" dirty="0"/>
              <a:t> ринку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975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0"/>
            <a:ext cx="6851904" cy="6851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ормальний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оптимізації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sz="half" idx="1"/>
              </p:nvPr>
            </p:nvSpPr>
            <p:spPr/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GB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𝒎𝒂𝒙</m:t>
                        </m:r>
                      </m:e>
                    </m:nary>
                  </m:oMath>
                </a14:m>
                <a:endParaRPr lang="en-GB" sz="4800" b="1" dirty="0"/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r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Місце для вмісту 3"/>
              <p:cNvSpPr>
                <a:spLocks noGrp="1"/>
              </p:cNvSpPr>
              <p:nvPr>
                <p:ph sz="half" idx="2"/>
              </p:nvPr>
            </p:nvSpPr>
            <p:spPr/>
            <p:txBody>
              <a:bodyPr anchor="ctr"/>
              <a:lstStyle/>
              <a:p>
                <a:r>
                  <a:rPr lang="uk-UA" b="1" dirty="0"/>
                  <a:t>Де,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uk-UA" b="1" dirty="0"/>
                  <a:t> - </a:t>
                </a:r>
                <a:r>
                  <a:rPr lang="ru-RU" b="1" dirty="0" err="1"/>
                  <a:t>покази</a:t>
                </a:r>
                <a:r>
                  <a:rPr lang="ru-RU" b="1" dirty="0"/>
                  <a:t> </a:t>
                </a:r>
                <a:r>
                  <a:rPr lang="ru-RU" b="1" dirty="0" err="1"/>
                  <a:t>певної</a:t>
                </a:r>
                <a:r>
                  <a:rPr lang="ru-RU" b="1" dirty="0"/>
                  <a:t> </a:t>
                </a:r>
                <a:r>
                  <a:rPr lang="ru-RU" b="1" dirty="0" err="1"/>
                  <a:t>кампанії</a:t>
                </a:r>
                <a:r>
                  <a:rPr lang="ru-RU" b="1" dirty="0"/>
                  <a:t>, </a:t>
                </a:r>
                <a:r>
                  <a:rPr lang="ru-RU" b="1" dirty="0" err="1"/>
                  <a:t>якщо</a:t>
                </a:r>
                <a:r>
                  <a:rPr lang="ru-RU" b="1" dirty="0"/>
                  <a:t> вони не </a:t>
                </a:r>
                <a:r>
                  <a:rPr lang="ru-RU" b="1" dirty="0" err="1"/>
                  <a:t>перевищу</a:t>
                </a:r>
                <a:r>
                  <a:rPr lang="uk-UA" b="1" dirty="0" err="1"/>
                  <a:t>ють</a:t>
                </a:r>
                <a:r>
                  <a:rPr lang="ru-RU" b="1" dirty="0"/>
                  <a:t> n;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uk-UA" b="1" dirty="0"/>
                  <a:t> - </a:t>
                </a:r>
                <a:r>
                  <a:rPr lang="ru-RU" b="1" dirty="0" err="1"/>
                  <a:t>покази</a:t>
                </a:r>
                <a:r>
                  <a:rPr lang="ru-RU" b="1" dirty="0"/>
                  <a:t> </a:t>
                </a:r>
                <a:r>
                  <a:rPr lang="ru-RU" b="1" dirty="0" err="1"/>
                  <a:t>певної</a:t>
                </a:r>
                <a:r>
                  <a:rPr lang="ru-RU" b="1" dirty="0"/>
                  <a:t> </a:t>
                </a:r>
                <a:r>
                  <a:rPr lang="ru-RU" b="1" dirty="0" err="1"/>
                  <a:t>кампанії</a:t>
                </a:r>
                <a:r>
                  <a:rPr lang="ru-RU" b="1" dirty="0"/>
                  <a:t>, </a:t>
                </a:r>
                <a:r>
                  <a:rPr lang="ru-RU" b="1" dirty="0" err="1"/>
                  <a:t>якщо</a:t>
                </a:r>
                <a:r>
                  <a:rPr lang="ru-RU" b="1" dirty="0"/>
                  <a:t> вони  </a:t>
                </a:r>
                <a:r>
                  <a:rPr lang="ru-RU" b="1" dirty="0" err="1"/>
                  <a:t>перевищують</a:t>
                </a:r>
                <a:r>
                  <a:rPr lang="ru-RU" b="1" dirty="0"/>
                  <a:t> n.</a:t>
                </a:r>
              </a:p>
              <a:p>
                <a:r>
                  <a:rPr lang="ru-RU" b="1" dirty="0" err="1"/>
                  <a:t>Необхідно</a:t>
                </a:r>
                <a:r>
                  <a:rPr lang="ru-RU" b="1" dirty="0"/>
                  <a:t> </a:t>
                </a:r>
                <a:r>
                  <a:rPr lang="ru-RU" b="1" dirty="0" err="1"/>
                  <a:t>також</a:t>
                </a:r>
                <a:r>
                  <a:rPr lang="ru-RU" b="1" dirty="0"/>
                  <a:t> </a:t>
                </a:r>
                <a:r>
                  <a:rPr lang="ru-RU" b="1" dirty="0" err="1"/>
                  <a:t>пам’ятати</a:t>
                </a:r>
                <a:r>
                  <a:rPr lang="ru-RU" b="1" dirty="0"/>
                  <a:t>, </a:t>
                </a:r>
                <a:r>
                  <a:rPr lang="ru-RU" b="1" dirty="0" err="1"/>
                  <a:t>що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b="1" dirty="0"/>
                  <a:t> </a:t>
                </a:r>
                <a:r>
                  <a:rPr lang="ru-RU" b="1" dirty="0" err="1"/>
                  <a:t>дорівнює</a:t>
                </a:r>
                <a:r>
                  <a:rPr lang="ru-RU" b="1" dirty="0"/>
                  <a:t> </a:t>
                </a:r>
                <a:r>
                  <a:rPr lang="ru-RU" b="1" dirty="0" err="1"/>
                  <a:t>загальній</a:t>
                </a:r>
                <a:r>
                  <a:rPr lang="ru-RU" b="1" dirty="0"/>
                  <a:t> </a:t>
                </a:r>
                <a:r>
                  <a:rPr lang="ru-RU" b="1" dirty="0" err="1"/>
                  <a:t>кількості</a:t>
                </a:r>
                <a:r>
                  <a:rPr lang="ru-RU" b="1" dirty="0"/>
                  <a:t> </a:t>
                </a:r>
                <a:r>
                  <a:rPr lang="ru-RU" b="1" dirty="0" err="1"/>
                  <a:t>показів</a:t>
                </a:r>
                <a:r>
                  <a:rPr lang="ru-RU" b="1" dirty="0"/>
                  <a:t> </a:t>
                </a:r>
                <a:r>
                  <a:rPr lang="ru-RU" b="1" dirty="0" err="1"/>
                  <a:t>певного</a:t>
                </a:r>
                <a:r>
                  <a:rPr lang="ru-RU" b="1" dirty="0"/>
                  <a:t> потоку.</a:t>
                </a:r>
                <a:endParaRPr lang="en-GB" b="1" dirty="0"/>
              </a:p>
            </p:txBody>
          </p:sp>
        </mc:Choice>
        <mc:Fallback>
          <p:sp>
            <p:nvSpPr>
              <p:cNvPr id="4" name="Місце для вмісту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92586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7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2" b="3039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03504" y="770466"/>
                <a:ext cx="10782300" cy="4123257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uk-UA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uk-UA" sz="4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  <m:r>
                        <a:rPr lang="uk-UA" sz="4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3504" y="770466"/>
                <a:ext cx="10782300" cy="41232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67512" y="4893724"/>
            <a:ext cx="9228201" cy="95907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uk-UA" dirty="0"/>
              <a:t>Виведемо вимогу щодо 0,35 долі рекламних показів були створені за допомогою FB </a:t>
            </a:r>
            <a:r>
              <a:rPr lang="uk-UA" dirty="0" err="1"/>
              <a:t>Mobile</a:t>
            </a:r>
            <a:r>
              <a:rPr lang="uk-UA" dirty="0"/>
              <a:t> ES, вона виражається обмеженням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06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Місто">
  <a:themeElements>
    <a:clrScheme name="Місто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Метрополія</Template>
  <TotalTime>113</TotalTime>
  <Words>660</Words>
  <Application>Microsoft Office PowerPoint</Application>
  <PresentationFormat>Широкий екран</PresentationFormat>
  <Paragraphs>43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Cambria Math</vt:lpstr>
      <vt:lpstr>Open Sans</vt:lpstr>
      <vt:lpstr>Місто</vt:lpstr>
      <vt:lpstr>МОДЕЛЮВАННЯ ТА ОПТИМІЗАЦІЯ ВИКОРИСТАННЯ SMM З МЕТОЮ ПОПУЛЯРИЗАЦІЇ БРЕНДУ</vt:lpstr>
      <vt:lpstr>Анотація:</vt:lpstr>
      <vt:lpstr>Актуальність:</vt:lpstr>
      <vt:lpstr>62%</vt:lpstr>
      <vt:lpstr>Сірий ящик процесу</vt:lpstr>
      <vt:lpstr>Вибір рекламної кампанії</vt:lpstr>
      <vt:lpstr>Формальний вигляд моделі оптимізації</vt:lpstr>
      <vt:lpstr>Презентація PowerPoint</vt:lpstr>
      <vt:lpstr>(x_1+y_1)/(x_1+y_1+x_2+y_2+x_3+y_3+x_4+y_4 )≥0,35</vt:lpstr>
      <vt:lpstr>Оптимальне рішення </vt:lpstr>
      <vt:lpstr>Прогнозування витрат за обраною рекламною кампанією</vt:lpstr>
      <vt:lpstr>Вихідні дані (Google AdWords )</vt:lpstr>
      <vt:lpstr>Модель для прогнозування показника CPC</vt:lpstr>
      <vt:lpstr>Прогнозування показника CPC за допомогою методу «Гусениця»</vt:lpstr>
      <vt:lpstr>Висновки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Anastasiia Zakharova</dc:creator>
  <cp:lastModifiedBy>Anastasiia Zakharova</cp:lastModifiedBy>
  <cp:revision>35</cp:revision>
  <dcterms:created xsi:type="dcterms:W3CDTF">2017-04-08T11:44:42Z</dcterms:created>
  <dcterms:modified xsi:type="dcterms:W3CDTF">2017-04-08T13:37:45Z</dcterms:modified>
</cp:coreProperties>
</file>