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9"/>
  </p:notesMasterIdLst>
  <p:sldIdLst>
    <p:sldId id="275" r:id="rId2"/>
    <p:sldId id="276" r:id="rId3"/>
    <p:sldId id="277" r:id="rId4"/>
    <p:sldId id="289" r:id="rId5"/>
    <p:sldId id="265" r:id="rId6"/>
    <p:sldId id="272" r:id="rId7"/>
    <p:sldId id="278" r:id="rId8"/>
    <p:sldId id="279" r:id="rId9"/>
    <p:sldId id="280" r:id="rId10"/>
    <p:sldId id="281" r:id="rId11"/>
    <p:sldId id="282" r:id="rId12"/>
    <p:sldId id="284" r:id="rId13"/>
    <p:sldId id="283" r:id="rId14"/>
    <p:sldId id="286" r:id="rId15"/>
    <p:sldId id="285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F"/>
    <a:srgbClr val="0086AC"/>
    <a:srgbClr val="41140B"/>
    <a:srgbClr val="DAD7C6"/>
    <a:srgbClr val="9E1306"/>
    <a:srgbClr val="C6AEA2"/>
    <a:srgbClr val="9E100E"/>
    <a:srgbClr val="6F2313"/>
    <a:srgbClr val="D0D4B6"/>
    <a:srgbClr val="9BA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0" autoAdjust="0"/>
    <p:restoredTop sz="94660"/>
  </p:normalViewPr>
  <p:slideViewPr>
    <p:cSldViewPr>
      <p:cViewPr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34CF2-0CE0-41BD-8EA9-BFE6BD837B0D}" type="doc">
      <dgm:prSet loTypeId="urn:microsoft.com/office/officeart/2005/8/layout/hProcess4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76A34D1-0C1B-4944-BB3B-1E12DBE2DB26}">
      <dgm:prSet phldrT="[Текст]"/>
      <dgm:spPr>
        <a:solidFill>
          <a:srgbClr val="00204F">
            <a:alpha val="90000"/>
          </a:srgb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7F97C96-A456-446B-B23F-A2D48B339D78}" type="parTrans" cxnId="{A928AF85-6584-4C88-9A5D-AD2E0C1DB4D5}">
      <dgm:prSet/>
      <dgm:spPr/>
      <dgm:t>
        <a:bodyPr/>
        <a:lstStyle/>
        <a:p>
          <a:endParaRPr lang="ru-RU"/>
        </a:p>
      </dgm:t>
    </dgm:pt>
    <dgm:pt modelId="{72F0C0C8-0892-47C4-95AD-F1C5240AC669}" type="sibTrans" cxnId="{A928AF85-6584-4C88-9A5D-AD2E0C1DB4D5}">
      <dgm:prSet/>
      <dgm:spPr/>
      <dgm:t>
        <a:bodyPr/>
        <a:lstStyle/>
        <a:p>
          <a:endParaRPr lang="ru-RU"/>
        </a:p>
      </dgm:t>
    </dgm:pt>
    <dgm:pt modelId="{182724BB-D8E7-44C0-B23C-4F842C3828BE}">
      <dgm:prSet phldrT="[Текст]"/>
      <dgm:spPr>
        <a:solidFill>
          <a:schemeClr val="accent1">
            <a:lumMod val="75000"/>
            <a:alpha val="70000"/>
          </a:schemeClr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3CF4D58-34B6-4D23-998E-BAC28FF817E3}" type="parTrans" cxnId="{68AFA9E2-80AE-441B-B01E-49F346E50877}">
      <dgm:prSet/>
      <dgm:spPr/>
      <dgm:t>
        <a:bodyPr/>
        <a:lstStyle/>
        <a:p>
          <a:endParaRPr lang="ru-RU"/>
        </a:p>
      </dgm:t>
    </dgm:pt>
    <dgm:pt modelId="{BBAEAEBA-8DB2-4B2F-88B3-CC6DB4B8B6F1}" type="sibTrans" cxnId="{68AFA9E2-80AE-441B-B01E-49F346E50877}">
      <dgm:prSet/>
      <dgm:spPr/>
      <dgm:t>
        <a:bodyPr/>
        <a:lstStyle/>
        <a:p>
          <a:endParaRPr lang="ru-RU"/>
        </a:p>
      </dgm:t>
    </dgm:pt>
    <dgm:pt modelId="{4758E9F7-6EDD-45DB-9F39-889AC65F54D5}">
      <dgm:prSet phldrT="[Текст]" custT="1"/>
      <dgm:spPr/>
      <dgm:t>
        <a:bodyPr/>
        <a:lstStyle/>
        <a:p>
          <a:pPr marL="0" indent="0" algn="ctr"/>
          <a:r>
            <a:rPr lang="ru-RU" sz="2100" dirty="0" smtClean="0"/>
            <a:t> выбор (поиск, разработка) метода прогнозирования</a:t>
          </a:r>
          <a:endParaRPr lang="ru-RU" sz="2100" dirty="0"/>
        </a:p>
      </dgm:t>
    </dgm:pt>
    <dgm:pt modelId="{11F20276-6743-4354-84A2-2C9F09FE4447}" type="parTrans" cxnId="{499300E4-B230-493A-A372-4E8046EB427C}">
      <dgm:prSet/>
      <dgm:spPr/>
      <dgm:t>
        <a:bodyPr/>
        <a:lstStyle/>
        <a:p>
          <a:endParaRPr lang="ru-RU"/>
        </a:p>
      </dgm:t>
    </dgm:pt>
    <dgm:pt modelId="{67FCDD74-54F2-4A80-9B33-3D5AE724FD11}" type="sibTrans" cxnId="{499300E4-B230-493A-A372-4E8046EB427C}">
      <dgm:prSet/>
      <dgm:spPr/>
      <dgm:t>
        <a:bodyPr/>
        <a:lstStyle/>
        <a:p>
          <a:endParaRPr lang="ru-RU"/>
        </a:p>
      </dgm:t>
    </dgm:pt>
    <dgm:pt modelId="{726BFDA6-89AB-4E0F-A35D-6A2A120B2527}">
      <dgm:prSet phldrT="[Текст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FCE6121-C3F6-4F60-A82D-082E6B3DF2C1}" type="parTrans" cxnId="{E528B03A-EEF7-4478-A663-E86061744828}">
      <dgm:prSet/>
      <dgm:spPr/>
      <dgm:t>
        <a:bodyPr/>
        <a:lstStyle/>
        <a:p>
          <a:endParaRPr lang="ru-RU"/>
        </a:p>
      </dgm:t>
    </dgm:pt>
    <dgm:pt modelId="{A824E08E-DF8C-4822-8C50-DED7C4431D4A}" type="sibTrans" cxnId="{E528B03A-EEF7-4478-A663-E86061744828}">
      <dgm:prSet/>
      <dgm:spPr/>
      <dgm:t>
        <a:bodyPr/>
        <a:lstStyle/>
        <a:p>
          <a:endParaRPr lang="ru-RU"/>
        </a:p>
      </dgm:t>
    </dgm:pt>
    <dgm:pt modelId="{69CF0656-7313-4A34-9A58-A988BAFA65B3}">
      <dgm:prSet phldrT="[Текст]" custT="1"/>
      <dgm:spPr/>
      <dgm:t>
        <a:bodyPr/>
        <a:lstStyle/>
        <a:p>
          <a:pPr marL="0" indent="0" algn="ctr"/>
          <a:r>
            <a:rPr lang="ru-RU" sz="2100" dirty="0" smtClean="0"/>
            <a:t> осуществление прогноза  и анализа по модели прогнозирования</a:t>
          </a:r>
          <a:endParaRPr lang="ru-RU" sz="2100" dirty="0"/>
        </a:p>
      </dgm:t>
    </dgm:pt>
    <dgm:pt modelId="{EB9139CD-9A17-4B54-91A0-5E9AC97734F9}" type="sibTrans" cxnId="{897E9116-8959-466C-8459-DB369BDC64E2}">
      <dgm:prSet/>
      <dgm:spPr/>
      <dgm:t>
        <a:bodyPr/>
        <a:lstStyle/>
        <a:p>
          <a:endParaRPr lang="ru-RU"/>
        </a:p>
      </dgm:t>
    </dgm:pt>
    <dgm:pt modelId="{CFAE4C9F-2D82-4399-8837-DDEB0339776D}" type="parTrans" cxnId="{897E9116-8959-466C-8459-DB369BDC64E2}">
      <dgm:prSet/>
      <dgm:spPr/>
      <dgm:t>
        <a:bodyPr/>
        <a:lstStyle/>
        <a:p>
          <a:endParaRPr lang="ru-RU"/>
        </a:p>
      </dgm:t>
    </dgm:pt>
    <dgm:pt modelId="{E65FE0F1-8EFB-4D97-A404-1CFCCAF59119}">
      <dgm:prSet phldrT="[Текст]" custT="1"/>
      <dgm:spPr/>
      <dgm:t>
        <a:bodyPr/>
        <a:lstStyle/>
        <a:p>
          <a:pPr marL="0" indent="0" algn="ctr"/>
          <a:r>
            <a:rPr lang="ru-RU" sz="2100" dirty="0" smtClean="0"/>
            <a:t>предварительный (</a:t>
          </a:r>
          <a:r>
            <a:rPr lang="ru-RU" sz="2100" dirty="0" err="1" smtClean="0"/>
            <a:t>предпрогнозный</a:t>
          </a:r>
          <a:r>
            <a:rPr lang="ru-RU" sz="2100" dirty="0" smtClean="0"/>
            <a:t>) анализ временного ряда</a:t>
          </a:r>
          <a:endParaRPr lang="ru-RU" sz="1000" dirty="0"/>
        </a:p>
      </dgm:t>
    </dgm:pt>
    <dgm:pt modelId="{BBAF4241-8216-4FDF-B433-33EB954323FE}" type="parTrans" cxnId="{A4164257-7910-4250-9B73-94496858EB85}">
      <dgm:prSet/>
      <dgm:spPr/>
      <dgm:t>
        <a:bodyPr/>
        <a:lstStyle/>
        <a:p>
          <a:endParaRPr lang="ru-RU"/>
        </a:p>
      </dgm:t>
    </dgm:pt>
    <dgm:pt modelId="{7CAB56B0-00EB-43E9-ADB6-CF093E2F73DF}" type="sibTrans" cxnId="{A4164257-7910-4250-9B73-94496858EB85}">
      <dgm:prSet/>
      <dgm:spPr/>
      <dgm:t>
        <a:bodyPr/>
        <a:lstStyle/>
        <a:p>
          <a:endParaRPr lang="ru-RU"/>
        </a:p>
      </dgm:t>
    </dgm:pt>
    <dgm:pt modelId="{6DCA0A54-E8C2-4D23-A791-87F9346AC52A}" type="pres">
      <dgm:prSet presAssocID="{45B34CF2-0CE0-41BD-8EA9-BFE6BD837B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910AE-CD28-4830-831B-659B72D6B1D2}" type="pres">
      <dgm:prSet presAssocID="{45B34CF2-0CE0-41BD-8EA9-BFE6BD837B0D}" presName="tSp" presStyleCnt="0"/>
      <dgm:spPr/>
    </dgm:pt>
    <dgm:pt modelId="{B80FA938-8D2D-479E-AA34-D6898C273CAA}" type="pres">
      <dgm:prSet presAssocID="{45B34CF2-0CE0-41BD-8EA9-BFE6BD837B0D}" presName="bSp" presStyleCnt="0"/>
      <dgm:spPr/>
    </dgm:pt>
    <dgm:pt modelId="{35FA1D1A-47F3-4BE3-99FD-05005F03E0DF}" type="pres">
      <dgm:prSet presAssocID="{45B34CF2-0CE0-41BD-8EA9-BFE6BD837B0D}" presName="process" presStyleCnt="0"/>
      <dgm:spPr/>
    </dgm:pt>
    <dgm:pt modelId="{31E8CCA3-2ECB-4135-9356-D74D43AB2E9F}" type="pres">
      <dgm:prSet presAssocID="{776A34D1-0C1B-4944-BB3B-1E12DBE2DB26}" presName="composite1" presStyleCnt="0"/>
      <dgm:spPr/>
    </dgm:pt>
    <dgm:pt modelId="{003B21BB-41C0-440E-94CB-A0379DEA023C}" type="pres">
      <dgm:prSet presAssocID="{776A34D1-0C1B-4944-BB3B-1E12DBE2DB26}" presName="dummyNode1" presStyleLbl="node1" presStyleIdx="0" presStyleCnt="3"/>
      <dgm:spPr/>
    </dgm:pt>
    <dgm:pt modelId="{6125224F-DAC0-41E7-AAEE-3C3869355590}" type="pres">
      <dgm:prSet presAssocID="{776A34D1-0C1B-4944-BB3B-1E12DBE2DB26}" presName="childNode1" presStyleLbl="bgAcc1" presStyleIdx="0" presStyleCnt="3" custScaleX="121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08EFA-6345-4D36-873C-EEB90CD12FE1}" type="pres">
      <dgm:prSet presAssocID="{776A34D1-0C1B-4944-BB3B-1E12DBE2DB2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0A6C-5FD5-4F97-BD23-FF4D01BCF760}" type="pres">
      <dgm:prSet presAssocID="{776A34D1-0C1B-4944-BB3B-1E12DBE2DB26}" presName="parentNode1" presStyleLbl="node1" presStyleIdx="0" presStyleCnt="3" custLinFactNeighborX="900" custLinFactNeighborY="-3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C8D56-0246-4E33-8C42-8F04F4B4A74F}" type="pres">
      <dgm:prSet presAssocID="{776A34D1-0C1B-4944-BB3B-1E12DBE2DB26}" presName="connSite1" presStyleCnt="0"/>
      <dgm:spPr/>
    </dgm:pt>
    <dgm:pt modelId="{A135BD82-6E8E-426B-A978-BDBB8BB07267}" type="pres">
      <dgm:prSet presAssocID="{72F0C0C8-0892-47C4-95AD-F1C5240AC669}" presName="Name9" presStyleLbl="sibTrans2D1" presStyleIdx="0" presStyleCnt="2"/>
      <dgm:spPr/>
      <dgm:t>
        <a:bodyPr/>
        <a:lstStyle/>
        <a:p>
          <a:endParaRPr lang="ru-RU"/>
        </a:p>
      </dgm:t>
    </dgm:pt>
    <dgm:pt modelId="{4842BD9B-42B4-4988-9F69-82F6B4FA44BE}" type="pres">
      <dgm:prSet presAssocID="{182724BB-D8E7-44C0-B23C-4F842C3828BE}" presName="composite2" presStyleCnt="0"/>
      <dgm:spPr/>
    </dgm:pt>
    <dgm:pt modelId="{14A486DC-B274-4C4C-ABAA-2926C79309CB}" type="pres">
      <dgm:prSet presAssocID="{182724BB-D8E7-44C0-B23C-4F842C3828BE}" presName="dummyNode2" presStyleLbl="node1" presStyleIdx="0" presStyleCnt="3"/>
      <dgm:spPr/>
    </dgm:pt>
    <dgm:pt modelId="{39C60D22-30ED-4E38-BED8-B47F81A528E5}" type="pres">
      <dgm:prSet presAssocID="{182724BB-D8E7-44C0-B23C-4F842C3828BE}" presName="childNode2" presStyleLbl="bgAcc1" presStyleIdx="1" presStyleCnt="3" custScaleX="12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3E5A3-450E-4BB6-8CC2-E8F110F4648D}" type="pres">
      <dgm:prSet presAssocID="{182724BB-D8E7-44C0-B23C-4F842C3828B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F64DA-8DC5-483B-8FC9-BE4D6C89837C}" type="pres">
      <dgm:prSet presAssocID="{182724BB-D8E7-44C0-B23C-4F842C3828B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EFAC2-29A4-4549-B3F5-397138C6135C}" type="pres">
      <dgm:prSet presAssocID="{182724BB-D8E7-44C0-B23C-4F842C3828BE}" presName="connSite2" presStyleCnt="0"/>
      <dgm:spPr/>
    </dgm:pt>
    <dgm:pt modelId="{09DFDA3F-4A27-4DE1-AF38-C7A0889777C3}" type="pres">
      <dgm:prSet presAssocID="{BBAEAEBA-8DB2-4B2F-88B3-CC6DB4B8B6F1}" presName="Name18" presStyleLbl="sibTrans2D1" presStyleIdx="1" presStyleCnt="2"/>
      <dgm:spPr/>
      <dgm:t>
        <a:bodyPr/>
        <a:lstStyle/>
        <a:p>
          <a:endParaRPr lang="ru-RU"/>
        </a:p>
      </dgm:t>
    </dgm:pt>
    <dgm:pt modelId="{0BF279B4-E04E-44C6-A6A3-38B0663D144D}" type="pres">
      <dgm:prSet presAssocID="{726BFDA6-89AB-4E0F-A35D-6A2A120B2527}" presName="composite1" presStyleCnt="0"/>
      <dgm:spPr/>
    </dgm:pt>
    <dgm:pt modelId="{EFA3AFFB-9983-458E-B1E8-42C23DEF4906}" type="pres">
      <dgm:prSet presAssocID="{726BFDA6-89AB-4E0F-A35D-6A2A120B2527}" presName="dummyNode1" presStyleLbl="node1" presStyleIdx="1" presStyleCnt="3"/>
      <dgm:spPr/>
    </dgm:pt>
    <dgm:pt modelId="{5DE9B366-26A6-4558-A882-DD53E68CBF48}" type="pres">
      <dgm:prSet presAssocID="{726BFDA6-89AB-4E0F-A35D-6A2A120B2527}" presName="childNode1" presStyleLbl="bgAcc1" presStyleIdx="2" presStyleCnt="3" custScaleX="110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FF99D-8F59-4F6E-9657-59D3086D4E50}" type="pres">
      <dgm:prSet presAssocID="{726BFDA6-89AB-4E0F-A35D-6A2A120B252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90C07-B99D-4A47-AB76-399CD5AE0905}" type="pres">
      <dgm:prSet presAssocID="{726BFDA6-89AB-4E0F-A35D-6A2A120B2527}" presName="parentNode1" presStyleLbl="node1" presStyleIdx="2" presStyleCnt="3" custLinFactNeighborX="463" custLinFactNeighborY="27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FCF96-9274-4862-B37A-7C3EB3D8F263}" type="pres">
      <dgm:prSet presAssocID="{726BFDA6-89AB-4E0F-A35D-6A2A120B2527}" presName="connSite1" presStyleCnt="0"/>
      <dgm:spPr/>
    </dgm:pt>
  </dgm:ptLst>
  <dgm:cxnLst>
    <dgm:cxn modelId="{897E9116-8959-466C-8459-DB369BDC64E2}" srcId="{726BFDA6-89AB-4E0F-A35D-6A2A120B2527}" destId="{69CF0656-7313-4A34-9A58-A988BAFA65B3}" srcOrd="0" destOrd="0" parTransId="{CFAE4C9F-2D82-4399-8837-DDEB0339776D}" sibTransId="{EB9139CD-9A17-4B54-91A0-5E9AC97734F9}"/>
    <dgm:cxn modelId="{47FD51EF-ADC7-48C4-80DE-BECE6D22DB79}" type="presOf" srcId="{45B34CF2-0CE0-41BD-8EA9-BFE6BD837B0D}" destId="{6DCA0A54-E8C2-4D23-A791-87F9346AC52A}" srcOrd="0" destOrd="0" presId="urn:microsoft.com/office/officeart/2005/8/layout/hProcess4"/>
    <dgm:cxn modelId="{ED7E3A8A-E0CC-46B7-97E0-770603A60258}" type="presOf" srcId="{776A34D1-0C1B-4944-BB3B-1E12DBE2DB26}" destId="{13460A6C-5FD5-4F97-BD23-FF4D01BCF760}" srcOrd="0" destOrd="0" presId="urn:microsoft.com/office/officeart/2005/8/layout/hProcess4"/>
    <dgm:cxn modelId="{3B5339DD-B42F-457E-B182-B05921B8880D}" type="presOf" srcId="{182724BB-D8E7-44C0-B23C-4F842C3828BE}" destId="{2BFF64DA-8DC5-483B-8FC9-BE4D6C89837C}" srcOrd="0" destOrd="0" presId="urn:microsoft.com/office/officeart/2005/8/layout/hProcess4"/>
    <dgm:cxn modelId="{A928AF85-6584-4C88-9A5D-AD2E0C1DB4D5}" srcId="{45B34CF2-0CE0-41BD-8EA9-BFE6BD837B0D}" destId="{776A34D1-0C1B-4944-BB3B-1E12DBE2DB26}" srcOrd="0" destOrd="0" parTransId="{37F97C96-A456-446B-B23F-A2D48B339D78}" sibTransId="{72F0C0C8-0892-47C4-95AD-F1C5240AC669}"/>
    <dgm:cxn modelId="{E528B03A-EEF7-4478-A663-E86061744828}" srcId="{45B34CF2-0CE0-41BD-8EA9-BFE6BD837B0D}" destId="{726BFDA6-89AB-4E0F-A35D-6A2A120B2527}" srcOrd="2" destOrd="0" parTransId="{2FCE6121-C3F6-4F60-A82D-082E6B3DF2C1}" sibTransId="{A824E08E-DF8C-4822-8C50-DED7C4431D4A}"/>
    <dgm:cxn modelId="{68AFA9E2-80AE-441B-B01E-49F346E50877}" srcId="{45B34CF2-0CE0-41BD-8EA9-BFE6BD837B0D}" destId="{182724BB-D8E7-44C0-B23C-4F842C3828BE}" srcOrd="1" destOrd="0" parTransId="{23CF4D58-34B6-4D23-998E-BAC28FF817E3}" sibTransId="{BBAEAEBA-8DB2-4B2F-88B3-CC6DB4B8B6F1}"/>
    <dgm:cxn modelId="{EDCECDFC-1C50-4931-9E32-B15F976DFB18}" type="presOf" srcId="{BBAEAEBA-8DB2-4B2F-88B3-CC6DB4B8B6F1}" destId="{09DFDA3F-4A27-4DE1-AF38-C7A0889777C3}" srcOrd="0" destOrd="0" presId="urn:microsoft.com/office/officeart/2005/8/layout/hProcess4"/>
    <dgm:cxn modelId="{499300E4-B230-493A-A372-4E8046EB427C}" srcId="{182724BB-D8E7-44C0-B23C-4F842C3828BE}" destId="{4758E9F7-6EDD-45DB-9F39-889AC65F54D5}" srcOrd="0" destOrd="0" parTransId="{11F20276-6743-4354-84A2-2C9F09FE4447}" sibTransId="{67FCDD74-54F2-4A80-9B33-3D5AE724FD11}"/>
    <dgm:cxn modelId="{A4164257-7910-4250-9B73-94496858EB85}" srcId="{776A34D1-0C1B-4944-BB3B-1E12DBE2DB26}" destId="{E65FE0F1-8EFB-4D97-A404-1CFCCAF59119}" srcOrd="0" destOrd="0" parTransId="{BBAF4241-8216-4FDF-B433-33EB954323FE}" sibTransId="{7CAB56B0-00EB-43E9-ADB6-CF093E2F73DF}"/>
    <dgm:cxn modelId="{37EE3809-5735-4F80-B967-98BB0B2A41CA}" type="presOf" srcId="{E65FE0F1-8EFB-4D97-A404-1CFCCAF59119}" destId="{88A08EFA-6345-4D36-873C-EEB90CD12FE1}" srcOrd="1" destOrd="0" presId="urn:microsoft.com/office/officeart/2005/8/layout/hProcess4"/>
    <dgm:cxn modelId="{2F14836F-F2DA-439E-9AED-74C455CB4C79}" type="presOf" srcId="{726BFDA6-89AB-4E0F-A35D-6A2A120B2527}" destId="{C6990C07-B99D-4A47-AB76-399CD5AE0905}" srcOrd="0" destOrd="0" presId="urn:microsoft.com/office/officeart/2005/8/layout/hProcess4"/>
    <dgm:cxn modelId="{BF10E640-7D3C-4B2C-9BBA-7E9DA8A23B5A}" type="presOf" srcId="{72F0C0C8-0892-47C4-95AD-F1C5240AC669}" destId="{A135BD82-6E8E-426B-A978-BDBB8BB07267}" srcOrd="0" destOrd="0" presId="urn:microsoft.com/office/officeart/2005/8/layout/hProcess4"/>
    <dgm:cxn modelId="{D6E020E1-D668-4900-9B8A-7430C39B1222}" type="presOf" srcId="{69CF0656-7313-4A34-9A58-A988BAFA65B3}" destId="{E8AFF99D-8F59-4F6E-9657-59D3086D4E50}" srcOrd="1" destOrd="0" presId="urn:microsoft.com/office/officeart/2005/8/layout/hProcess4"/>
    <dgm:cxn modelId="{8925BEF4-FF86-4828-8ED9-64F3E775BF7A}" type="presOf" srcId="{4758E9F7-6EDD-45DB-9F39-889AC65F54D5}" destId="{39C60D22-30ED-4E38-BED8-B47F81A528E5}" srcOrd="0" destOrd="0" presId="urn:microsoft.com/office/officeart/2005/8/layout/hProcess4"/>
    <dgm:cxn modelId="{6373A58E-6938-4156-9602-3DD281F7BC90}" type="presOf" srcId="{4758E9F7-6EDD-45DB-9F39-889AC65F54D5}" destId="{DF73E5A3-450E-4BB6-8CC2-E8F110F4648D}" srcOrd="1" destOrd="0" presId="urn:microsoft.com/office/officeart/2005/8/layout/hProcess4"/>
    <dgm:cxn modelId="{225DEC70-C259-4F8C-92F8-DA86B15066FB}" type="presOf" srcId="{69CF0656-7313-4A34-9A58-A988BAFA65B3}" destId="{5DE9B366-26A6-4558-A882-DD53E68CBF48}" srcOrd="0" destOrd="0" presId="urn:microsoft.com/office/officeart/2005/8/layout/hProcess4"/>
    <dgm:cxn modelId="{DF9F6CF5-99E6-477D-97F4-ADB7D70BC3DB}" type="presOf" srcId="{E65FE0F1-8EFB-4D97-A404-1CFCCAF59119}" destId="{6125224F-DAC0-41E7-AAEE-3C3869355590}" srcOrd="0" destOrd="0" presId="urn:microsoft.com/office/officeart/2005/8/layout/hProcess4"/>
    <dgm:cxn modelId="{678CAE24-C1CA-4904-80C2-8FDF73088745}" type="presParOf" srcId="{6DCA0A54-E8C2-4D23-A791-87F9346AC52A}" destId="{B8C910AE-CD28-4830-831B-659B72D6B1D2}" srcOrd="0" destOrd="0" presId="urn:microsoft.com/office/officeart/2005/8/layout/hProcess4"/>
    <dgm:cxn modelId="{9EB2D810-7A8C-47E7-AF54-5C39906E8BAE}" type="presParOf" srcId="{6DCA0A54-E8C2-4D23-A791-87F9346AC52A}" destId="{B80FA938-8D2D-479E-AA34-D6898C273CAA}" srcOrd="1" destOrd="0" presId="urn:microsoft.com/office/officeart/2005/8/layout/hProcess4"/>
    <dgm:cxn modelId="{E40BD2AF-7F40-44AB-8A3F-74DFED894452}" type="presParOf" srcId="{6DCA0A54-E8C2-4D23-A791-87F9346AC52A}" destId="{35FA1D1A-47F3-4BE3-99FD-05005F03E0DF}" srcOrd="2" destOrd="0" presId="urn:microsoft.com/office/officeart/2005/8/layout/hProcess4"/>
    <dgm:cxn modelId="{BA97C222-03D2-4B9C-82D0-70FC34D8E5E1}" type="presParOf" srcId="{35FA1D1A-47F3-4BE3-99FD-05005F03E0DF}" destId="{31E8CCA3-2ECB-4135-9356-D74D43AB2E9F}" srcOrd="0" destOrd="0" presId="urn:microsoft.com/office/officeart/2005/8/layout/hProcess4"/>
    <dgm:cxn modelId="{7F241020-5009-411C-836B-28EED58C22D3}" type="presParOf" srcId="{31E8CCA3-2ECB-4135-9356-D74D43AB2E9F}" destId="{003B21BB-41C0-440E-94CB-A0379DEA023C}" srcOrd="0" destOrd="0" presId="urn:microsoft.com/office/officeart/2005/8/layout/hProcess4"/>
    <dgm:cxn modelId="{6D929A32-CAF9-4423-A81B-438BE306F4DD}" type="presParOf" srcId="{31E8CCA3-2ECB-4135-9356-D74D43AB2E9F}" destId="{6125224F-DAC0-41E7-AAEE-3C3869355590}" srcOrd="1" destOrd="0" presId="urn:microsoft.com/office/officeart/2005/8/layout/hProcess4"/>
    <dgm:cxn modelId="{8513F2DD-DD88-495D-8409-229B00AC4F75}" type="presParOf" srcId="{31E8CCA3-2ECB-4135-9356-D74D43AB2E9F}" destId="{88A08EFA-6345-4D36-873C-EEB90CD12FE1}" srcOrd="2" destOrd="0" presId="urn:microsoft.com/office/officeart/2005/8/layout/hProcess4"/>
    <dgm:cxn modelId="{830CB95D-46DF-4BAE-93C5-07DDC155006D}" type="presParOf" srcId="{31E8CCA3-2ECB-4135-9356-D74D43AB2E9F}" destId="{13460A6C-5FD5-4F97-BD23-FF4D01BCF760}" srcOrd="3" destOrd="0" presId="urn:microsoft.com/office/officeart/2005/8/layout/hProcess4"/>
    <dgm:cxn modelId="{E10E2425-4CB8-409F-98C3-A291B712ADC6}" type="presParOf" srcId="{31E8CCA3-2ECB-4135-9356-D74D43AB2E9F}" destId="{04CC8D56-0246-4E33-8C42-8F04F4B4A74F}" srcOrd="4" destOrd="0" presId="urn:microsoft.com/office/officeart/2005/8/layout/hProcess4"/>
    <dgm:cxn modelId="{5EBCECC8-2470-4721-B6BC-9334135D061B}" type="presParOf" srcId="{35FA1D1A-47F3-4BE3-99FD-05005F03E0DF}" destId="{A135BD82-6E8E-426B-A978-BDBB8BB07267}" srcOrd="1" destOrd="0" presId="urn:microsoft.com/office/officeart/2005/8/layout/hProcess4"/>
    <dgm:cxn modelId="{819158BD-B75F-4515-B342-D523B04DFBB9}" type="presParOf" srcId="{35FA1D1A-47F3-4BE3-99FD-05005F03E0DF}" destId="{4842BD9B-42B4-4988-9F69-82F6B4FA44BE}" srcOrd="2" destOrd="0" presId="urn:microsoft.com/office/officeart/2005/8/layout/hProcess4"/>
    <dgm:cxn modelId="{BF2272EB-B909-4F0C-8362-DE0D07D6F28B}" type="presParOf" srcId="{4842BD9B-42B4-4988-9F69-82F6B4FA44BE}" destId="{14A486DC-B274-4C4C-ABAA-2926C79309CB}" srcOrd="0" destOrd="0" presId="urn:microsoft.com/office/officeart/2005/8/layout/hProcess4"/>
    <dgm:cxn modelId="{41ABBFB0-AD5F-439A-8B2D-1CFC11817F4E}" type="presParOf" srcId="{4842BD9B-42B4-4988-9F69-82F6B4FA44BE}" destId="{39C60D22-30ED-4E38-BED8-B47F81A528E5}" srcOrd="1" destOrd="0" presId="urn:microsoft.com/office/officeart/2005/8/layout/hProcess4"/>
    <dgm:cxn modelId="{6E28E42A-9FA9-4761-8989-BD27038E9D92}" type="presParOf" srcId="{4842BD9B-42B4-4988-9F69-82F6B4FA44BE}" destId="{DF73E5A3-450E-4BB6-8CC2-E8F110F4648D}" srcOrd="2" destOrd="0" presId="urn:microsoft.com/office/officeart/2005/8/layout/hProcess4"/>
    <dgm:cxn modelId="{DED99ACC-8DF3-4781-A0EB-BAE5F95DC664}" type="presParOf" srcId="{4842BD9B-42B4-4988-9F69-82F6B4FA44BE}" destId="{2BFF64DA-8DC5-483B-8FC9-BE4D6C89837C}" srcOrd="3" destOrd="0" presId="urn:microsoft.com/office/officeart/2005/8/layout/hProcess4"/>
    <dgm:cxn modelId="{4BB6390E-5C99-4D87-B3A2-AE5EFFD1B39E}" type="presParOf" srcId="{4842BD9B-42B4-4988-9F69-82F6B4FA44BE}" destId="{CB4EFAC2-29A4-4549-B3F5-397138C6135C}" srcOrd="4" destOrd="0" presId="urn:microsoft.com/office/officeart/2005/8/layout/hProcess4"/>
    <dgm:cxn modelId="{7922E03E-917C-4B01-81DE-44F983F689FF}" type="presParOf" srcId="{35FA1D1A-47F3-4BE3-99FD-05005F03E0DF}" destId="{09DFDA3F-4A27-4DE1-AF38-C7A0889777C3}" srcOrd="3" destOrd="0" presId="urn:microsoft.com/office/officeart/2005/8/layout/hProcess4"/>
    <dgm:cxn modelId="{E0B62FC0-5476-4447-8C85-F48568870BF3}" type="presParOf" srcId="{35FA1D1A-47F3-4BE3-99FD-05005F03E0DF}" destId="{0BF279B4-E04E-44C6-A6A3-38B0663D144D}" srcOrd="4" destOrd="0" presId="urn:microsoft.com/office/officeart/2005/8/layout/hProcess4"/>
    <dgm:cxn modelId="{D1ED2A29-6590-49A1-B7E4-7F1C681EC8FE}" type="presParOf" srcId="{0BF279B4-E04E-44C6-A6A3-38B0663D144D}" destId="{EFA3AFFB-9983-458E-B1E8-42C23DEF4906}" srcOrd="0" destOrd="0" presId="urn:microsoft.com/office/officeart/2005/8/layout/hProcess4"/>
    <dgm:cxn modelId="{B9001D5B-17F3-4755-9920-A3CA8B126A54}" type="presParOf" srcId="{0BF279B4-E04E-44C6-A6A3-38B0663D144D}" destId="{5DE9B366-26A6-4558-A882-DD53E68CBF48}" srcOrd="1" destOrd="0" presId="urn:microsoft.com/office/officeart/2005/8/layout/hProcess4"/>
    <dgm:cxn modelId="{60F84413-93E7-4FAE-ADA3-4A5AC132AD08}" type="presParOf" srcId="{0BF279B4-E04E-44C6-A6A3-38B0663D144D}" destId="{E8AFF99D-8F59-4F6E-9657-59D3086D4E50}" srcOrd="2" destOrd="0" presId="urn:microsoft.com/office/officeart/2005/8/layout/hProcess4"/>
    <dgm:cxn modelId="{511CF8E1-43B9-4F0F-AF00-9BDB7A9D466F}" type="presParOf" srcId="{0BF279B4-E04E-44C6-A6A3-38B0663D144D}" destId="{C6990C07-B99D-4A47-AB76-399CD5AE0905}" srcOrd="3" destOrd="0" presId="urn:microsoft.com/office/officeart/2005/8/layout/hProcess4"/>
    <dgm:cxn modelId="{13106AA8-0FBE-42DC-B876-A322C3E5476D}" type="presParOf" srcId="{0BF279B4-E04E-44C6-A6A3-38B0663D144D}" destId="{A6CFCF96-9274-4862-B37A-7C3EB3D8F26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8F171-213C-4D0F-A42D-C2CD5B17C0CC}" type="doc">
      <dgm:prSet loTypeId="urn:microsoft.com/office/officeart/2005/8/layout/arrow5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581451F-A513-40AA-BC09-B015FAFF53E7}">
      <dgm:prSet phldrT="[Текст]" custT="1"/>
      <dgm:spPr/>
      <dgm:t>
        <a:bodyPr/>
        <a:lstStyle/>
        <a:p>
          <a:r>
            <a:rPr lang="ru-RU" sz="2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Построение</a:t>
          </a:r>
          <a:r>
            <a:rPr lang="ru-RU" sz="2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краткосрочного прогноза объема продаж фармацевтического рынка Украины в денежном выражении на 1 месяц вперед. </a:t>
          </a:r>
          <a:endParaRPr lang="ru-RU" sz="2100" dirty="0">
            <a:solidFill>
              <a:schemeClr val="bg1"/>
            </a:solidFill>
          </a:endParaRPr>
        </a:p>
      </dgm:t>
    </dgm:pt>
    <dgm:pt modelId="{1D6B90E9-09AA-4DCD-8E50-96EECA1F2BE5}" type="parTrans" cxnId="{151574E9-ACE8-449F-9D13-E1AC0B92A48C}">
      <dgm:prSet/>
      <dgm:spPr/>
      <dgm:t>
        <a:bodyPr/>
        <a:lstStyle/>
        <a:p>
          <a:endParaRPr lang="ru-RU"/>
        </a:p>
      </dgm:t>
    </dgm:pt>
    <dgm:pt modelId="{132738E0-837B-469E-A182-588BEED1D1F6}" type="sibTrans" cxnId="{151574E9-ACE8-449F-9D13-E1AC0B92A48C}">
      <dgm:prSet/>
      <dgm:spPr/>
      <dgm:t>
        <a:bodyPr/>
        <a:lstStyle/>
        <a:p>
          <a:endParaRPr lang="ru-RU"/>
        </a:p>
      </dgm:t>
    </dgm:pt>
    <dgm:pt modelId="{65A63064-5CC2-4253-9582-8B18D1D00D09}">
      <dgm:prSet phldrT="[Текст]" custT="1"/>
      <dgm:spPr/>
      <dgm:t>
        <a:bodyPr/>
        <a:lstStyle/>
        <a:p>
          <a:r>
            <a:rPr lang="ru-RU" sz="2100" b="1" dirty="0" smtClean="0">
              <a:solidFill>
                <a:schemeClr val="accent1">
                  <a:lumMod val="50000"/>
                </a:schemeClr>
              </a:solidFill>
            </a:rPr>
            <a:t>Разработка</a:t>
          </a:r>
          <a:r>
            <a:rPr lang="ru-RU" sz="2100" dirty="0" smtClean="0">
              <a:solidFill>
                <a:schemeClr val="accent1">
                  <a:lumMod val="50000"/>
                </a:schemeClr>
              </a:solidFill>
            </a:rPr>
            <a:t> селективной модели на основе комбинирования прогнозов модели </a:t>
          </a:r>
          <a:r>
            <a:rPr lang="ru-RU" sz="2100" b="1" i="1" dirty="0" smtClean="0">
              <a:solidFill>
                <a:schemeClr val="accent1">
                  <a:lumMod val="50000"/>
                </a:schemeClr>
              </a:solidFill>
            </a:rPr>
            <a:t>экспоненциального сглаживания</a:t>
          </a:r>
          <a:r>
            <a:rPr lang="ru-RU" sz="2100" dirty="0" smtClean="0">
              <a:solidFill>
                <a:schemeClr val="accent1">
                  <a:lumMod val="50000"/>
                </a:schemeClr>
              </a:solidFill>
            </a:rPr>
            <a:t> и </a:t>
          </a:r>
          <a:r>
            <a:rPr lang="ru-RU" sz="2100" b="1" i="1" dirty="0" smtClean="0">
              <a:solidFill>
                <a:schemeClr val="accent1">
                  <a:lumMod val="50000"/>
                </a:schemeClr>
              </a:solidFill>
            </a:rPr>
            <a:t>модели </a:t>
          </a:r>
          <a:r>
            <a:rPr lang="ru-RU" sz="2100" b="1" i="1" dirty="0" err="1" smtClean="0">
              <a:solidFill>
                <a:schemeClr val="accent1">
                  <a:lumMod val="50000"/>
                </a:schemeClr>
              </a:solidFill>
            </a:rPr>
            <a:t>Хольта</a:t>
          </a:r>
          <a:r>
            <a:rPr lang="ru-RU" sz="2100" dirty="0" smtClean="0">
              <a:solidFill>
                <a:schemeClr val="accent1">
                  <a:lumMod val="50000"/>
                </a:schemeClr>
              </a:solidFill>
            </a:rPr>
            <a:t>.</a:t>
          </a:r>
        </a:p>
      </dgm:t>
    </dgm:pt>
    <dgm:pt modelId="{4B596334-6A10-4D04-B3BC-A79B52977023}" type="parTrans" cxnId="{05C72806-EC2D-4512-A431-DD6A461D5467}">
      <dgm:prSet/>
      <dgm:spPr/>
      <dgm:t>
        <a:bodyPr/>
        <a:lstStyle/>
        <a:p>
          <a:endParaRPr lang="ru-RU"/>
        </a:p>
      </dgm:t>
    </dgm:pt>
    <dgm:pt modelId="{7C99E5E0-C7BC-450C-A1F7-6178A2101DC0}" type="sibTrans" cxnId="{05C72806-EC2D-4512-A431-DD6A461D5467}">
      <dgm:prSet/>
      <dgm:spPr/>
      <dgm:t>
        <a:bodyPr/>
        <a:lstStyle/>
        <a:p>
          <a:endParaRPr lang="ru-RU"/>
        </a:p>
      </dgm:t>
    </dgm:pt>
    <dgm:pt modelId="{54DB957A-2757-4884-8985-75268529DC95}" type="pres">
      <dgm:prSet presAssocID="{8578F171-213C-4D0F-A42D-C2CD5B17C0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EF205-A34E-46E4-B624-F031ABFD53DD}" type="pres">
      <dgm:prSet presAssocID="{4581451F-A513-40AA-BC09-B015FAFF53E7}" presName="arrow" presStyleLbl="node1" presStyleIdx="0" presStyleCnt="2" custRadScaleRad="93352" custRadScaleInc="4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8786C-EE5F-4E8F-BFED-29970427330C}" type="pres">
      <dgm:prSet presAssocID="{65A63064-5CC2-4253-9582-8B18D1D00D09}" presName="arrow" presStyleLbl="node1" presStyleIdx="1" presStyleCnt="2" custRadScaleRad="96806" custRadScaleInc="4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71435-518B-46E9-905E-0D2262A174A3}" type="presOf" srcId="{8578F171-213C-4D0F-A42D-C2CD5B17C0CC}" destId="{54DB957A-2757-4884-8985-75268529DC95}" srcOrd="0" destOrd="0" presId="urn:microsoft.com/office/officeart/2005/8/layout/arrow5"/>
    <dgm:cxn modelId="{05C72806-EC2D-4512-A431-DD6A461D5467}" srcId="{8578F171-213C-4D0F-A42D-C2CD5B17C0CC}" destId="{65A63064-5CC2-4253-9582-8B18D1D00D09}" srcOrd="1" destOrd="0" parTransId="{4B596334-6A10-4D04-B3BC-A79B52977023}" sibTransId="{7C99E5E0-C7BC-450C-A1F7-6178A2101DC0}"/>
    <dgm:cxn modelId="{151574E9-ACE8-449F-9D13-E1AC0B92A48C}" srcId="{8578F171-213C-4D0F-A42D-C2CD5B17C0CC}" destId="{4581451F-A513-40AA-BC09-B015FAFF53E7}" srcOrd="0" destOrd="0" parTransId="{1D6B90E9-09AA-4DCD-8E50-96EECA1F2BE5}" sibTransId="{132738E0-837B-469E-A182-588BEED1D1F6}"/>
    <dgm:cxn modelId="{5395C6CB-49D0-46CE-B865-15D34536B601}" type="presOf" srcId="{4581451F-A513-40AA-BC09-B015FAFF53E7}" destId="{45DEF205-A34E-46E4-B624-F031ABFD53DD}" srcOrd="0" destOrd="0" presId="urn:microsoft.com/office/officeart/2005/8/layout/arrow5"/>
    <dgm:cxn modelId="{5560C3EB-99FE-4F35-88D1-BC8095240846}" type="presOf" srcId="{65A63064-5CC2-4253-9582-8B18D1D00D09}" destId="{1758786C-EE5F-4E8F-BFED-29970427330C}" srcOrd="0" destOrd="0" presId="urn:microsoft.com/office/officeart/2005/8/layout/arrow5"/>
    <dgm:cxn modelId="{F699A816-8F42-4397-ABD1-72D0D4DE5566}" type="presParOf" srcId="{54DB957A-2757-4884-8985-75268529DC95}" destId="{45DEF205-A34E-46E4-B624-F031ABFD53DD}" srcOrd="0" destOrd="0" presId="urn:microsoft.com/office/officeart/2005/8/layout/arrow5"/>
    <dgm:cxn modelId="{64FFEE91-7623-46D1-B534-2A37C0F2F570}" type="presParOf" srcId="{54DB957A-2757-4884-8985-75268529DC95}" destId="{1758786C-EE5F-4E8F-BFED-29970427330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5224F-DAC0-41E7-AAEE-3C3869355590}">
      <dsp:nvSpPr>
        <dsp:cNvPr id="0" name=""/>
        <dsp:cNvSpPr/>
      </dsp:nvSpPr>
      <dsp:spPr>
        <a:xfrm>
          <a:off x="4540" y="1607534"/>
          <a:ext cx="2719626" cy="1841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предварительный (</a:t>
          </a:r>
          <a:r>
            <a:rPr lang="ru-RU" sz="2100" kern="1200" dirty="0" err="1" smtClean="0"/>
            <a:t>предпрогнозный</a:t>
          </a:r>
          <a:r>
            <a:rPr lang="ru-RU" sz="2100" kern="1200" dirty="0" smtClean="0"/>
            <a:t>) анализ временного ряда</a:t>
          </a:r>
          <a:endParaRPr lang="ru-RU" sz="1000" kern="1200" dirty="0"/>
        </a:p>
      </dsp:txBody>
      <dsp:txXfrm>
        <a:off x="46913" y="1649907"/>
        <a:ext cx="2634880" cy="1361963"/>
      </dsp:txXfrm>
    </dsp:sp>
    <dsp:sp modelId="{A135BD82-6E8E-426B-A978-BDBB8BB07267}">
      <dsp:nvSpPr>
        <dsp:cNvPr id="0" name=""/>
        <dsp:cNvSpPr/>
      </dsp:nvSpPr>
      <dsp:spPr>
        <a:xfrm>
          <a:off x="1526488" y="1892077"/>
          <a:ext cx="2641140" cy="2641140"/>
        </a:xfrm>
        <a:prstGeom prst="leftCircularArrow">
          <a:avLst>
            <a:gd name="adj1" fmla="val 2570"/>
            <a:gd name="adj2" fmla="val 311919"/>
            <a:gd name="adj3" fmla="val 2134838"/>
            <a:gd name="adj4" fmla="val 9071897"/>
            <a:gd name="adj5" fmla="val 2998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460A6C-5FD5-4F97-BD23-FF4D01BCF760}">
      <dsp:nvSpPr>
        <dsp:cNvPr id="0" name=""/>
        <dsp:cNvSpPr/>
      </dsp:nvSpPr>
      <dsp:spPr>
        <a:xfrm>
          <a:off x="762100" y="3024336"/>
          <a:ext cx="1984359" cy="789114"/>
        </a:xfrm>
        <a:prstGeom prst="roundRect">
          <a:avLst>
            <a:gd name="adj" fmla="val 10000"/>
          </a:avLst>
        </a:prstGeom>
        <a:solidFill>
          <a:srgbClr val="00204F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1</a:t>
          </a:r>
          <a:endParaRPr lang="ru-RU" sz="4500" kern="1200" dirty="0"/>
        </a:p>
      </dsp:txBody>
      <dsp:txXfrm>
        <a:off x="785212" y="3047448"/>
        <a:ext cx="1938135" cy="742890"/>
      </dsp:txXfrm>
    </dsp:sp>
    <dsp:sp modelId="{39C60D22-30ED-4E38-BED8-B47F81A528E5}">
      <dsp:nvSpPr>
        <dsp:cNvPr id="0" name=""/>
        <dsp:cNvSpPr/>
      </dsp:nvSpPr>
      <dsp:spPr>
        <a:xfrm>
          <a:off x="3051773" y="1607534"/>
          <a:ext cx="2709536" cy="1841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 выбор (поиск, разработка) метода прогнозирования</a:t>
          </a:r>
          <a:endParaRPr lang="ru-RU" sz="2100" kern="1200" dirty="0"/>
        </a:p>
      </dsp:txBody>
      <dsp:txXfrm>
        <a:off x="3094146" y="2044464"/>
        <a:ext cx="2624790" cy="1361963"/>
      </dsp:txXfrm>
    </dsp:sp>
    <dsp:sp modelId="{09DFDA3F-4A27-4DE1-AF38-C7A0889777C3}">
      <dsp:nvSpPr>
        <dsp:cNvPr id="0" name=""/>
        <dsp:cNvSpPr/>
      </dsp:nvSpPr>
      <dsp:spPr>
        <a:xfrm>
          <a:off x="4531524" y="465904"/>
          <a:ext cx="2808343" cy="2808343"/>
        </a:xfrm>
        <a:prstGeom prst="circularArrow">
          <a:avLst>
            <a:gd name="adj1" fmla="val 2417"/>
            <a:gd name="adj2" fmla="val 292310"/>
            <a:gd name="adj3" fmla="val 19532179"/>
            <a:gd name="adj4" fmla="val 12575511"/>
            <a:gd name="adj5" fmla="val 2819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FF64DA-8DC5-483B-8FC9-BE4D6C89837C}">
      <dsp:nvSpPr>
        <dsp:cNvPr id="0" name=""/>
        <dsp:cNvSpPr/>
      </dsp:nvSpPr>
      <dsp:spPr>
        <a:xfrm>
          <a:off x="3786429" y="1212977"/>
          <a:ext cx="1984359" cy="78911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7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2</a:t>
          </a:r>
          <a:endParaRPr lang="ru-RU" sz="4500" kern="1200" dirty="0"/>
        </a:p>
      </dsp:txBody>
      <dsp:txXfrm>
        <a:off x="3809541" y="1236089"/>
        <a:ext cx="1938135" cy="742890"/>
      </dsp:txXfrm>
    </dsp:sp>
    <dsp:sp modelId="{5DE9B366-26A6-4558-A882-DD53E68CBF48}">
      <dsp:nvSpPr>
        <dsp:cNvPr id="0" name=""/>
        <dsp:cNvSpPr/>
      </dsp:nvSpPr>
      <dsp:spPr>
        <a:xfrm>
          <a:off x="6093961" y="1607534"/>
          <a:ext cx="2468927" cy="1841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 осуществление прогноза  и анализа по модели прогнозирования</a:t>
          </a:r>
          <a:endParaRPr lang="ru-RU" sz="2100" kern="1200" dirty="0"/>
        </a:p>
      </dsp:txBody>
      <dsp:txXfrm>
        <a:off x="6136334" y="1649907"/>
        <a:ext cx="2384181" cy="1361963"/>
      </dsp:txXfrm>
    </dsp:sp>
    <dsp:sp modelId="{C6990C07-B99D-4A47-AB76-399CD5AE0905}">
      <dsp:nvSpPr>
        <dsp:cNvPr id="0" name=""/>
        <dsp:cNvSpPr/>
      </dsp:nvSpPr>
      <dsp:spPr>
        <a:xfrm>
          <a:off x="6712853" y="3273460"/>
          <a:ext cx="1984359" cy="789114"/>
        </a:xfrm>
        <a:prstGeom prst="roundRect">
          <a:avLst>
            <a:gd name="adj" fmla="val 10000"/>
          </a:avLst>
        </a:prstGeom>
        <a:solidFill>
          <a:srgbClr val="0070C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3</a:t>
          </a:r>
          <a:endParaRPr lang="ru-RU" sz="4500" kern="1200" dirty="0"/>
        </a:p>
      </dsp:txBody>
      <dsp:txXfrm>
        <a:off x="6735965" y="3296572"/>
        <a:ext cx="1938135" cy="742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EF205-A34E-46E4-B624-F031ABFD53DD}">
      <dsp:nvSpPr>
        <dsp:cNvPr id="0" name=""/>
        <dsp:cNvSpPr/>
      </dsp:nvSpPr>
      <dsp:spPr>
        <a:xfrm rot="16200000">
          <a:off x="183983" y="232599"/>
          <a:ext cx="4486207" cy="448620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Построение</a:t>
          </a:r>
          <a:r>
            <a:rPr lang="ru-RU" sz="21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краткосрочного прогноза объема продаж фармацевтического рынка Украины в денежном выражении на 1 месяц вперед. </a:t>
          </a:r>
          <a:endParaRPr lang="ru-RU" sz="2100" kern="1200" dirty="0">
            <a:solidFill>
              <a:schemeClr val="bg1"/>
            </a:solidFill>
          </a:endParaRPr>
        </a:p>
      </dsp:txBody>
      <dsp:txXfrm rot="5400000">
        <a:off x="183983" y="1354151"/>
        <a:ext cx="3701121" cy="2243103"/>
      </dsp:txXfrm>
    </dsp:sp>
    <dsp:sp modelId="{1758786C-EE5F-4E8F-BFED-29970427330C}">
      <dsp:nvSpPr>
        <dsp:cNvPr id="0" name=""/>
        <dsp:cNvSpPr/>
      </dsp:nvSpPr>
      <dsp:spPr>
        <a:xfrm rot="5400000">
          <a:off x="4670180" y="864132"/>
          <a:ext cx="4486207" cy="448620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1">
                  <a:lumMod val="50000"/>
                </a:schemeClr>
              </a:solidFill>
            </a:rPr>
            <a:t>Разработка</a:t>
          </a:r>
          <a:r>
            <a:rPr lang="ru-RU" sz="2100" kern="1200" dirty="0" smtClean="0">
              <a:solidFill>
                <a:schemeClr val="accent1">
                  <a:lumMod val="50000"/>
                </a:schemeClr>
              </a:solidFill>
            </a:rPr>
            <a:t> селективной модели на основе комбинирования прогнозов модели </a:t>
          </a:r>
          <a:r>
            <a:rPr lang="ru-RU" sz="2100" b="1" i="1" kern="1200" dirty="0" smtClean="0">
              <a:solidFill>
                <a:schemeClr val="accent1">
                  <a:lumMod val="50000"/>
                </a:schemeClr>
              </a:solidFill>
            </a:rPr>
            <a:t>экспоненциального сглаживания</a:t>
          </a:r>
          <a:r>
            <a:rPr lang="ru-RU" sz="2100" kern="1200" dirty="0" smtClean="0">
              <a:solidFill>
                <a:schemeClr val="accent1">
                  <a:lumMod val="50000"/>
                </a:schemeClr>
              </a:solidFill>
            </a:rPr>
            <a:t> и </a:t>
          </a:r>
          <a:r>
            <a:rPr lang="ru-RU" sz="2100" b="1" i="1" kern="1200" dirty="0" smtClean="0">
              <a:solidFill>
                <a:schemeClr val="accent1">
                  <a:lumMod val="50000"/>
                </a:schemeClr>
              </a:solidFill>
            </a:rPr>
            <a:t>модели </a:t>
          </a:r>
          <a:r>
            <a:rPr lang="ru-RU" sz="2100" b="1" i="1" kern="1200" dirty="0" err="1" smtClean="0">
              <a:solidFill>
                <a:schemeClr val="accent1">
                  <a:lumMod val="50000"/>
                </a:schemeClr>
              </a:solidFill>
            </a:rPr>
            <a:t>Хольта</a:t>
          </a:r>
          <a:r>
            <a:rPr lang="ru-RU" sz="2100" kern="1200" dirty="0" smtClean="0">
              <a:solidFill>
                <a:schemeClr val="accent1">
                  <a:lumMod val="50000"/>
                </a:schemeClr>
              </a:solidFill>
            </a:rPr>
            <a:t>.</a:t>
          </a:r>
        </a:p>
      </dsp:txBody>
      <dsp:txXfrm rot="-5400000">
        <a:off x="5455266" y="1985684"/>
        <a:ext cx="3701121" cy="2243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Copyright Showeet.com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749A-8FB3-4A01-867C-2CAF1034BF5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9512" y="878855"/>
            <a:ext cx="4392488" cy="1470025"/>
          </a:xfrm>
        </p:spPr>
        <p:txBody>
          <a:bodyPr lIns="0" rIns="0" anchor="b"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920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D89EED-4E11-4D7F-9EAA-86CBFAD2334D}" type="datetimeFigureOut">
              <a:rPr lang="fr-FR" smtClean="0"/>
              <a:pPr/>
              <a:t>16/12/2016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9512" y="2528900"/>
            <a:ext cx="4392488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4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Perso\sho8\Origami\fond2_origam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505090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04048" y="6356350"/>
            <a:ext cx="2895600" cy="365125"/>
          </a:xfrm>
        </p:spPr>
        <p:txBody>
          <a:bodyPr/>
          <a:lstStyle/>
          <a:p>
            <a:pPr algn="r"/>
            <a:r>
              <a:rPr lang="en-US" noProof="0" dirty="0" smtClean="0"/>
              <a:t>Your footer here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635896" y="6309320"/>
            <a:ext cx="5040560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5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02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9EED-4E11-4D7F-9EAA-86CBFAD2334D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-108520" y="1556792"/>
            <a:ext cx="4968552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Селективная адаптивная модель прогнозирования развития фармацевтического рынка Украины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336830" y="4797152"/>
            <a:ext cx="2616719" cy="1547618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144000" tIns="144000" rIns="144000" bIns="144000" rtlCol="0">
            <a:spAutoFit/>
          </a:bodyPr>
          <a:lstStyle/>
          <a:p>
            <a:pPr algn="ctr"/>
            <a:r>
              <a:rPr lang="ru-RU" sz="2400" cap="small" dirty="0" smtClean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Диденко Настя</a:t>
            </a:r>
          </a:p>
          <a:p>
            <a:pPr algn="ctr"/>
            <a:r>
              <a:rPr lang="ru-RU" sz="2400" cap="small" dirty="0" smtClean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4 курс, ЭИ</a:t>
            </a:r>
          </a:p>
          <a:p>
            <a:pPr algn="ctr"/>
            <a:r>
              <a:rPr lang="ru-RU" sz="2400" cap="small" dirty="0" smtClean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6.04.04.13.01</a:t>
            </a:r>
            <a:endParaRPr lang="en-US" sz="2400" cap="small" dirty="0">
              <a:solidFill>
                <a:srgbClr val="00204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402832" cy="1143000"/>
          </a:xfrm>
        </p:spPr>
        <p:txBody>
          <a:bodyPr/>
          <a:lstStyle/>
          <a:p>
            <a:r>
              <a:rPr lang="ru-RU" b="1" dirty="0"/>
              <a:t>Первый шаг</a:t>
            </a:r>
            <a:r>
              <a:rPr lang="ru-RU" dirty="0"/>
              <a:t>. Построение модели экспоненциального сглаживания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355"/>
            <a:ext cx="3960440" cy="659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2492896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значение на 21-й период объемов продаж на фармацевтическом рынке по расчетам данной модели экспоненциального сглаживания равно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3190,147 млрд.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есть модель прогнозирует ожидаемое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снижение объемов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продаж лекарственных препаратов на рынке.</a:t>
            </a:r>
          </a:p>
        </p:txBody>
      </p:sp>
    </p:spTree>
    <p:extLst>
      <p:ext uri="{BB962C8B-B14F-4D97-AF65-F5344CB8AC3E}">
        <p14:creationId xmlns:p14="http://schemas.microsoft.com/office/powerpoint/2010/main" val="5871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97449" cy="1143000"/>
          </a:xfrm>
        </p:spPr>
        <p:txBody>
          <a:bodyPr/>
          <a:lstStyle/>
          <a:p>
            <a:r>
              <a:rPr lang="ru-RU" b="1" dirty="0"/>
              <a:t>Второй шаг.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Построение </a:t>
            </a:r>
            <a:r>
              <a:rPr lang="ru-RU" dirty="0"/>
              <a:t>модели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Хольта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4091" y="2636912"/>
            <a:ext cx="2878454" cy="4032448"/>
          </a:xfrm>
        </p:spPr>
        <p:txBody>
          <a:bodyPr>
            <a:normAutofit/>
          </a:bodyPr>
          <a:lstStyle/>
          <a:p>
            <a:pPr marL="0" indent="723900" algn="l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Прогноз </a:t>
            </a:r>
            <a:r>
              <a:rPr lang="ru-RU" sz="1800" dirty="0">
                <a:solidFill>
                  <a:schemeClr val="tx1"/>
                </a:solidFill>
              </a:rPr>
              <a:t>рынка в следующем месяце в размере </a:t>
            </a:r>
            <a:r>
              <a:rPr lang="ru-RU" sz="1800" b="1" i="1" dirty="0">
                <a:solidFill>
                  <a:schemeClr val="tx1"/>
                </a:solidFill>
              </a:rPr>
              <a:t>3236,421 млрд. грн</a:t>
            </a:r>
            <a:r>
              <a:rPr lang="ru-RU" sz="1800" b="1" i="1" dirty="0" smtClean="0">
                <a:solidFill>
                  <a:schemeClr val="tx1"/>
                </a:solidFill>
              </a:rPr>
              <a:t>. – повышение объема </a:t>
            </a:r>
            <a:r>
              <a:rPr lang="ru-RU" sz="1800" dirty="0" smtClean="0">
                <a:solidFill>
                  <a:schemeClr val="tx1"/>
                </a:solidFill>
              </a:rPr>
              <a:t>продаж</a:t>
            </a:r>
            <a:r>
              <a:rPr lang="ru-RU" sz="1800" b="1" i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на </a:t>
            </a:r>
            <a:r>
              <a:rPr lang="ru-RU" sz="1800" dirty="0" err="1" smtClean="0">
                <a:solidFill>
                  <a:schemeClr val="tx1"/>
                </a:solidFill>
              </a:rPr>
              <a:t>фармрынке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" y="1124744"/>
            <a:ext cx="599968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1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5" r="2276"/>
          <a:stretch/>
        </p:blipFill>
        <p:spPr bwMode="auto">
          <a:xfrm>
            <a:off x="0" y="-31422"/>
            <a:ext cx="9252519" cy="691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47" y="3270068"/>
            <a:ext cx="5377453" cy="346339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3776" y="3896617"/>
            <a:ext cx="2739880" cy="115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046"/>
          <a:stretch/>
        </p:blipFill>
        <p:spPr bwMode="auto">
          <a:xfrm>
            <a:off x="577529" y="5430484"/>
            <a:ext cx="309739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Asus\Desktop\Backgrounds_Yes__no__and_may_be_103941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1" y="764704"/>
            <a:ext cx="2701306" cy="168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6"/>
          <a:stretch>
            <a:fillRect/>
          </a:stretch>
        </p:blipFill>
        <p:spPr>
          <a:xfrm>
            <a:off x="98929" y="164982"/>
            <a:ext cx="5409175" cy="34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402832" cy="1143000"/>
          </a:xfrm>
        </p:spPr>
        <p:txBody>
          <a:bodyPr/>
          <a:lstStyle/>
          <a:p>
            <a:r>
              <a:rPr lang="ru-RU" b="1" dirty="0" smtClean="0"/>
              <a:t>эксперимент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3501008"/>
            <a:ext cx="4248472" cy="2448272"/>
          </a:xfrm>
        </p:spPr>
        <p:txBody>
          <a:bodyPr>
            <a:normAutofit fontScale="85000" lnSpcReduction="10000"/>
          </a:bodyPr>
          <a:lstStyle/>
          <a:p>
            <a:r>
              <a:rPr lang="ru-RU" sz="2300" dirty="0" smtClean="0"/>
              <a:t>- как изменится </a:t>
            </a:r>
            <a:r>
              <a:rPr lang="ru-RU" sz="2300" dirty="0"/>
              <a:t>качество прогноза двух моделей от изменения числа выборки данных. </a:t>
            </a:r>
            <a:endParaRPr lang="ru-RU" sz="2300" dirty="0" smtClean="0"/>
          </a:p>
          <a:p>
            <a:r>
              <a:rPr lang="ru-RU" sz="2300" dirty="0" smtClean="0"/>
              <a:t>На </a:t>
            </a:r>
            <a:r>
              <a:rPr lang="ru-RU" sz="2300" dirty="0"/>
              <a:t>каждом шаге в выборку </a:t>
            </a:r>
            <a:r>
              <a:rPr lang="ru-RU" sz="2300" dirty="0" smtClean="0"/>
              <a:t>добавляется +1 </a:t>
            </a:r>
            <a:r>
              <a:rPr lang="ru-RU" sz="2300" dirty="0"/>
              <a:t>период, </a:t>
            </a:r>
            <a:r>
              <a:rPr lang="ru-RU" sz="2300" dirty="0" smtClean="0"/>
              <a:t>строится модель, расчет </a:t>
            </a:r>
            <a:r>
              <a:rPr lang="en-US" sz="2300" dirty="0" err="1" smtClean="0"/>
              <a:t>m.a.p.e</a:t>
            </a:r>
            <a:r>
              <a:rPr lang="en-US" sz="2300" dirty="0" smtClean="0"/>
              <a:t>.</a:t>
            </a:r>
            <a:r>
              <a:rPr lang="ru-RU" sz="2300" dirty="0" smtClean="0"/>
              <a:t> Начало </a:t>
            </a:r>
            <a:r>
              <a:rPr lang="ru-RU" sz="2300" dirty="0"/>
              <a:t>действий </a:t>
            </a:r>
            <a:r>
              <a:rPr lang="en-US" sz="2300" dirty="0" smtClean="0"/>
              <a:t>–</a:t>
            </a:r>
            <a:r>
              <a:rPr lang="ru-RU" sz="2300" dirty="0" smtClean="0"/>
              <a:t> 21 период</a:t>
            </a:r>
            <a:r>
              <a:rPr lang="en-US" sz="2300" dirty="0" smtClean="0"/>
              <a:t>.</a:t>
            </a:r>
            <a:endParaRPr lang="ru-RU" sz="2300" dirty="0"/>
          </a:p>
          <a:p>
            <a:endParaRPr lang="ru-RU" sz="2300" dirty="0"/>
          </a:p>
        </p:txBody>
      </p:sp>
      <p:pic>
        <p:nvPicPr>
          <p:cNvPr id="1026" name="Picture 2" descr="C:\Users\Asus\Desktop\44515651-細い線インターネット-ウェブサイト-コンテンツの研究、web-cms-分析測定、テスト技術、ビッグデータ分析製品のフラットなデザイン。モダンなベクトル-イラストのコンセプトは、白い背景で隔離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21226"/>
            <a:ext cx="2933616" cy="219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415" y="548680"/>
            <a:ext cx="4824296" cy="330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5063" y="4509120"/>
            <a:ext cx="4572000" cy="13280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723900"/>
            <a:r>
              <a:rPr lang="ru-RU" dirty="0"/>
              <a:t> И</a:t>
            </a:r>
            <a:r>
              <a:rPr lang="ru-RU" dirty="0" smtClean="0"/>
              <a:t>зменение </a:t>
            </a:r>
            <a:r>
              <a:rPr lang="ru-RU" dirty="0"/>
              <a:t>количества значений в выборке при соответствующих значениях </a:t>
            </a:r>
            <a:r>
              <a:rPr lang="en-US" dirty="0" err="1"/>
              <a:t>Yt</a:t>
            </a:r>
            <a:r>
              <a:rPr lang="ru-RU" dirty="0"/>
              <a:t> существенно влияет на качество построенных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423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5" r="2276"/>
          <a:stretch/>
        </p:blipFill>
        <p:spPr bwMode="auto">
          <a:xfrm>
            <a:off x="0" y="-31422"/>
            <a:ext cx="9252519" cy="691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41648"/>
            <a:ext cx="4488311" cy="1143000"/>
          </a:xfrm>
        </p:spPr>
        <p:txBody>
          <a:bodyPr/>
          <a:lstStyle/>
          <a:p>
            <a:r>
              <a:rPr lang="ru-RU" b="1" dirty="0" smtClean="0"/>
              <a:t>разработка Адаптивной Селективной Модели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129"/>
          <a:stretch/>
        </p:blipFill>
        <p:spPr bwMode="auto">
          <a:xfrm>
            <a:off x="467544" y="2530355"/>
            <a:ext cx="5372741" cy="373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sus\Desktop\radiobutt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7" y="332656"/>
            <a:ext cx="3076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Desktop\bg-sozdani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76" y="3140968"/>
            <a:ext cx="3534644" cy="21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5" r="2276"/>
          <a:stretch/>
        </p:blipFill>
        <p:spPr bwMode="auto">
          <a:xfrm>
            <a:off x="0" y="-31422"/>
            <a:ext cx="9252519" cy="691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402832" cy="1143000"/>
          </a:xfrm>
        </p:spPr>
        <p:txBody>
          <a:bodyPr/>
          <a:lstStyle/>
          <a:p>
            <a:r>
              <a:rPr lang="ru-RU" b="1" dirty="0" smtClean="0"/>
              <a:t>Результаты АСМ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0" y="3425006"/>
            <a:ext cx="5193628" cy="3257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0" y="188640"/>
            <a:ext cx="3456384" cy="297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59" y="1196752"/>
            <a:ext cx="416617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8104" y="2996952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Селективная модель 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повысила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эффективность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прогноза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1,83 раза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/>
              <a:t>В следующем </a:t>
            </a:r>
            <a:r>
              <a:rPr lang="ru-RU" dirty="0"/>
              <a:t>месяце объем продаж лекарственных препаратов ожидается в размере </a:t>
            </a:r>
            <a:r>
              <a:rPr lang="ru-RU" b="1" i="1" dirty="0"/>
              <a:t>4371,318 млрд. грн</a:t>
            </a:r>
            <a:r>
              <a:rPr lang="ru-RU" dirty="0"/>
              <a:t>. По сравнению с предыдущим периодом </a:t>
            </a:r>
            <a:r>
              <a:rPr lang="ru-RU" b="1" i="1" dirty="0"/>
              <a:t>прирост</a:t>
            </a:r>
            <a:r>
              <a:rPr lang="ru-RU" dirty="0"/>
              <a:t> объема составит </a:t>
            </a:r>
            <a:r>
              <a:rPr lang="ru-RU" b="1" dirty="0"/>
              <a:t>3,76%.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-6198"/>
            <a:ext cx="4402832" cy="1143000"/>
          </a:xfrm>
        </p:spPr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052736"/>
            <a:ext cx="5842992" cy="2736304"/>
          </a:xfrm>
        </p:spPr>
        <p:txBody>
          <a:bodyPr>
            <a:noAutofit/>
          </a:bodyPr>
          <a:lstStyle/>
          <a:p>
            <a:r>
              <a:rPr lang="ru-RU" sz="1700" dirty="0" smtClean="0"/>
              <a:t>Динамика </a:t>
            </a:r>
            <a:r>
              <a:rPr lang="ru-RU" sz="1700" dirty="0"/>
              <a:t>рынка лекарственных средств </a:t>
            </a:r>
            <a:r>
              <a:rPr lang="ru-RU" sz="1700" dirty="0" smtClean="0"/>
              <a:t> демонстрирует</a:t>
            </a:r>
            <a:r>
              <a:rPr lang="ru-RU" sz="1700" dirty="0"/>
              <a:t>, что в 2016 году </a:t>
            </a:r>
            <a:r>
              <a:rPr lang="ru-RU" sz="1700" b="1" i="1" dirty="0"/>
              <a:t>рост рынка </a:t>
            </a:r>
            <a:r>
              <a:rPr lang="ru-RU" sz="1700" dirty="0"/>
              <a:t>в денежном выражении </a:t>
            </a:r>
            <a:r>
              <a:rPr lang="ru-RU" sz="1700" b="1" i="1" dirty="0"/>
              <a:t>возобновляется</a:t>
            </a:r>
            <a:r>
              <a:rPr lang="ru-RU" sz="1700" dirty="0"/>
              <a:t>, этому свидетельствует </a:t>
            </a:r>
            <a:r>
              <a:rPr lang="ru-RU" sz="1700" b="1" i="1" dirty="0"/>
              <a:t>рост продаж </a:t>
            </a:r>
            <a:r>
              <a:rPr lang="ru-RU" sz="1700" dirty="0"/>
              <a:t>в упаковках. Причинами этому также является </a:t>
            </a:r>
            <a:r>
              <a:rPr lang="ru-RU" sz="1700" b="1" i="1" dirty="0"/>
              <a:t>стабилизация курса </a:t>
            </a:r>
            <a:r>
              <a:rPr lang="ru-RU" sz="1700" dirty="0"/>
              <a:t>гривны по отношению к доллару, которая способствует </a:t>
            </a:r>
            <a:r>
              <a:rPr lang="ru-RU" sz="1700" b="1" i="1" dirty="0"/>
              <a:t>стабилизации розничных цен</a:t>
            </a:r>
            <a:r>
              <a:rPr lang="ru-RU" sz="1700" dirty="0"/>
              <a:t> на лекарственные средства. В целом же намеченные ранее тенденции рынка сохраняются и в </a:t>
            </a:r>
            <a:r>
              <a:rPr lang="ru-RU" sz="1700" dirty="0" smtClean="0"/>
              <a:t> I </a:t>
            </a:r>
            <a:r>
              <a:rPr lang="ru-RU" sz="1700" dirty="0"/>
              <a:t>полугодии 2016 г, т.е. рынок способен расти при незначительном росте доходов населения. </a:t>
            </a:r>
          </a:p>
          <a:p>
            <a:endParaRPr lang="ru-RU" sz="1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5" y="4024548"/>
            <a:ext cx="6951247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Украинский </a:t>
            </a:r>
            <a:r>
              <a:rPr lang="ru-RU" sz="1700" dirty="0" err="1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фармрынок</a:t>
            </a:r>
            <a:r>
              <a:rPr lang="ru-RU" sz="1700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 постепенно </a:t>
            </a:r>
            <a:r>
              <a:rPr lang="ru-RU" sz="1700" b="1" i="1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выходит из кризиса</a:t>
            </a:r>
            <a:r>
              <a:rPr lang="ru-RU" sz="1700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, показатели аптечных </a:t>
            </a:r>
            <a:r>
              <a:rPr lang="ru-RU" sz="1700" b="1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продаж повышаются</a:t>
            </a:r>
            <a:r>
              <a:rPr lang="ru-RU" sz="1700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700" u="sng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однако</a:t>
            </a:r>
            <a:r>
              <a:rPr lang="ru-RU" sz="1700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 это может не свидетельствовать о положительных изменениях в жизни населения, так как общемировые тенденции: рост средней продолжительности жизни, распространение хронических заболеваний, развитие новых стандартов лечения и другое способствуют наращиванию объемов продаж на фармацевтическом рынке.</a:t>
            </a:r>
          </a:p>
          <a:p>
            <a:pPr marL="342900" lvl="0" indent="-342900" algn="r">
              <a:spcBef>
                <a:spcPct val="20000"/>
              </a:spcBef>
              <a:buFont typeface="Arial" pitchFamily="34" charset="0"/>
              <a:buChar char="•"/>
            </a:pPr>
            <a:endParaRPr lang="ru-RU" sz="1700" dirty="0">
              <a:solidFill>
                <a:srgbClr val="00204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Asus\Desktop\37724_725681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4" y="-315416"/>
            <a:ext cx="3359274" cy="3359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57084">
            <a:off x="169490" y="660868"/>
            <a:ext cx="5417514" cy="218053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5122" name="Picture 2" descr="C:\Users\Asus\Desktop\0_8ea9e_e272c4d9_X5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32" y="3839198"/>
            <a:ext cx="3029322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2574" r="19552"/>
          <a:stretch/>
        </p:blipFill>
        <p:spPr bwMode="auto">
          <a:xfrm>
            <a:off x="0" y="0"/>
            <a:ext cx="5085767" cy="681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contenu 4"/>
          <p:cNvSpPr>
            <a:spLocks noGrp="1"/>
          </p:cNvSpPr>
          <p:nvPr>
            <p:ph idx="1"/>
          </p:nvPr>
        </p:nvSpPr>
        <p:spPr>
          <a:xfrm>
            <a:off x="3545165" y="1125199"/>
            <a:ext cx="5472607" cy="1871753"/>
          </a:xfrm>
        </p:spPr>
        <p:txBody>
          <a:bodyPr>
            <a:noAutofit/>
          </a:bodyPr>
          <a:lstStyle/>
          <a:p>
            <a:pPr marL="0" indent="723900" algn="just">
              <a:buNone/>
            </a:pPr>
            <a:r>
              <a:rPr lang="ru-RU" sz="1800" dirty="0" smtClean="0"/>
              <a:t>Одной </a:t>
            </a:r>
            <a:r>
              <a:rPr lang="ru-RU" sz="1800" dirty="0"/>
              <a:t>из важнейших </a:t>
            </a:r>
            <a:r>
              <a:rPr lang="ru-RU" sz="1800" dirty="0" smtClean="0"/>
              <a:t>задач, проводимой государством политики, </a:t>
            </a:r>
            <a:r>
              <a:rPr lang="ru-RU" sz="1800" dirty="0"/>
              <a:t>является охрана здоровья его граждан путем обеспечения эффективного функционирования системы здравоохранения, направленного на рост уровня и качества жизни населения, сохранение его трудоспособности. </a:t>
            </a:r>
            <a:endParaRPr lang="ru-RU" sz="1800" dirty="0" smtClean="0"/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27726" y="2924944"/>
            <a:ext cx="62900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1813" algn="just">
              <a:spcBef>
                <a:spcPct val="20000"/>
              </a:spcBef>
            </a:pPr>
            <a:r>
              <a:rPr lang="ru-RU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Центральной составляющей системы </a:t>
            </a:r>
            <a:r>
              <a:rPr lang="ru-RU" dirty="0" smtClean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здраво-охранения </a:t>
            </a:r>
            <a:r>
              <a:rPr lang="ru-RU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является фармацевтическая отрасль страны, в связи с чем различные аспекты ее функционирования и развития являются предметом исследований ученых всех стран мира. </a:t>
            </a:r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40283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Актуальность</a:t>
            </a: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02289" y="4483408"/>
            <a:ext cx="7215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Современная фармация относится к наиболее </a:t>
            </a:r>
            <a:r>
              <a:rPr lang="ru-RU" dirty="0" smtClean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высоко-технологичным </a:t>
            </a:r>
            <a:r>
              <a:rPr lang="ru-RU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и наукоёмким секторам экономики и при соответствующих условиях может стать </a:t>
            </a:r>
            <a:r>
              <a:rPr lang="ru-RU" dirty="0" smtClean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центром инновационного </a:t>
            </a:r>
            <a:r>
              <a:rPr lang="ru-RU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развития страны, проблематика направлений и условий ее развития вызывает постоянный рост интереса к ней со стороны как ученых, так и </a:t>
            </a:r>
            <a:r>
              <a:rPr lang="ru-RU" dirty="0" smtClean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практиков.</a:t>
            </a:r>
            <a:endParaRPr lang="ru-RU" dirty="0"/>
          </a:p>
        </p:txBody>
      </p:sp>
      <p:pic>
        <p:nvPicPr>
          <p:cNvPr id="8194" name="Picture 2" descr="C:\Users\Asus\Desktop\54887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" y="0"/>
            <a:ext cx="1076814" cy="10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915816" y="2276872"/>
            <a:ext cx="6012160" cy="4392488"/>
          </a:xfrm>
        </p:spPr>
        <p:txBody>
          <a:bodyPr>
            <a:noAutofit/>
          </a:bodyPr>
          <a:lstStyle/>
          <a:p>
            <a:pPr marL="92075" indent="555625" algn="just"/>
            <a:r>
              <a:rPr lang="ru-RU" sz="1900" b="1" dirty="0" smtClean="0"/>
              <a:t>Объект </a:t>
            </a:r>
            <a:r>
              <a:rPr lang="ru-RU" sz="1900" b="1" dirty="0"/>
              <a:t>исследования </a:t>
            </a:r>
            <a:r>
              <a:rPr lang="ru-RU" sz="1900" dirty="0"/>
              <a:t>– динамика объема аптечных продаж лекарственных препаратов в денежном выражении. </a:t>
            </a:r>
          </a:p>
          <a:p>
            <a:pPr marL="92075" indent="555625" algn="just"/>
            <a:endParaRPr lang="ru-RU" sz="1900" b="1" dirty="0" smtClean="0"/>
          </a:p>
          <a:p>
            <a:pPr marL="92075" indent="555625" algn="just"/>
            <a:r>
              <a:rPr lang="ru-RU" sz="1900" b="1" dirty="0" smtClean="0"/>
              <a:t>Предмет </a:t>
            </a:r>
            <a:r>
              <a:rPr lang="ru-RU" sz="1900" dirty="0" smtClean="0"/>
              <a:t>– </a:t>
            </a:r>
            <a:r>
              <a:rPr lang="ru-RU" sz="1900" dirty="0"/>
              <a:t>адаптивная селективная модель прогнозирования объема продаж на фармацевтическом рынке.</a:t>
            </a:r>
          </a:p>
          <a:p>
            <a:pPr marL="92075" indent="555625" algn="just"/>
            <a:endParaRPr lang="ru-RU" sz="1900" dirty="0" smtClean="0"/>
          </a:p>
          <a:p>
            <a:pPr algn="just"/>
            <a:endParaRPr lang="ru-RU" sz="1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04664"/>
            <a:ext cx="4716016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1436688">
              <a:lnSpc>
                <a:spcPct val="110000"/>
              </a:lnSpc>
              <a:spcBef>
                <a:spcPct val="20000"/>
              </a:spcBef>
            </a:pPr>
            <a:r>
              <a:rPr lang="ru-RU" sz="1900" b="1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1900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 - анализ основных особенностей и тенденций функционирования украинского рынка </a:t>
            </a:r>
            <a:r>
              <a:rPr lang="ru-RU" sz="1900" dirty="0" smtClean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фармацевтики, выявление </a:t>
            </a:r>
            <a:r>
              <a:rPr lang="ru-RU" sz="1900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направлений динамики его развития.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69976" y="4797152"/>
            <a:ext cx="685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55562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В работе предлагается </a:t>
            </a:r>
            <a:r>
              <a:rPr lang="ru-RU" sz="1900" b="1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решение задачи</a:t>
            </a:r>
            <a:r>
              <a:rPr lang="ru-RU" sz="1900" dirty="0">
                <a:solidFill>
                  <a:srgbClr val="00204F"/>
                </a:solidFill>
                <a:latin typeface="Arial" pitchFamily="34" charset="0"/>
                <a:cs typeface="Arial" pitchFamily="34" charset="0"/>
              </a:rPr>
              <a:t> разработки моделей краткосрочного прогнозирования объемов продаж и представления их динамики в современных условиях.</a:t>
            </a:r>
          </a:p>
        </p:txBody>
      </p:sp>
      <p:pic>
        <p:nvPicPr>
          <p:cNvPr id="7170" name="Picture 2" descr="C:\Users\Asus\Desktop\1096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993"/>
            <a:ext cx="1065712" cy="1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5" r="3083"/>
          <a:stretch/>
        </p:blipFill>
        <p:spPr bwMode="auto">
          <a:xfrm>
            <a:off x="-21187" y="-31422"/>
            <a:ext cx="9136462" cy="691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5122912" cy="1143000"/>
          </a:xfrm>
        </p:spPr>
        <p:txBody>
          <a:bodyPr/>
          <a:lstStyle/>
          <a:p>
            <a:r>
              <a:rPr lang="ru-RU" b="1" dirty="0"/>
              <a:t>Особенности фармацевтического рынка Украины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239" y="1446952"/>
            <a:ext cx="8964488" cy="117470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531813"/>
            <a:r>
              <a:rPr lang="ru-RU" sz="1600" dirty="0" smtClean="0"/>
              <a:t>Объем </a:t>
            </a:r>
            <a:r>
              <a:rPr lang="ru-RU" sz="1600" dirty="0" err="1" smtClean="0"/>
              <a:t>фармрынка</a:t>
            </a:r>
            <a:r>
              <a:rPr lang="ru-RU" sz="1600" dirty="0" smtClean="0"/>
              <a:t> Украины имеет двузначные темпы прироста, что относит его к категории быстрорастущих. Общемировые тенденции (рост средней продолжительности жизни, распространение хронических заболеваний, развитие новых стандартов лечения и др.) позволяют прогнозировать его рост, хотя и сдерживаемый низким уровнем доходов населения.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988" y="2702726"/>
            <a:ext cx="8964488" cy="11736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531813"/>
            <a:r>
              <a:rPr lang="ru-RU" sz="1600" dirty="0"/>
              <a:t>Для успешного интегрирования отечественного рынка в мировые структуры необходима разработка и внедрение направлений инновационного развития отрасли. Это </a:t>
            </a:r>
            <a:r>
              <a:rPr lang="ru-RU" sz="1600" dirty="0" err="1"/>
              <a:t>ресурсозатратный</a:t>
            </a:r>
            <a:r>
              <a:rPr lang="ru-RU" sz="1600" dirty="0"/>
              <a:t> путь развития, требующий крупных финансовых вложений как со стороны государства, так и частных и иностранных инвестиций.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239" y="4005064"/>
            <a:ext cx="896448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531813" algn="ctr"/>
            <a:r>
              <a:rPr lang="ru-RU" sz="1600" dirty="0"/>
              <a:t>Зависимость от лекарственного импорта свидетельствует, что бюджетные средства и деньги населения фактически финансируют развитие фармацевтической промышленности и науки за рубежом. В Украину поставляют не только сложные современные препараты, но и ключевые вакцины и антибиотики – основу фармакологической </a:t>
            </a:r>
            <a:r>
              <a:rPr lang="ru-RU" sz="1600" dirty="0" smtClean="0"/>
              <a:t>безопасности</a:t>
            </a:r>
            <a:r>
              <a:rPr lang="ru-RU" sz="1600" dirty="0"/>
              <a:t> </a:t>
            </a:r>
            <a:r>
              <a:rPr lang="ru-RU" sz="1600" dirty="0" smtClean="0"/>
              <a:t>и </a:t>
            </a:r>
            <a:r>
              <a:rPr lang="ru-RU" sz="1600" dirty="0"/>
              <a:t>большинство субстанций.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777" y="5229200"/>
            <a:ext cx="895695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Изменение качественной структуры рынка можно ожидать при условии продолжения реформирования системы здравоохранения и продуманной регуляторной политике государства. От практической реализации принимаемых организационных, законодательных, финансовых и других регуляторов будет зависеть реальная возможность конкурентоспособности фармацевтической отрасли и ее достойное положение на мировом фармацевтическом рынке.</a:t>
            </a:r>
            <a:endParaRPr lang="ru-RU" sz="1600" dirty="0"/>
          </a:p>
        </p:txBody>
      </p:sp>
      <p:pic>
        <p:nvPicPr>
          <p:cNvPr id="1026" name="Picture 2" descr="C:\Users\Asus\Desktop\reg-katalog-plus-mi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1875231" cy="8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/>
          <a:stretch/>
        </p:blipFill>
        <p:spPr bwMode="auto">
          <a:xfrm>
            <a:off x="0" y="0"/>
            <a:ext cx="9252521" cy="691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40588499"/>
              </p:ext>
            </p:extLst>
          </p:nvPr>
        </p:nvGraphicFramePr>
        <p:xfrm>
          <a:off x="281503" y="1628800"/>
          <a:ext cx="8697213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Titre 3"/>
          <p:cNvSpPr txBox="1">
            <a:spLocks/>
          </p:cNvSpPr>
          <p:nvPr/>
        </p:nvSpPr>
        <p:spPr>
          <a:xfrm>
            <a:off x="4499992" y="518760"/>
            <a:ext cx="4402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0086A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Этапы прогнозирования</a:t>
            </a:r>
            <a:endParaRPr lang="en-US" b="1" dirty="0"/>
          </a:p>
        </p:txBody>
      </p:sp>
      <p:pic>
        <p:nvPicPr>
          <p:cNvPr id="2050" name="Picture 2" descr="C:\Users\Asus\Desktop\640px-Human_evolution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75" y="188640"/>
            <a:ext cx="3188936" cy="19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627784" y="2276872"/>
            <a:ext cx="6012160" cy="41373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411760" y="4725144"/>
            <a:ext cx="6552727" cy="1143000"/>
          </a:xfrm>
        </p:spPr>
        <p:txBody>
          <a:bodyPr/>
          <a:lstStyle/>
          <a:p>
            <a:pPr algn="ctr"/>
            <a:r>
              <a:rPr lang="ru-RU" b="1" dirty="0" smtClean="0"/>
              <a:t>Адаптивная селективная модель прогнозирования как метод повышения точности прогноза</a:t>
            </a:r>
            <a:endParaRPr lang="ru-RU" b="1" dirty="0"/>
          </a:p>
        </p:txBody>
      </p:sp>
      <p:sp>
        <p:nvSpPr>
          <p:cNvPr id="15" name="AutoShape 2" descr="Картинки по запросу да нет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Картинки по запросу да нет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Espace réservé du contenu 4"/>
          <p:cNvSpPr txBox="1">
            <a:spLocks/>
          </p:cNvSpPr>
          <p:nvPr/>
        </p:nvSpPr>
        <p:spPr>
          <a:xfrm>
            <a:off x="5260214" y="548680"/>
            <a:ext cx="3510345" cy="187175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4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4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04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204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204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23900">
              <a:buNone/>
            </a:pPr>
            <a:r>
              <a:rPr lang="ru-RU" sz="1900" i="1" dirty="0" smtClean="0"/>
              <a:t>                    Разработка адаптивной селективной модели дает </a:t>
            </a:r>
            <a:r>
              <a:rPr lang="ru-RU" sz="1900" i="1" dirty="0"/>
              <a:t>возможность построить </a:t>
            </a:r>
            <a:r>
              <a:rPr lang="ru-RU" sz="1900" b="1" i="1" dirty="0"/>
              <a:t>более качественную модель</a:t>
            </a:r>
            <a:r>
              <a:rPr lang="ru-RU" sz="1900" i="1" dirty="0"/>
              <a:t>, чем это </a:t>
            </a:r>
            <a:r>
              <a:rPr lang="ru-RU" sz="1900" i="1" dirty="0" smtClean="0"/>
              <a:t>дали бы адаптивные </a:t>
            </a:r>
            <a:r>
              <a:rPr lang="ru-RU" sz="1900" i="1" dirty="0"/>
              <a:t>модели по отдельности. Так недостатки одной модели может перекрыть </a:t>
            </a:r>
            <a:r>
              <a:rPr lang="ru-RU" sz="1900" i="1" dirty="0" smtClean="0"/>
              <a:t>другая модель, </a:t>
            </a:r>
            <a:r>
              <a:rPr lang="ru-RU" sz="1900" i="1" dirty="0"/>
              <a:t>тем самым повысить конечный результат. </a:t>
            </a:r>
          </a:p>
          <a:p>
            <a:pPr marL="0" indent="723900">
              <a:buFont typeface="Arial" pitchFamily="34" charset="0"/>
              <a:buNone/>
            </a:pPr>
            <a:endParaRPr lang="ru-RU" sz="1900" i="1" dirty="0" smtClean="0"/>
          </a:p>
          <a:p>
            <a:pPr marL="0" indent="0">
              <a:buFont typeface="Arial" pitchFamily="34" charset="0"/>
              <a:buNone/>
            </a:pPr>
            <a:endParaRPr lang="en-US" sz="1900" i="1" dirty="0"/>
          </a:p>
        </p:txBody>
      </p:sp>
      <p:pic>
        <p:nvPicPr>
          <p:cNvPr id="4102" name="Picture 6" descr="C:\Users\Asus\Desktop\rubber-stamp-with-text-important-icon-isolated-on-white-background-vector-illustration_157826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98" y="1936228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4402832" cy="1143000"/>
          </a:xfrm>
        </p:spPr>
        <p:txBody>
          <a:bodyPr/>
          <a:lstStyle/>
          <a:p>
            <a:r>
              <a:rPr lang="ru-RU" b="1" dirty="0" smtClean="0"/>
              <a:t>Суть селективной модели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04864"/>
            <a:ext cx="5698976" cy="4137323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каждом шаге по нескольким базовым моделям определяют прогнозные значения, затем сравнивают их с фактическими, после чего модель, которая показала лучшие результаты, используется для нахождения новых прогнозных значений. На следующем шаге процедура повторяется. </a:t>
            </a:r>
          </a:p>
          <a:p>
            <a:endParaRPr lang="ru-RU" dirty="0"/>
          </a:p>
        </p:txBody>
      </p:sp>
      <p:pic>
        <p:nvPicPr>
          <p:cNvPr id="1026" name="Picture 2" descr="C:\Users\Asus\Desktop\algorithm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7" y="1886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r="2276"/>
          <a:stretch/>
        </p:blipFill>
        <p:spPr bwMode="auto">
          <a:xfrm>
            <a:off x="-20668" y="0"/>
            <a:ext cx="9164668" cy="691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402832" cy="1143000"/>
          </a:xfrm>
        </p:spPr>
        <p:txBody>
          <a:bodyPr/>
          <a:lstStyle/>
          <a:p>
            <a:r>
              <a:rPr lang="ru-RU" b="1" dirty="0" smtClean="0"/>
              <a:t>Постановка задачи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69900480"/>
              </p:ext>
            </p:extLst>
          </p:nvPr>
        </p:nvGraphicFramePr>
        <p:xfrm>
          <a:off x="-108520" y="980728"/>
          <a:ext cx="92525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C:\Users\Asus\Desktop\задачи-на-внимание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593726" cy="22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0559" y="260648"/>
            <a:ext cx="6010537" cy="43139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4813416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полученным результатам прогноза на шаг вперед (21 период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-  выбор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адекватной модели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которой начнется построение адаптивной селективной модели для 8-ми последних периодов в выборке и построится прогноз на 1 шаг вперед (29 период).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692696"/>
            <a:ext cx="2987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Выборка 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20 </a:t>
            </a: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первых наблюдений:</a:t>
            </a:r>
          </a:p>
          <a:p>
            <a:pPr lvl="0" algn="ctr"/>
            <a:endParaRPr lang="ru-RU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55600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с экспоненциальным сглаживанием, модели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Хольта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indent="355600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прогнозов на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1шаг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вперёд.</a:t>
            </a:r>
          </a:p>
          <a:p>
            <a:pPr lvl="0" indent="355600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полученных прогнозов -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m.a.p.e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54587" y="4338530"/>
            <a:ext cx="307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Выборка из </a:t>
            </a: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наблюдений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06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gami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872</Words>
  <Application>Microsoft Office PowerPoint</Application>
  <PresentationFormat>Экран (4:3)</PresentationFormat>
  <Paragraphs>58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Origami [Showeet.com]</vt:lpstr>
      <vt:lpstr>Селективная адаптивная модель прогнозирования развития фармацевтического рынка Украины</vt:lpstr>
      <vt:lpstr>Актуальность</vt:lpstr>
      <vt:lpstr>Презентация PowerPoint</vt:lpstr>
      <vt:lpstr>Особенности фармацевтического рынка Украины</vt:lpstr>
      <vt:lpstr>Презентация PowerPoint</vt:lpstr>
      <vt:lpstr>Адаптивная селективная модель прогнозирования как метод повышения точности прогноза</vt:lpstr>
      <vt:lpstr>Суть селективной модели </vt:lpstr>
      <vt:lpstr>Постановка задачи</vt:lpstr>
      <vt:lpstr>Презентация PowerPoint</vt:lpstr>
      <vt:lpstr>Первый шаг. Построение модели экспоненциального сглаживания </vt:lpstr>
      <vt:lpstr>Второй шаг.  Построение модели  Хольта</vt:lpstr>
      <vt:lpstr>Презентация PowerPoint</vt:lpstr>
      <vt:lpstr>эксперимент</vt:lpstr>
      <vt:lpstr>разработка Адаптивной Селективной Модели</vt:lpstr>
      <vt:lpstr>Результаты АСМ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Old Style</dc:title>
  <dc:creator>showeet.com</dc:creator>
  <cp:lastModifiedBy>Asus</cp:lastModifiedBy>
  <cp:revision>27</cp:revision>
  <dcterms:created xsi:type="dcterms:W3CDTF">2012-01-16T12:17:13Z</dcterms:created>
  <dcterms:modified xsi:type="dcterms:W3CDTF">2016-12-16T00:38:06Z</dcterms:modified>
  <cp:category>Templates</cp:category>
</cp:coreProperties>
</file>