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4" r:id="rId6"/>
    <p:sldId id="260" r:id="rId7"/>
    <p:sldId id="262" r:id="rId8"/>
    <p:sldId id="263" r:id="rId9"/>
    <p:sldId id="261"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3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ru-RU" smtClean="0"/>
              <a:t>Образец заголовка</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06.04.2017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med">
    <p:cover dir="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06.04.2017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med">
    <p:cover dir="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06.04.2017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med">
    <p:cover dir="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06.04.2017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med">
    <p:cover dir="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06.04.2017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med">
    <p:cover dir="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pPr/>
              <a:t>06.04.2017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med">
    <p:cover dir="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B4C71EC6-210F-42DE-9C53-41977AD35B3D}" type="datetimeFigureOut">
              <a:rPr lang="ru-RU" smtClean="0"/>
              <a:pPr/>
              <a:t>06.04.2017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cover dir="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pPr/>
              <a:t>06.04.2017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med">
    <p:cover dir="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pPr/>
              <a:t>06.04.2017</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med">
    <p:cover dir="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ru-RU" smtClean="0"/>
              <a:t>Образец заголовка</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06.04.2017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cover dir="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ru-RU" smtClean="0"/>
              <a:t>Образец заголовка</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06.04.2017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ransition spd="med">
    <p:cover dir="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B4C71EC6-210F-42DE-9C53-41977AD35B3D}" type="datetimeFigureOut">
              <a:rPr lang="ru-RU" smtClean="0"/>
              <a:pPr/>
              <a:t>06.04.2017</a:t>
            </a:fld>
            <a:endParaRPr lang="ru-RU"/>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ru-RU"/>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9B0651-EE4F-4900-A07F-96A6BFA9D0F0}" type="slidenum">
              <a:rPr lang="ru-RU" smtClean="0"/>
              <a:pPr/>
              <a:t>‹#›</a:t>
            </a:fld>
            <a:endParaRPr lang="ru-RU"/>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cover dir="ru"/>
  </p:transition>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1916832"/>
            <a:ext cx="7543800" cy="1524000"/>
          </a:xfrm>
        </p:spPr>
        <p:txBody>
          <a:bodyPr/>
          <a:lstStyle/>
          <a:p>
            <a:r>
              <a:rPr lang="uk-UA" sz="4800" dirty="0"/>
              <a:t>ПОРІВНЯННЯ МОДЕЛЕЙ ДЛЯ ПРОГНОЗУВАННЯ КЛІКІВ КОРИСТУВАЧІВ ПО РЕКЛАМІ</a:t>
            </a:r>
            <a:r>
              <a:rPr lang="ru-RU" sz="4800" dirty="0"/>
              <a:t/>
            </a:r>
            <a:br>
              <a:rPr lang="ru-RU" sz="4800" dirty="0"/>
            </a:br>
            <a:endParaRPr lang="ru-RU" sz="4800" dirty="0"/>
          </a:p>
        </p:txBody>
      </p:sp>
      <p:sp>
        <p:nvSpPr>
          <p:cNvPr id="3" name="Подзаголовок 2"/>
          <p:cNvSpPr>
            <a:spLocks noGrp="1"/>
          </p:cNvSpPr>
          <p:nvPr>
            <p:ph type="subTitle" idx="1"/>
          </p:nvPr>
        </p:nvSpPr>
        <p:spPr>
          <a:xfrm>
            <a:off x="1979712" y="3356992"/>
            <a:ext cx="6858000" cy="2664296"/>
          </a:xfrm>
        </p:spPr>
        <p:txBody>
          <a:bodyPr>
            <a:noAutofit/>
          </a:bodyPr>
          <a:lstStyle/>
          <a:p>
            <a:pPr algn="r"/>
            <a:r>
              <a:rPr lang="uk-UA" sz="2000" dirty="0" smtClean="0"/>
              <a:t>Підготував</a:t>
            </a:r>
          </a:p>
          <a:p>
            <a:pPr algn="r"/>
            <a:r>
              <a:rPr lang="uk-UA" sz="2000" dirty="0" smtClean="0"/>
              <a:t>студент  4 курсу</a:t>
            </a:r>
            <a:r>
              <a:rPr lang="en-US" sz="2000" dirty="0" smtClean="0"/>
              <a:t> </a:t>
            </a:r>
          </a:p>
          <a:p>
            <a:pPr algn="r"/>
            <a:r>
              <a:rPr lang="uk-UA" sz="2000" dirty="0" smtClean="0"/>
              <a:t>факультету </a:t>
            </a:r>
            <a:r>
              <a:rPr lang="uk-UA" sz="2000" dirty="0" err="1" smtClean="0"/>
              <a:t>ЕІ</a:t>
            </a:r>
            <a:endParaRPr lang="uk-UA" sz="2000" dirty="0" smtClean="0"/>
          </a:p>
          <a:p>
            <a:pPr algn="r"/>
            <a:r>
              <a:rPr lang="uk-UA" sz="2000" dirty="0" smtClean="0"/>
              <a:t>ХНЕУ </a:t>
            </a:r>
            <a:r>
              <a:rPr lang="uk-UA" sz="2000" dirty="0"/>
              <a:t>ім. С. </a:t>
            </a:r>
            <a:r>
              <a:rPr lang="uk-UA" sz="2000" dirty="0" err="1" smtClean="0"/>
              <a:t>Кузнеця</a:t>
            </a:r>
            <a:endParaRPr lang="uk-UA" sz="2000" dirty="0" smtClean="0"/>
          </a:p>
          <a:p>
            <a:pPr algn="r"/>
            <a:r>
              <a:rPr lang="uk-UA" sz="2000" dirty="0" err="1" smtClean="0"/>
              <a:t>Чуйков</a:t>
            </a:r>
            <a:r>
              <a:rPr lang="uk-UA" sz="2000" dirty="0" smtClean="0"/>
              <a:t> І. О.</a:t>
            </a:r>
          </a:p>
          <a:p>
            <a:pPr algn="r"/>
            <a:r>
              <a:rPr lang="uk-UA" sz="2000" dirty="0" smtClean="0"/>
              <a:t>Науковий керівник</a:t>
            </a:r>
          </a:p>
          <a:p>
            <a:pPr algn="r"/>
            <a:r>
              <a:rPr lang="uk-UA" sz="2000" dirty="0" err="1"/>
              <a:t>к</a:t>
            </a:r>
            <a:r>
              <a:rPr lang="uk-UA" sz="2000" dirty="0" err="1" smtClean="0"/>
              <a:t>.т.н</a:t>
            </a:r>
            <a:r>
              <a:rPr lang="uk-UA" sz="2000" dirty="0" smtClean="0"/>
              <a:t>., проф. </a:t>
            </a:r>
            <a:r>
              <a:rPr lang="uk-UA" sz="2000" dirty="0" err="1" smtClean="0"/>
              <a:t>Мілов</a:t>
            </a:r>
            <a:r>
              <a:rPr lang="uk-UA" sz="2000" dirty="0" smtClean="0"/>
              <a:t> О.В.</a:t>
            </a:r>
            <a:endParaRPr lang="ru-RU" sz="2000" dirty="0"/>
          </a:p>
        </p:txBody>
      </p:sp>
    </p:spTree>
    <p:extLst>
      <p:ext uri="{BB962C8B-B14F-4D97-AF65-F5344CB8AC3E}">
        <p14:creationId xmlns:p14="http://schemas.microsoft.com/office/powerpoint/2010/main" val="14135643"/>
      </p:ext>
    </p:extLst>
  </p:cSld>
  <p:clrMapOvr>
    <a:masterClrMapping/>
  </p:clrMapOvr>
  <p:transition spd="med">
    <p:cover dir="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404664"/>
            <a:ext cx="6781800" cy="880120"/>
          </a:xfrm>
        </p:spPr>
        <p:txBody>
          <a:bodyPr>
            <a:noAutofit/>
          </a:bodyPr>
          <a:lstStyle/>
          <a:p>
            <a:r>
              <a:rPr lang="uk-UA" dirty="0" smtClean="0"/>
              <a:t>Актуальність теми</a:t>
            </a:r>
            <a:endParaRPr lang="ru-RU" dirty="0"/>
          </a:p>
        </p:txBody>
      </p:sp>
      <p:sp>
        <p:nvSpPr>
          <p:cNvPr id="3" name="Объект 2"/>
          <p:cNvSpPr>
            <a:spLocks noGrp="1"/>
          </p:cNvSpPr>
          <p:nvPr>
            <p:ph sz="half" idx="1"/>
          </p:nvPr>
        </p:nvSpPr>
        <p:spPr>
          <a:xfrm>
            <a:off x="323528" y="813800"/>
            <a:ext cx="4536504" cy="3767328"/>
          </a:xfrm>
        </p:spPr>
        <p:txBody>
          <a:bodyPr>
            <a:noAutofit/>
          </a:bodyPr>
          <a:lstStyle/>
          <a:p>
            <a:pPr marL="0" indent="0">
              <a:buNone/>
            </a:pPr>
            <a:r>
              <a:rPr lang="uk-UA" sz="2200" dirty="0"/>
              <a:t>Останнім часом, </a:t>
            </a:r>
            <a:r>
              <a:rPr lang="uk-UA" sz="2200" dirty="0" err="1"/>
              <a:t>інтернет-реклама</a:t>
            </a:r>
            <a:r>
              <a:rPr lang="uk-UA" sz="2200" dirty="0"/>
              <a:t> стала найпопулярнішим способом просування бренду та маркетингу продукції для рекламодавців, і головним джерелом доходу власників сайтів та додатків, на яких розміщується реклама. </a:t>
            </a:r>
            <a:endParaRPr lang="ru-RU" sz="2200" dirty="0"/>
          </a:p>
        </p:txBody>
      </p:sp>
      <p:sp>
        <p:nvSpPr>
          <p:cNvPr id="5" name="Объект 4"/>
          <p:cNvSpPr>
            <a:spLocks noGrp="1"/>
          </p:cNvSpPr>
          <p:nvPr>
            <p:ph sz="half" idx="2"/>
          </p:nvPr>
        </p:nvSpPr>
        <p:spPr>
          <a:xfrm>
            <a:off x="231541" y="3573016"/>
            <a:ext cx="8990384" cy="3767328"/>
          </a:xfrm>
        </p:spPr>
        <p:txBody>
          <a:bodyPr>
            <a:normAutofit/>
          </a:bodyPr>
          <a:lstStyle/>
          <a:p>
            <a:pPr marL="0" indent="0">
              <a:buNone/>
            </a:pPr>
            <a:r>
              <a:rPr lang="uk-UA" sz="2200" dirty="0"/>
              <a:t>Саме тому прогнозування </a:t>
            </a:r>
            <a:r>
              <a:rPr lang="uk-UA" sz="2200" dirty="0" err="1"/>
              <a:t>кліків</a:t>
            </a:r>
            <a:r>
              <a:rPr lang="uk-UA" sz="2200" dirty="0"/>
              <a:t> користувачів на те чи інше рекламне оголошення набуває великого значення, адже розуміючи особливості поведінки користувача стало можливим пропонувати йому рекламне оголошення з посиланням, вірогідність переходу за яким є найвищою. Для вирішення задачі прогнозування </a:t>
            </a:r>
            <a:r>
              <a:rPr lang="uk-UA" sz="2200" dirty="0" err="1"/>
              <a:t>кліків</a:t>
            </a:r>
            <a:r>
              <a:rPr lang="uk-UA" sz="2200" dirty="0"/>
              <a:t> було запропоновано багато підходів. У даній статі будуть розглянуті основні з них.</a:t>
            </a:r>
            <a:endParaRPr lang="ru-RU" sz="2200" dirty="0"/>
          </a:p>
          <a:p>
            <a:endParaRPr lang="ru-RU" sz="2200" dirty="0"/>
          </a:p>
          <a:p>
            <a:endParaRPr lang="ru-RU" sz="2200" dirty="0"/>
          </a:p>
        </p:txBody>
      </p:sp>
      <p:pic>
        <p:nvPicPr>
          <p:cNvPr id="4" name="Picture 2" descr="C:\Users\Valera\Downloads\high-cpc-ha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26733" y="1340768"/>
            <a:ext cx="4456693" cy="25283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5593500"/>
      </p:ext>
    </p:extLst>
  </p:cSld>
  <p:clrMapOvr>
    <a:masterClrMapping/>
  </p:clrMapOvr>
  <p:transition spd="med">
    <p:cover dir="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332656"/>
            <a:ext cx="7554416" cy="870992"/>
          </a:xfrm>
        </p:spPr>
        <p:txBody>
          <a:bodyPr>
            <a:normAutofit fontScale="90000"/>
          </a:bodyPr>
          <a:lstStyle/>
          <a:p>
            <a:r>
              <a:rPr lang="uk-UA" dirty="0" smtClean="0"/>
              <a:t>Критерії якості алгоритму</a:t>
            </a:r>
            <a:endParaRPr lang="ru-RU" dirty="0"/>
          </a:p>
        </p:txBody>
      </p:sp>
      <p:sp>
        <p:nvSpPr>
          <p:cNvPr id="3" name="Объект 2"/>
          <p:cNvSpPr>
            <a:spLocks noGrp="1"/>
          </p:cNvSpPr>
          <p:nvPr>
            <p:ph idx="1"/>
          </p:nvPr>
        </p:nvSpPr>
        <p:spPr>
          <a:xfrm>
            <a:off x="539552" y="1340768"/>
            <a:ext cx="8352928" cy="4968552"/>
          </a:xfrm>
        </p:spPr>
        <p:txBody>
          <a:bodyPr>
            <a:normAutofit/>
          </a:bodyPr>
          <a:lstStyle/>
          <a:p>
            <a:pPr marL="0" indent="0">
              <a:buNone/>
            </a:pPr>
            <a:r>
              <a:rPr lang="uk-UA" sz="2200" dirty="0"/>
              <a:t>Головним критерієм якості алгоритму є «</a:t>
            </a:r>
            <a:r>
              <a:rPr lang="uk-UA" sz="2200" dirty="0" err="1"/>
              <a:t>клікабельність</a:t>
            </a:r>
            <a:r>
              <a:rPr lang="uk-UA" sz="2200" dirty="0"/>
              <a:t>» (CTR) показаної видачі. Також розглядають інші критерії, такі як CPM (математичне очікування грошей, отриманих за тисячу показів). Варто зауважити, що точність передбачення CTR важлива для коректного обчислення CPM. Таким чином важливо не тільки добре відібрати оголошення, але і правильно оцінити ймовірність кліка. Тому на практиці завдання відбору банерів зводиться до прогнозування CTR.</a:t>
            </a:r>
            <a:endParaRPr lang="ru-RU" sz="2200" dirty="0"/>
          </a:p>
          <a:p>
            <a:pPr marL="0" indent="0">
              <a:buNone/>
            </a:pPr>
            <a:r>
              <a:rPr lang="uk-UA" sz="2200" dirty="0"/>
              <a:t>Завдання прогнозу CTR характеризується:</a:t>
            </a:r>
            <a:endParaRPr lang="ru-RU" sz="2200" dirty="0"/>
          </a:p>
          <a:p>
            <a:pPr lvl="0"/>
            <a:r>
              <a:rPr lang="uk-UA" sz="2200" dirty="0"/>
              <a:t>Величезними (сотні гігабайт) обсягами даних.</a:t>
            </a:r>
            <a:endParaRPr lang="ru-RU" sz="2200" dirty="0"/>
          </a:p>
          <a:p>
            <a:pPr lvl="0"/>
            <a:r>
              <a:rPr lang="uk-UA" sz="2200" dirty="0"/>
              <a:t>Великою кількістю категоріальних і текстових ознак.</a:t>
            </a:r>
            <a:endParaRPr lang="ru-RU" sz="2200" dirty="0"/>
          </a:p>
          <a:p>
            <a:pPr lvl="0"/>
            <a:r>
              <a:rPr lang="uk-UA" sz="2200" dirty="0"/>
              <a:t>Високими вимогами до часу роботи алгоритму.</a:t>
            </a:r>
            <a:endParaRPr lang="ru-RU" sz="2200" dirty="0"/>
          </a:p>
          <a:p>
            <a:pPr lvl="0"/>
            <a:r>
              <a:rPr lang="uk-UA" sz="2200" dirty="0"/>
              <a:t>Наявністю декількох критеріїв якості.</a:t>
            </a:r>
            <a:endParaRPr lang="ru-RU" sz="2200" dirty="0"/>
          </a:p>
          <a:p>
            <a:pPr lvl="0"/>
            <a:endParaRPr lang="ru-RU" sz="2200" dirty="0"/>
          </a:p>
        </p:txBody>
      </p:sp>
    </p:spTree>
    <p:extLst>
      <p:ext uri="{BB962C8B-B14F-4D97-AF65-F5344CB8AC3E}">
        <p14:creationId xmlns:p14="http://schemas.microsoft.com/office/powerpoint/2010/main" val="2513732826"/>
      </p:ext>
    </p:extLst>
  </p:cSld>
  <p:clrMapOvr>
    <a:masterClrMapping/>
  </p:clrMapOvr>
  <p:transition spd="med">
    <p:cover dir="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5656" y="332656"/>
            <a:ext cx="6781800" cy="943000"/>
          </a:xfrm>
        </p:spPr>
        <p:txBody>
          <a:bodyPr/>
          <a:lstStyle/>
          <a:p>
            <a:r>
              <a:rPr lang="uk-UA" dirty="0" smtClean="0"/>
              <a:t>Логістична регресія</a:t>
            </a:r>
            <a:endParaRPr lang="ru-RU" dirty="0"/>
          </a:p>
        </p:txBody>
      </p:sp>
      <mc:AlternateContent xmlns:mc="http://schemas.openxmlformats.org/markup-compatibility/2006">
        <mc:Choice xmlns:a14="http://schemas.microsoft.com/office/drawing/2010/main" Requires="a14">
          <p:sp>
            <p:nvSpPr>
              <p:cNvPr id="4" name="Объект 3"/>
              <p:cNvSpPr>
                <a:spLocks noGrp="1"/>
              </p:cNvSpPr>
              <p:nvPr>
                <p:ph idx="1"/>
              </p:nvPr>
            </p:nvSpPr>
            <p:spPr>
              <a:xfrm>
                <a:off x="179512" y="1340768"/>
                <a:ext cx="8928992" cy="4831432"/>
              </a:xfrm>
            </p:spPr>
            <p:txBody>
              <a:bodyPr>
                <a:noAutofit/>
              </a:bodyPr>
              <a:lstStyle/>
              <a:p>
                <a:pPr marL="0" indent="0">
                  <a:buNone/>
                </a:pPr>
                <a:r>
                  <a:rPr lang="ru-RU" sz="2000" dirty="0"/>
                  <a:t>Нехай </a:t>
                </a:r>
                <a:r>
                  <a:rPr lang="ru-RU" sz="2000" dirty="0" err="1"/>
                  <a:t>навчальний</a:t>
                </a:r>
                <a:r>
                  <a:rPr lang="ru-RU" sz="2000" dirty="0"/>
                  <a:t> лог </a:t>
                </a:r>
                <a:r>
                  <a:rPr lang="ru-RU" sz="2000" dirty="0" err="1"/>
                  <a:t>складається</a:t>
                </a:r>
                <a:r>
                  <a:rPr lang="ru-RU" sz="2000" dirty="0"/>
                  <a:t> з </a:t>
                </a:r>
                <a:r>
                  <a:rPr lang="en-US" sz="2000" dirty="0"/>
                  <a:t>n </a:t>
                </a:r>
                <a:r>
                  <a:rPr lang="ru-RU" sz="2000" dirty="0" err="1"/>
                  <a:t>подій</a:t>
                </a:r>
                <a:r>
                  <a:rPr lang="ru-RU" sz="2000" dirty="0"/>
                  <a:t> показ</a:t>
                </a:r>
                <a:r>
                  <a:rPr lang="uk-UA" sz="2000" dirty="0" err="1"/>
                  <a:t>ів</a:t>
                </a:r>
                <a:r>
                  <a:rPr lang="uk-UA" sz="2000" dirty="0"/>
                  <a:t> банерів.</a:t>
                </a:r>
                <a:endParaRPr lang="ru-RU" sz="2000" dirty="0"/>
              </a:p>
              <a:p>
                <a14:m>
                  <m:oMath xmlns:m="http://schemas.openxmlformats.org/officeDocument/2006/math">
                    <m:sSubSup>
                      <m:sSubSupPr>
                        <m:ctrlPr>
                          <a:rPr lang="ru-RU" sz="2000" i="1"/>
                        </m:ctrlPr>
                      </m:sSubSupPr>
                      <m:e>
                        <m:r>
                          <a:rPr lang="uk-UA" sz="2000"/>
                          <m:t>{</m:t>
                        </m:r>
                        <m:r>
                          <m:rPr>
                            <m:sty m:val="p"/>
                          </m:rPr>
                          <a:rPr lang="en-US" sz="2000"/>
                          <m:t>x</m:t>
                        </m:r>
                        <m:r>
                          <m:rPr>
                            <m:sty m:val="p"/>
                          </m:rPr>
                          <a:rPr lang="en-US" sz="2000" baseline="-25000"/>
                          <m:t>i</m:t>
                        </m:r>
                        <m:r>
                          <a:rPr lang="uk-UA" sz="2000"/>
                          <m:t>}</m:t>
                        </m:r>
                      </m:e>
                      <m:sub>
                        <m:r>
                          <a:rPr lang="uk-UA" sz="2000" i="1"/>
                          <m:t>𝑖</m:t>
                        </m:r>
                        <m:r>
                          <a:rPr lang="uk-UA" sz="2000" i="1"/>
                          <m:t>=1</m:t>
                        </m:r>
                      </m:sub>
                      <m:sup>
                        <m:r>
                          <a:rPr lang="uk-UA" sz="2000" i="1"/>
                          <m:t>𝑛</m:t>
                        </m:r>
                      </m:sup>
                    </m:sSubSup>
                  </m:oMath>
                </a14:m>
                <a:r>
                  <a:rPr lang="uk-UA" sz="2000" dirty="0"/>
                  <a:t>, </a:t>
                </a:r>
                <a14:m>
                  <m:oMath xmlns:m="http://schemas.openxmlformats.org/officeDocument/2006/math">
                    <m:sSubSup>
                      <m:sSubSupPr>
                        <m:ctrlPr>
                          <a:rPr lang="ru-RU" sz="2000" i="1"/>
                        </m:ctrlPr>
                      </m:sSubSupPr>
                      <m:e>
                        <m:r>
                          <a:rPr lang="uk-UA" sz="2000"/>
                          <m:t>{</m:t>
                        </m:r>
                        <m:r>
                          <m:rPr>
                            <m:sty m:val="p"/>
                          </m:rPr>
                          <a:rPr lang="en-US" sz="2000"/>
                          <m:t>d</m:t>
                        </m:r>
                        <m:r>
                          <m:rPr>
                            <m:sty m:val="p"/>
                          </m:rPr>
                          <a:rPr lang="en-US" sz="2000" baseline="-25000"/>
                          <m:t>i</m:t>
                        </m:r>
                        <m:r>
                          <a:rPr lang="uk-UA" sz="2000"/>
                          <m:t>}</m:t>
                        </m:r>
                      </m:e>
                      <m:sub>
                        <m:r>
                          <a:rPr lang="uk-UA" sz="2000" i="1"/>
                          <m:t>𝑖</m:t>
                        </m:r>
                        <m:r>
                          <a:rPr lang="uk-UA" sz="2000" i="1"/>
                          <m:t>=1</m:t>
                        </m:r>
                      </m:sub>
                      <m:sup>
                        <m:r>
                          <a:rPr lang="uk-UA" sz="2000" i="1"/>
                          <m:t>𝑛</m:t>
                        </m:r>
                      </m:sup>
                    </m:sSubSup>
                  </m:oMath>
                </a14:m>
                <a:r>
                  <a:rPr lang="uk-UA" sz="2000" dirty="0"/>
                  <a:t> відповідно контекст та банер </a:t>
                </a:r>
                <a:r>
                  <a:rPr lang="en-US" sz="2000" dirty="0" err="1"/>
                  <a:t>i</a:t>
                </a:r>
                <a:r>
                  <a:rPr lang="uk-UA" sz="2000" dirty="0" err="1"/>
                  <a:t>-ої</a:t>
                </a:r>
                <a:r>
                  <a:rPr lang="uk-UA" sz="2000" dirty="0"/>
                  <a:t> події.</a:t>
                </a:r>
                <a:endParaRPr lang="ru-RU" sz="2000" dirty="0"/>
              </a:p>
              <a:p>
                <a14:m>
                  <m:oMath xmlns:m="http://schemas.openxmlformats.org/officeDocument/2006/math">
                    <m:sSubSup>
                      <m:sSubSupPr>
                        <m:ctrlPr>
                          <a:rPr lang="ru-RU" sz="2000" i="1"/>
                        </m:ctrlPr>
                      </m:sSubSupPr>
                      <m:e>
                        <m:r>
                          <a:rPr lang="uk-UA" sz="2000"/>
                          <m:t>{</m:t>
                        </m:r>
                        <m:r>
                          <m:rPr>
                            <m:sty m:val="p"/>
                          </m:rPr>
                          <a:rPr lang="en-US" sz="2000"/>
                          <m:t>y</m:t>
                        </m:r>
                        <m:r>
                          <m:rPr>
                            <m:sty m:val="p"/>
                          </m:rPr>
                          <a:rPr lang="en-US" sz="2000" baseline="-25000"/>
                          <m:t>i</m:t>
                        </m:r>
                        <m:r>
                          <a:rPr lang="uk-UA" sz="2000"/>
                          <m:t>}</m:t>
                        </m:r>
                      </m:e>
                      <m:sub>
                        <m:r>
                          <a:rPr lang="uk-UA" sz="2000" i="1"/>
                          <m:t>𝑖</m:t>
                        </m:r>
                        <m:r>
                          <a:rPr lang="uk-UA" sz="2000" i="1"/>
                          <m:t>=1</m:t>
                        </m:r>
                      </m:sub>
                      <m:sup>
                        <m:r>
                          <a:rPr lang="uk-UA" sz="2000" i="1"/>
                          <m:t>𝑛</m:t>
                        </m:r>
                      </m:sup>
                    </m:sSubSup>
                  </m:oMath>
                </a14:m>
                <a:r>
                  <a:rPr lang="uk-UA" sz="2000" dirty="0"/>
                  <a:t> вектор міток, </a:t>
                </a:r>
                <a:r>
                  <a:rPr lang="en-US" sz="2000" dirty="0" err="1"/>
                  <a:t>y</a:t>
                </a:r>
                <a:r>
                  <a:rPr lang="en-US" sz="2000" baseline="-25000" dirty="0" err="1"/>
                  <a:t>i</a:t>
                </a:r>
                <a:r>
                  <a:rPr lang="uk-UA" sz="2000" dirty="0"/>
                  <a:t> = 1, якщо для </a:t>
                </a:r>
                <a:r>
                  <a:rPr lang="en-US" sz="2000" dirty="0" err="1"/>
                  <a:t>i</a:t>
                </a:r>
                <a:r>
                  <a:rPr lang="uk-UA" sz="2000" dirty="0" err="1"/>
                  <a:t>-ої</a:t>
                </a:r>
                <a:r>
                  <a:rPr lang="uk-UA" sz="2000" dirty="0"/>
                  <a:t> події відбувся клік по рекламі </a:t>
                </a:r>
                <a:r>
                  <a:rPr lang="en-US" sz="2000" dirty="0" err="1"/>
                  <a:t>y</a:t>
                </a:r>
                <a:r>
                  <a:rPr lang="en-US" sz="2000" baseline="-25000" dirty="0" err="1"/>
                  <a:t>i</a:t>
                </a:r>
                <a:r>
                  <a:rPr lang="uk-UA" sz="2000" dirty="0"/>
                  <a:t>= -1 у інакшому випадку.</a:t>
                </a:r>
                <a:endParaRPr lang="ru-RU" sz="2000" dirty="0"/>
              </a:p>
              <a:p>
                <a:r>
                  <a:rPr lang="en-US" sz="2000" dirty="0"/>
                  <a:t>F</a:t>
                </a:r>
                <a:r>
                  <a:rPr lang="ru-RU" sz="2000" dirty="0"/>
                  <a:t>(</a:t>
                </a:r>
                <a:r>
                  <a:rPr lang="en-US" sz="2000" dirty="0"/>
                  <a:t>x</a:t>
                </a:r>
                <a:r>
                  <a:rPr lang="ru-RU" sz="2000" dirty="0"/>
                  <a:t>, </a:t>
                </a:r>
                <a:r>
                  <a:rPr lang="en-US" sz="2000" dirty="0"/>
                  <a:t>d</a:t>
                </a:r>
                <a:r>
                  <a:rPr lang="ru-RU" sz="2000" dirty="0"/>
                  <a:t>) ∈ </a:t>
                </a:r>
                <a:r>
                  <a:rPr lang="en-US" sz="2000" dirty="0"/>
                  <a:t>X</a:t>
                </a:r>
                <a:r>
                  <a:rPr lang="ru-RU" sz="2000" dirty="0"/>
                  <a:t>×</a:t>
                </a:r>
                <a:r>
                  <a:rPr lang="en-US" sz="2000" dirty="0"/>
                  <a:t>D</a:t>
                </a:r>
                <a:r>
                  <a:rPr lang="ru-RU" sz="2000" dirty="0"/>
                  <a:t>→</a:t>
                </a:r>
                <a:r>
                  <a:rPr lang="en-US" sz="2000" dirty="0"/>
                  <a:t>R</a:t>
                </a:r>
                <a:r>
                  <a:rPr lang="en-US" sz="2000" baseline="30000" dirty="0"/>
                  <a:t>d</a:t>
                </a:r>
                <a:r>
                  <a:rPr lang="ru-RU" sz="2000" dirty="0"/>
                  <a:t> – </a:t>
                </a:r>
                <a:r>
                  <a:rPr lang="uk-UA" sz="2000" dirty="0"/>
                  <a:t>векторна функція, яка приймає на вхід контекст та банер та будує згідно до них вектор ознак для навчання.</a:t>
                </a:r>
                <a:endParaRPr lang="ru-RU" sz="2000" dirty="0"/>
              </a:p>
              <a:p>
                <a:r>
                  <a:rPr lang="en-US" sz="2000" dirty="0"/>
                  <a:t>w </a:t>
                </a:r>
                <a:r>
                  <a:rPr lang="ru-RU" sz="2000" dirty="0"/>
                  <a:t>∈ </a:t>
                </a:r>
                <a:r>
                  <a:rPr lang="en-US" sz="2000" dirty="0"/>
                  <a:t>R</a:t>
                </a:r>
                <a:r>
                  <a:rPr lang="en-US" sz="2000" baseline="30000" dirty="0"/>
                  <a:t>d</a:t>
                </a:r>
                <a:r>
                  <a:rPr lang="uk-UA" sz="2000" dirty="0"/>
                  <a:t>– вектор коефіцієнтів, що налаштовуються в залежності від даних</a:t>
                </a:r>
                <a:endParaRPr lang="ru-RU" sz="2000" dirty="0"/>
              </a:p>
              <a:p>
                <a:pPr marL="0" indent="0">
                  <a:buNone/>
                </a:pPr>
                <a:r>
                  <a:rPr lang="uk-UA" sz="2000" dirty="0"/>
                  <a:t>Логістична регресія моделює </a:t>
                </a:r>
                <a:r>
                  <a:rPr lang="en-US" sz="2000" dirty="0"/>
                  <a:t>CTR </a:t>
                </a:r>
                <a:r>
                  <a:rPr lang="ru-RU" sz="2000" dirty="0"/>
                  <a:t>за </a:t>
                </a:r>
                <a:r>
                  <a:rPr lang="ru-RU" sz="2000" dirty="0" err="1"/>
                  <a:t>наступною</a:t>
                </a:r>
                <a:r>
                  <a:rPr lang="ru-RU" sz="2000" dirty="0"/>
                  <a:t> формулою:</a:t>
                </a:r>
              </a:p>
              <a:p>
                <a:pPr marL="0" indent="0" algn="ctr">
                  <a:buNone/>
                </a:pPr>
                <a:r>
                  <a:rPr lang="en-US" sz="2000" dirty="0"/>
                  <a:t>CTR (</a:t>
                </a:r>
                <a:r>
                  <a:rPr lang="en-US" sz="2000" dirty="0" err="1"/>
                  <a:t>x,d</a:t>
                </a:r>
                <a:r>
                  <a:rPr lang="en-US" sz="2000" dirty="0"/>
                  <a:t>) =</a:t>
                </a:r>
                <a14:m>
                  <m:oMath xmlns:m="http://schemas.openxmlformats.org/officeDocument/2006/math">
                    <m:r>
                      <a:rPr lang="en-US" sz="2000" i="1"/>
                      <m:t> </m:t>
                    </m:r>
                    <m:f>
                      <m:fPr>
                        <m:ctrlPr>
                          <a:rPr lang="ru-RU" sz="2000" i="1"/>
                        </m:ctrlPr>
                      </m:fPr>
                      <m:num>
                        <m:r>
                          <a:rPr lang="en-US" sz="2000" i="1"/>
                          <m:t>1</m:t>
                        </m:r>
                      </m:num>
                      <m:den>
                        <m:r>
                          <a:rPr lang="en-US" sz="2000" i="1"/>
                          <m:t>1+</m:t>
                        </m:r>
                        <m:r>
                          <m:rPr>
                            <m:sty m:val="p"/>
                          </m:rPr>
                          <a:rPr lang="en-US" sz="2000"/>
                          <m:t>exp</m:t>
                        </m:r>
                        <m:r>
                          <a:rPr lang="en-US" sz="2000"/>
                          <m:t>⁡</m:t>
                        </m:r>
                        <m:r>
                          <a:rPr lang="en-US" sz="2000" i="1"/>
                          <m:t>(−</m:t>
                        </m:r>
                        <m:sSup>
                          <m:sSupPr>
                            <m:ctrlPr>
                              <a:rPr lang="ru-RU" sz="2000" i="1"/>
                            </m:ctrlPr>
                          </m:sSupPr>
                          <m:e>
                            <m:r>
                              <a:rPr lang="ru-RU" sz="2000" i="1"/>
                              <m:t>𝑤</m:t>
                            </m:r>
                          </m:e>
                          <m:sup>
                            <m:r>
                              <a:rPr lang="ru-RU" sz="2000" i="1"/>
                              <m:t>𝑇</m:t>
                            </m:r>
                          </m:sup>
                        </m:sSup>
                        <m:r>
                          <a:rPr lang="ru-RU" sz="2000" i="1"/>
                          <m:t>𝑓</m:t>
                        </m:r>
                        <m:d>
                          <m:dPr>
                            <m:ctrlPr>
                              <a:rPr lang="ru-RU" sz="2000" i="1"/>
                            </m:ctrlPr>
                          </m:dPr>
                          <m:e>
                            <m:r>
                              <a:rPr lang="ru-RU" sz="2000" i="1"/>
                              <m:t>𝑥</m:t>
                            </m:r>
                            <m:r>
                              <a:rPr lang="en-US" sz="2000" i="1"/>
                              <m:t>,</m:t>
                            </m:r>
                            <m:r>
                              <a:rPr lang="ru-RU" sz="2000" i="1"/>
                              <m:t>𝑑</m:t>
                            </m:r>
                          </m:e>
                        </m:d>
                        <m:r>
                          <a:rPr lang="en-US" sz="2000" i="1"/>
                          <m:t>)</m:t>
                        </m:r>
                      </m:den>
                    </m:f>
                  </m:oMath>
                </a14:m>
                <a:endParaRPr lang="ru-RU" sz="2000" dirty="0"/>
              </a:p>
              <a:p>
                <a:pPr marL="0" indent="0">
                  <a:buNone/>
                </a:pPr>
                <a:r>
                  <a:rPr lang="ru-RU" sz="2000" dirty="0"/>
                  <a:t>Ваги </a:t>
                </a:r>
                <a:r>
                  <a:rPr lang="en-US" sz="2000" dirty="0"/>
                  <a:t>w </a:t>
                </a:r>
                <a:r>
                  <a:rPr lang="uk-UA" sz="2000" dirty="0"/>
                  <a:t>знаходяться як максимум </a:t>
                </a:r>
                <a:r>
                  <a:rPr lang="uk-UA" sz="2000" dirty="0" err="1"/>
                  <a:t>регуляризованої</a:t>
                </a:r>
                <a:r>
                  <a:rPr lang="uk-UA" sz="2000" dirty="0"/>
                  <a:t> правдоподібності</a:t>
                </a:r>
                <a:endParaRPr lang="ru-RU" sz="2000" dirty="0"/>
              </a:p>
              <a:p>
                <a:pPr marL="0" indent="0">
                  <a:buNone/>
                </a:pPr>
                <a14:m>
                  <m:oMathPara xmlns:m="http://schemas.openxmlformats.org/officeDocument/2006/math">
                    <m:oMathParaPr>
                      <m:jc m:val="center"/>
                    </m:oMathParaPr>
                    <m:oMath xmlns:m="http://schemas.openxmlformats.org/officeDocument/2006/math">
                      <m:nary>
                        <m:naryPr>
                          <m:chr m:val="∑"/>
                          <m:grow m:val="on"/>
                          <m:ctrlPr>
                            <a:rPr lang="ru-RU" sz="2000" i="1"/>
                          </m:ctrlPr>
                        </m:naryPr>
                        <m:sub>
                          <m:r>
                            <m:rPr>
                              <m:sty m:val="p"/>
                            </m:rPr>
                            <a:rPr lang="ru-RU" sz="2000"/>
                            <m:t>i</m:t>
                          </m:r>
                          <m:r>
                            <a:rPr lang="uk-UA" sz="2000"/>
                            <m:t>=1</m:t>
                          </m:r>
                        </m:sub>
                        <m:sup>
                          <m:r>
                            <m:rPr>
                              <m:sty m:val="p"/>
                            </m:rPr>
                            <a:rPr lang="en-US" sz="2000"/>
                            <m:t>n</m:t>
                          </m:r>
                        </m:sup>
                        <m:e>
                          <m:r>
                            <m:rPr>
                              <m:sty m:val="p"/>
                            </m:rPr>
                            <a:rPr lang="ru-RU" sz="2000"/>
                            <m:t>log</m:t>
                          </m:r>
                          <m:d>
                            <m:dPr>
                              <m:ctrlPr>
                                <a:rPr lang="ru-RU" sz="2000" i="1"/>
                              </m:ctrlPr>
                            </m:dPr>
                            <m:e>
                              <m:r>
                                <a:rPr lang="uk-UA" sz="2000"/>
                                <m:t>1+</m:t>
                              </m:r>
                              <m:r>
                                <m:rPr>
                                  <m:sty m:val="p"/>
                                </m:rPr>
                                <a:rPr lang="ru-RU" sz="2000"/>
                                <m:t>exp</m:t>
                              </m:r>
                              <m:r>
                                <a:rPr lang="uk-UA" sz="2000"/>
                                <m:t>⁡(</m:t>
                              </m:r>
                              <m:r>
                                <a:rPr lang="uk-UA" sz="2000" i="1"/>
                                <m:t>−</m:t>
                              </m:r>
                              <m:sSub>
                                <m:sSubPr>
                                  <m:ctrlPr>
                                    <a:rPr lang="ru-RU" sz="2000" i="1"/>
                                  </m:ctrlPr>
                                </m:sSubPr>
                                <m:e>
                                  <m:r>
                                    <m:rPr>
                                      <m:sty m:val="p"/>
                                    </m:rPr>
                                    <a:rPr lang="en-US" sz="2000"/>
                                    <m:t>y</m:t>
                                  </m:r>
                                </m:e>
                                <m:sub>
                                  <m:r>
                                    <m:rPr>
                                      <m:sty m:val="p"/>
                                    </m:rPr>
                                    <a:rPr lang="en-US" sz="2000"/>
                                    <m:t>i</m:t>
                                  </m:r>
                                </m:sub>
                              </m:sSub>
                              <m:sSup>
                                <m:sSupPr>
                                  <m:ctrlPr>
                                    <a:rPr lang="ru-RU" sz="2000" i="1"/>
                                  </m:ctrlPr>
                                </m:sSupPr>
                                <m:e>
                                  <m:r>
                                    <m:rPr>
                                      <m:sty m:val="p"/>
                                    </m:rPr>
                                    <a:rPr lang="en-US" sz="2000"/>
                                    <m:t>w</m:t>
                                  </m:r>
                                </m:e>
                                <m:sup>
                                  <m:r>
                                    <m:rPr>
                                      <m:sty m:val="p"/>
                                    </m:rPr>
                                    <a:rPr lang="en-US" sz="2000"/>
                                    <m:t>T</m:t>
                                  </m:r>
                                </m:sup>
                              </m:sSup>
                              <m:r>
                                <m:rPr>
                                  <m:sty m:val="p"/>
                                </m:rPr>
                                <a:rPr lang="en-US" sz="2000"/>
                                <m:t>f</m:t>
                              </m:r>
                              <m:r>
                                <a:rPr lang="uk-UA" sz="2000"/>
                                <m:t>(</m:t>
                              </m:r>
                              <m:sSub>
                                <m:sSubPr>
                                  <m:ctrlPr>
                                    <a:rPr lang="ru-RU" sz="2000" i="1"/>
                                  </m:ctrlPr>
                                </m:sSubPr>
                                <m:e>
                                  <m:r>
                                    <m:rPr>
                                      <m:sty m:val="p"/>
                                    </m:rPr>
                                    <a:rPr lang="en-US" sz="2000"/>
                                    <m:t>x</m:t>
                                  </m:r>
                                </m:e>
                                <m:sub>
                                  <m:r>
                                    <m:rPr>
                                      <m:sty m:val="p"/>
                                    </m:rPr>
                                    <a:rPr lang="en-US" sz="2000"/>
                                    <m:t>i</m:t>
                                  </m:r>
                                </m:sub>
                              </m:sSub>
                              <m:r>
                                <a:rPr lang="uk-UA" sz="2000"/>
                                <m:t>,</m:t>
                              </m:r>
                              <m:sSub>
                                <m:sSubPr>
                                  <m:ctrlPr>
                                    <a:rPr lang="ru-RU" sz="2000" i="1"/>
                                  </m:ctrlPr>
                                </m:sSubPr>
                                <m:e>
                                  <m:r>
                                    <m:rPr>
                                      <m:sty m:val="p"/>
                                    </m:rPr>
                                    <a:rPr lang="en-US" sz="2000"/>
                                    <m:t>d</m:t>
                                  </m:r>
                                </m:e>
                                <m:sub>
                                  <m:r>
                                    <m:rPr>
                                      <m:sty m:val="p"/>
                                    </m:rPr>
                                    <a:rPr lang="en-US" sz="2000"/>
                                    <m:t>i</m:t>
                                  </m:r>
                                </m:sub>
                              </m:sSub>
                              <m:r>
                                <a:rPr lang="uk-UA" sz="2000"/>
                                <m:t>)</m:t>
                              </m:r>
                            </m:e>
                          </m:d>
                          <m:r>
                            <a:rPr lang="uk-UA" sz="2000"/>
                            <m:t>+</m:t>
                          </m:r>
                          <m:f>
                            <m:fPr>
                              <m:ctrlPr>
                                <a:rPr lang="ru-RU" sz="2000" i="1"/>
                              </m:ctrlPr>
                            </m:fPr>
                            <m:num>
                              <m:r>
                                <a:rPr lang="uk-UA" sz="2000"/>
                                <m:t>1</m:t>
                              </m:r>
                            </m:num>
                            <m:den>
                              <m:r>
                                <a:rPr lang="uk-UA" sz="2000"/>
                                <m:t>2</m:t>
                              </m:r>
                            </m:den>
                          </m:f>
                          <m:r>
                            <m:rPr>
                              <m:sty m:val="p"/>
                            </m:rPr>
                            <a:rPr lang="ru-RU" sz="2000"/>
                            <m:t>λ</m:t>
                          </m:r>
                          <m:r>
                            <a:rPr lang="uk-UA" sz="2000"/>
                            <m:t>||</m:t>
                          </m:r>
                          <m:r>
                            <m:rPr>
                              <m:sty m:val="p"/>
                            </m:rPr>
                            <a:rPr lang="ru-RU" sz="2000"/>
                            <m:t>w</m:t>
                          </m:r>
                          <m:r>
                            <a:rPr lang="uk-UA" sz="2000"/>
                            <m:t>|</m:t>
                          </m:r>
                          <m:sSubSup>
                            <m:sSubSupPr>
                              <m:ctrlPr>
                                <a:rPr lang="ru-RU" sz="2000" i="1"/>
                              </m:ctrlPr>
                            </m:sSubSupPr>
                            <m:e>
                              <m:r>
                                <a:rPr lang="uk-UA" sz="2000"/>
                                <m:t>|</m:t>
                              </m:r>
                            </m:e>
                            <m:sub>
                              <m:r>
                                <a:rPr lang="uk-UA" sz="2000"/>
                                <m:t>2</m:t>
                              </m:r>
                            </m:sub>
                            <m:sup>
                              <m:r>
                                <a:rPr lang="uk-UA" sz="2000"/>
                                <m:t>2</m:t>
                              </m:r>
                            </m:sup>
                          </m:sSubSup>
                          <m:r>
                            <a:rPr lang="uk-UA" sz="2000"/>
                            <m:t>→</m:t>
                          </m:r>
                          <m:func>
                            <m:funcPr>
                              <m:ctrlPr>
                                <a:rPr lang="ru-RU" sz="2000" i="1"/>
                              </m:ctrlPr>
                            </m:funcPr>
                            <m:fName>
                              <m:limLow>
                                <m:limLowPr>
                                  <m:ctrlPr>
                                    <a:rPr lang="ru-RU" sz="2000" i="1"/>
                                  </m:ctrlPr>
                                </m:limLowPr>
                                <m:e>
                                  <m:r>
                                    <m:rPr>
                                      <m:sty m:val="p"/>
                                    </m:rPr>
                                    <a:rPr lang="ru-RU" sz="2000"/>
                                    <m:t>min</m:t>
                                  </m:r>
                                </m:e>
                                <m:lim>
                                  <m:r>
                                    <a:rPr lang="ru-RU" sz="2000" i="1"/>
                                    <m:t>𝑤</m:t>
                                  </m:r>
                                </m:lim>
                              </m:limLow>
                            </m:fName>
                            <m:e/>
                          </m:func>
                        </m:e>
                      </m:nary>
                    </m:oMath>
                  </m:oMathPara>
                </a14:m>
                <a:endParaRPr lang="ru-RU" sz="2000" dirty="0"/>
              </a:p>
            </p:txBody>
          </p:sp>
        </mc:Choice>
        <mc:Fallback>
          <p:sp>
            <p:nvSpPr>
              <p:cNvPr id="4" name="Объект 3"/>
              <p:cNvSpPr>
                <a:spLocks noGrp="1" noRot="1" noChangeAspect="1" noMove="1" noResize="1" noEditPoints="1" noAdjustHandles="1" noChangeArrowheads="1" noChangeShapeType="1" noTextEdit="1"/>
              </p:cNvSpPr>
              <p:nvPr>
                <p:ph idx="1"/>
              </p:nvPr>
            </p:nvSpPr>
            <p:spPr>
              <a:xfrm>
                <a:off x="179512" y="1340768"/>
                <a:ext cx="8928992" cy="4831432"/>
              </a:xfrm>
              <a:blipFill rotWithShape="1">
                <a:blip r:embed="rId2"/>
                <a:stretch>
                  <a:fillRect l="-683" t="-1892" r="-683" b="-126"/>
                </a:stretch>
              </a:blipFill>
            </p:spPr>
            <p:txBody>
              <a:bodyPr/>
              <a:lstStyle/>
              <a:p>
                <a:r>
                  <a:rPr lang="ru-RU">
                    <a:noFill/>
                  </a:rPr>
                  <a:t> </a:t>
                </a:r>
              </a:p>
            </p:txBody>
          </p:sp>
        </mc:Fallback>
      </mc:AlternateContent>
    </p:spTree>
    <p:extLst>
      <p:ext uri="{BB962C8B-B14F-4D97-AF65-F5344CB8AC3E}">
        <p14:creationId xmlns:p14="http://schemas.microsoft.com/office/powerpoint/2010/main" val="3084341969"/>
      </p:ext>
    </p:extLst>
  </p:cSld>
  <p:clrMapOvr>
    <a:masterClrMapping/>
  </p:clrMapOvr>
  <p:transition spd="med">
    <p:cover dir="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74576" y="332656"/>
            <a:ext cx="6781800" cy="943000"/>
          </a:xfrm>
        </p:spPr>
        <p:txBody>
          <a:bodyPr>
            <a:normAutofit/>
          </a:bodyPr>
          <a:lstStyle/>
          <a:p>
            <a:pPr algn="ctr"/>
            <a:r>
              <a:rPr lang="uk-UA" dirty="0" smtClean="0"/>
              <a:t>Аналіз часових рядів</a:t>
            </a:r>
            <a:endParaRPr lang="ru-RU" dirty="0"/>
          </a:p>
        </p:txBody>
      </p:sp>
      <p:sp>
        <p:nvSpPr>
          <p:cNvPr id="3" name="Объект 2"/>
          <p:cNvSpPr>
            <a:spLocks noGrp="1"/>
          </p:cNvSpPr>
          <p:nvPr>
            <p:ph sz="half" idx="1"/>
          </p:nvPr>
        </p:nvSpPr>
        <p:spPr>
          <a:xfrm>
            <a:off x="395536" y="1124744"/>
            <a:ext cx="6552728" cy="2664296"/>
          </a:xfrm>
        </p:spPr>
        <p:txBody>
          <a:bodyPr>
            <a:normAutofit/>
          </a:bodyPr>
          <a:lstStyle/>
          <a:p>
            <a:r>
              <a:rPr lang="uk-UA" sz="2200" dirty="0"/>
              <a:t>Зараз будь-яка подія пов’язана з взаємодією користувача та реклами (запит користувача, час очікування і т.д.) фіксується з часовою відміткою. Тому логічним є використання методів аналізу часових рядів для моделювання поведінки користувача. </a:t>
            </a:r>
            <a:endParaRPr lang="ru-RU" sz="2200" dirty="0"/>
          </a:p>
        </p:txBody>
      </p:sp>
      <p:sp>
        <p:nvSpPr>
          <p:cNvPr id="4" name="Объект 3"/>
          <p:cNvSpPr>
            <a:spLocks noGrp="1"/>
          </p:cNvSpPr>
          <p:nvPr>
            <p:ph sz="half" idx="2"/>
          </p:nvPr>
        </p:nvSpPr>
        <p:spPr>
          <a:xfrm>
            <a:off x="395536" y="3550104"/>
            <a:ext cx="8784976" cy="2903232"/>
          </a:xfrm>
        </p:spPr>
        <p:txBody>
          <a:bodyPr>
            <a:normAutofit/>
          </a:bodyPr>
          <a:lstStyle/>
          <a:p>
            <a:r>
              <a:rPr lang="uk-UA" sz="2200" dirty="0"/>
              <a:t>Існуючі дослідження з аналізу часових рядів зазвичай фокусуються на тенденціях або періодичності у серії даних. Однак, послідовна залежність між показами та діями користувача є настільки складною і динамічною, що аналіз часових рядів за допомогою звичайних методів не здатний досить ефективно моделювати поведінку користувача. </a:t>
            </a:r>
            <a:endParaRPr lang="en-US" sz="2200" dirty="0" smtClean="0"/>
          </a:p>
          <a:p>
            <a:r>
              <a:rPr lang="uk-UA" sz="2200" dirty="0" smtClean="0"/>
              <a:t>У </a:t>
            </a:r>
            <a:r>
              <a:rPr lang="uk-UA" sz="2200" dirty="0"/>
              <a:t>багатьох сучасних роботах пропонується використання рекурентних нейронних мереж для пошуку таких залежностей.</a:t>
            </a:r>
            <a:endParaRPr lang="ru-RU" sz="2200" dirty="0"/>
          </a:p>
          <a:p>
            <a:endParaRPr lang="ru-RU" sz="2200" dirty="0"/>
          </a:p>
        </p:txBody>
      </p:sp>
      <p:pic>
        <p:nvPicPr>
          <p:cNvPr id="2050" name="Picture 2" descr="C:\Users\Valera\Downloads\Kak-vosstanovit-istoriyu-v-Hrome.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60232" y="1124744"/>
            <a:ext cx="2515166" cy="25151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3398114"/>
      </p:ext>
    </p:extLst>
  </p:cSld>
  <p:clrMapOvr>
    <a:masterClrMapping/>
  </p:clrMapOvr>
  <p:transition spd="med">
    <p:cover dir="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404664"/>
            <a:ext cx="8136904" cy="808112"/>
          </a:xfrm>
        </p:spPr>
        <p:txBody>
          <a:bodyPr>
            <a:normAutofit fontScale="90000"/>
          </a:bodyPr>
          <a:lstStyle/>
          <a:p>
            <a:r>
              <a:rPr lang="uk-UA" dirty="0" smtClean="0"/>
              <a:t>Рекурентні нейронні мережі</a:t>
            </a:r>
            <a:endParaRPr lang="ru-RU" dirty="0"/>
          </a:p>
        </p:txBody>
      </p:sp>
      <p:sp>
        <p:nvSpPr>
          <p:cNvPr id="3" name="Объект 2"/>
          <p:cNvSpPr>
            <a:spLocks noGrp="1"/>
          </p:cNvSpPr>
          <p:nvPr>
            <p:ph idx="1"/>
          </p:nvPr>
        </p:nvSpPr>
        <p:spPr>
          <a:xfrm>
            <a:off x="683568" y="1484784"/>
            <a:ext cx="7920880" cy="4464496"/>
          </a:xfrm>
        </p:spPr>
        <p:txBody>
          <a:bodyPr>
            <a:normAutofit/>
          </a:bodyPr>
          <a:lstStyle/>
          <a:p>
            <a:r>
              <a:rPr lang="uk-UA" dirty="0"/>
              <a:t>Історія перегляду оголошень кожним споживачем розглядається як одна послідовність, якій притаманні приховані залежності. </a:t>
            </a:r>
            <a:endParaRPr lang="en-US" dirty="0" smtClean="0"/>
          </a:p>
          <a:p>
            <a:r>
              <a:rPr lang="uk-UA" dirty="0" smtClean="0"/>
              <a:t>У </a:t>
            </a:r>
            <a:r>
              <a:rPr lang="uk-UA" dirty="0"/>
              <a:t>процесі навчання цієї моделі особливості кожної рекламної взаємодії будуть знаходитися в прихованому шарі мережі, разом з раніше накопиченим станом. </a:t>
            </a:r>
            <a:endParaRPr lang="en-US" dirty="0" smtClean="0"/>
          </a:p>
          <a:p>
            <a:r>
              <a:rPr lang="uk-UA" dirty="0" smtClean="0"/>
              <a:t>Таким </a:t>
            </a:r>
            <a:r>
              <a:rPr lang="uk-UA" dirty="0"/>
              <a:t>чином, залежність між рекламними взаємодіями буде будуватися в </a:t>
            </a:r>
            <a:r>
              <a:rPr lang="uk-UA" dirty="0" err="1"/>
              <a:t>рецидивуючих</a:t>
            </a:r>
            <a:r>
              <a:rPr lang="uk-UA" dirty="0"/>
              <a:t> структурах мережі. </a:t>
            </a:r>
            <a:endParaRPr lang="en-US" dirty="0" smtClean="0"/>
          </a:p>
          <a:p>
            <a:r>
              <a:rPr lang="uk-UA" dirty="0" smtClean="0"/>
              <a:t>Використання </a:t>
            </a:r>
            <a:r>
              <a:rPr lang="uk-UA" dirty="0"/>
              <a:t>інформації про послідовності </a:t>
            </a:r>
            <a:r>
              <a:rPr lang="uk-UA" dirty="0" err="1"/>
              <a:t>кліків</a:t>
            </a:r>
            <a:r>
              <a:rPr lang="uk-UA" dirty="0"/>
              <a:t> користувача дозволяє значно підвищити точність моделей прогнозування </a:t>
            </a:r>
            <a:r>
              <a:rPr lang="en-US" dirty="0" smtClean="0"/>
              <a:t>CTR</a:t>
            </a:r>
            <a:r>
              <a:rPr lang="uk-UA" dirty="0" smtClean="0"/>
              <a:t>.</a:t>
            </a:r>
            <a:endParaRPr lang="ru-RU" dirty="0"/>
          </a:p>
        </p:txBody>
      </p:sp>
    </p:spTree>
    <p:extLst>
      <p:ext uri="{BB962C8B-B14F-4D97-AF65-F5344CB8AC3E}">
        <p14:creationId xmlns:p14="http://schemas.microsoft.com/office/powerpoint/2010/main" val="3922558011"/>
      </p:ext>
    </p:extLst>
  </p:cSld>
  <p:clrMapOvr>
    <a:masterClrMapping/>
  </p:clrMapOvr>
  <p:transition spd="med">
    <p:cover dir="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332656"/>
            <a:ext cx="7410400" cy="870992"/>
          </a:xfrm>
        </p:spPr>
        <p:txBody>
          <a:bodyPr>
            <a:normAutofit fontScale="90000"/>
          </a:bodyPr>
          <a:lstStyle/>
          <a:p>
            <a:r>
              <a:rPr lang="uk-UA" dirty="0" smtClean="0"/>
              <a:t>Дерева прийняття рішень</a:t>
            </a:r>
            <a:endParaRPr lang="ru-RU" dirty="0"/>
          </a:p>
        </p:txBody>
      </p:sp>
      <p:sp>
        <p:nvSpPr>
          <p:cNvPr id="3" name="Объект 2"/>
          <p:cNvSpPr>
            <a:spLocks noGrp="1"/>
          </p:cNvSpPr>
          <p:nvPr>
            <p:ph idx="1"/>
          </p:nvPr>
        </p:nvSpPr>
        <p:spPr>
          <a:xfrm>
            <a:off x="395536" y="1703040"/>
            <a:ext cx="8352928" cy="3886200"/>
          </a:xfrm>
        </p:spPr>
        <p:txBody>
          <a:bodyPr>
            <a:noAutofit/>
          </a:bodyPr>
          <a:lstStyle/>
          <a:p>
            <a:r>
              <a:rPr lang="uk-UA" sz="2200" dirty="0"/>
              <a:t>За допомогою композиції дерев прийняття рішень можна ефективно об'єднувати результати роботи декількох алгоритмів машинного навчання (наприклад, лінійних моделей). Для цього вибірка ділиться на 2 частини. </a:t>
            </a:r>
            <a:endParaRPr lang="uk-UA" sz="2200" dirty="0" smtClean="0"/>
          </a:p>
          <a:p>
            <a:r>
              <a:rPr lang="uk-UA" sz="2200" dirty="0" smtClean="0"/>
              <a:t>Спочатку </a:t>
            </a:r>
            <a:r>
              <a:rPr lang="uk-UA" sz="2200" dirty="0"/>
              <a:t>регресивні моделі навчаються на першому наборі даних. Потім обчислюються передбачення цих моделей для всіх об'єктів з другої вибірки, після чого ці передбачення використовуються як о</a:t>
            </a:r>
            <a:r>
              <a:rPr lang="uk-UA" sz="2200" dirty="0" smtClean="0"/>
              <a:t>знаки </a:t>
            </a:r>
            <a:r>
              <a:rPr lang="uk-UA" sz="2200" dirty="0"/>
              <a:t>для навчання композиції дерев.</a:t>
            </a:r>
            <a:endParaRPr lang="ru-RU" sz="2200" dirty="0"/>
          </a:p>
          <a:p>
            <a:r>
              <a:rPr lang="uk-UA" sz="2200" dirty="0"/>
              <a:t>Таким чином за допомогою композиції вирішальних дерев можна об'єднувати прогнози декількох лінійних моделей, нейронних мереж або інших алгоритмів, використовуючи їх передбачення на ряду з іншими ознаками, які використовуються для </a:t>
            </a:r>
            <a:r>
              <a:rPr lang="uk-UA" sz="2200" dirty="0" smtClean="0"/>
              <a:t>навчання</a:t>
            </a:r>
            <a:r>
              <a:rPr lang="ru-RU" sz="2200" dirty="0"/>
              <a:t>.</a:t>
            </a:r>
          </a:p>
        </p:txBody>
      </p:sp>
    </p:spTree>
    <p:extLst>
      <p:ext uri="{BB962C8B-B14F-4D97-AF65-F5344CB8AC3E}">
        <p14:creationId xmlns:p14="http://schemas.microsoft.com/office/powerpoint/2010/main" val="1210455457"/>
      </p:ext>
    </p:extLst>
  </p:cSld>
  <p:clrMapOvr>
    <a:masterClrMapping/>
  </p:clrMapOvr>
  <p:transition spd="med">
    <p:cover dir="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58552" y="260648"/>
            <a:ext cx="6781800" cy="952128"/>
          </a:xfrm>
        </p:spPr>
        <p:txBody>
          <a:bodyPr/>
          <a:lstStyle/>
          <a:p>
            <a:pPr algn="ctr"/>
            <a:r>
              <a:rPr lang="uk-UA" dirty="0" smtClean="0"/>
              <a:t>Мережа </a:t>
            </a:r>
            <a:r>
              <a:rPr lang="uk-UA" dirty="0" err="1" smtClean="0"/>
              <a:t>Баєса</a:t>
            </a:r>
            <a:endParaRPr lang="ru-RU" dirty="0"/>
          </a:p>
        </p:txBody>
      </p:sp>
      <p:sp>
        <p:nvSpPr>
          <p:cNvPr id="3" name="Объект 2"/>
          <p:cNvSpPr>
            <a:spLocks noGrp="1"/>
          </p:cNvSpPr>
          <p:nvPr>
            <p:ph idx="1"/>
          </p:nvPr>
        </p:nvSpPr>
        <p:spPr>
          <a:xfrm>
            <a:off x="395536" y="1196752"/>
            <a:ext cx="8640960" cy="4896544"/>
          </a:xfrm>
        </p:spPr>
        <p:txBody>
          <a:bodyPr>
            <a:normAutofit fontScale="92500" lnSpcReduction="20000"/>
          </a:bodyPr>
          <a:lstStyle/>
          <a:p>
            <a:r>
              <a:rPr lang="uk-UA" dirty="0"/>
              <a:t>Для прогнозування </a:t>
            </a:r>
            <a:r>
              <a:rPr lang="uk-UA" dirty="0" err="1"/>
              <a:t>кліків</a:t>
            </a:r>
            <a:r>
              <a:rPr lang="uk-UA" dirty="0"/>
              <a:t> по новим оголошенням ефективним є використання мережі </a:t>
            </a:r>
            <a:r>
              <a:rPr lang="uk-UA" dirty="0" err="1"/>
              <a:t>Баєса</a:t>
            </a:r>
            <a:r>
              <a:rPr lang="uk-UA" dirty="0"/>
              <a:t>. Для цього необхідно вирішити дві задачі:</a:t>
            </a:r>
            <a:endParaRPr lang="ru-RU" dirty="0"/>
          </a:p>
          <a:p>
            <a:pPr marL="457200" indent="-457200">
              <a:buFont typeface="+mj-lt"/>
              <a:buAutoNum type="arabicParenR"/>
            </a:pPr>
            <a:r>
              <a:rPr lang="uk-UA" dirty="0" smtClean="0"/>
              <a:t>побудувати </a:t>
            </a:r>
            <a:r>
              <a:rPr lang="uk-UA" dirty="0" err="1"/>
              <a:t>Баєсову</a:t>
            </a:r>
            <a:r>
              <a:rPr lang="uk-UA" dirty="0"/>
              <a:t> мережу з ключових слів, які використовуються для опису оголошення, де ці слова будуть виступати вершинами мережі, а ребра будуть описувати взаємозв’язок між схожими ключовими словами;</a:t>
            </a:r>
            <a:endParaRPr lang="ru-RU" dirty="0"/>
          </a:p>
          <a:p>
            <a:pPr marL="457200" indent="-457200">
              <a:buFont typeface="+mj-lt"/>
              <a:buAutoNum type="arabicParenR"/>
            </a:pPr>
            <a:r>
              <a:rPr lang="uk-UA" dirty="0" smtClean="0"/>
              <a:t>забезпечити </a:t>
            </a:r>
            <a:r>
              <a:rPr lang="uk-UA" dirty="0"/>
              <a:t>ефективний механізм отримання висновку для прогнозування розподілу ймовірностей всіх можливих значень враховуючи ключові слова, які використовуються для опису нового оголошення.</a:t>
            </a:r>
            <a:endParaRPr lang="ru-RU" dirty="0"/>
          </a:p>
          <a:p>
            <a:r>
              <a:rPr lang="uk-UA" dirty="0"/>
              <a:t>Таким чином, д</a:t>
            </a:r>
            <a:r>
              <a:rPr lang="ru-RU" dirty="0"/>
              <a:t>ля того, </a:t>
            </a:r>
            <a:r>
              <a:rPr lang="ru-RU" dirty="0" err="1"/>
              <a:t>щоб</a:t>
            </a:r>
            <a:r>
              <a:rPr lang="ru-RU" dirty="0"/>
              <a:t> </a:t>
            </a:r>
            <a:r>
              <a:rPr lang="ru-RU" dirty="0" err="1"/>
              <a:t>передбачити</a:t>
            </a:r>
            <a:r>
              <a:rPr lang="ru-RU" dirty="0"/>
              <a:t> </a:t>
            </a:r>
            <a:r>
              <a:rPr lang="en-US" dirty="0"/>
              <a:t>CTR</a:t>
            </a:r>
            <a:r>
              <a:rPr lang="ru-RU" dirty="0"/>
              <a:t> нового </a:t>
            </a:r>
            <a:r>
              <a:rPr lang="ru-RU" dirty="0" err="1"/>
              <a:t>оголошення</a:t>
            </a:r>
            <a:r>
              <a:rPr lang="ru-RU" dirty="0"/>
              <a:t>, </a:t>
            </a:r>
            <a:r>
              <a:rPr lang="uk-UA" dirty="0"/>
              <a:t>можна використовувати </a:t>
            </a:r>
            <a:r>
              <a:rPr lang="en-US" dirty="0"/>
              <a:t>CTR </a:t>
            </a:r>
            <a:r>
              <a:rPr lang="ru-RU" dirty="0"/>
              <a:t>схож</a:t>
            </a:r>
            <a:r>
              <a:rPr lang="uk-UA" dirty="0" err="1"/>
              <a:t>их</a:t>
            </a:r>
            <a:r>
              <a:rPr lang="uk-UA" dirty="0"/>
              <a:t> </a:t>
            </a:r>
            <a:r>
              <a:rPr lang="ru-RU" dirty="0" err="1"/>
              <a:t>оголошень</a:t>
            </a:r>
            <a:r>
              <a:rPr lang="ru-RU" dirty="0"/>
              <a:t>. </a:t>
            </a:r>
            <a:r>
              <a:rPr lang="ru-RU" dirty="0" err="1"/>
              <a:t>Щоб</a:t>
            </a:r>
            <a:r>
              <a:rPr lang="ru-RU" dirty="0"/>
              <a:t> </a:t>
            </a:r>
            <a:r>
              <a:rPr lang="ru-RU" dirty="0" err="1"/>
              <a:t>отримати</a:t>
            </a:r>
            <a:r>
              <a:rPr lang="ru-RU" dirty="0"/>
              <a:t> </a:t>
            </a:r>
            <a:r>
              <a:rPr lang="uk-UA" dirty="0"/>
              <a:t>найбільш схожі </a:t>
            </a:r>
            <a:r>
              <a:rPr lang="ru-RU" dirty="0" err="1"/>
              <a:t>оголошення</a:t>
            </a:r>
            <a:r>
              <a:rPr lang="ru-RU" dirty="0"/>
              <a:t>, </a:t>
            </a:r>
            <a:r>
              <a:rPr lang="uk-UA" dirty="0"/>
              <a:t>необхідно використати й</a:t>
            </a:r>
            <a:r>
              <a:rPr lang="ru-RU" dirty="0" err="1"/>
              <a:t>мовірнісні</a:t>
            </a:r>
            <a:r>
              <a:rPr lang="ru-RU" dirty="0"/>
              <a:t> </a:t>
            </a:r>
            <a:r>
              <a:rPr lang="uk-UA" dirty="0"/>
              <a:t>висновки на основі збудованої </a:t>
            </a:r>
            <a:r>
              <a:rPr lang="uk-UA" dirty="0" err="1"/>
              <a:t>Баєсової</a:t>
            </a:r>
            <a:r>
              <a:rPr lang="uk-UA" dirty="0"/>
              <a:t> мережі, що дозволить впевнено говорити про подібність рекламних оголошень і прогнозувати на їх основі </a:t>
            </a:r>
            <a:r>
              <a:rPr lang="en-US" dirty="0"/>
              <a:t>CTR</a:t>
            </a:r>
            <a:r>
              <a:rPr lang="uk-UA" dirty="0"/>
              <a:t> нових </a:t>
            </a:r>
            <a:r>
              <a:rPr lang="uk-UA" dirty="0" smtClean="0"/>
              <a:t>оголошень.</a:t>
            </a:r>
            <a:endParaRPr lang="ru-RU" dirty="0"/>
          </a:p>
        </p:txBody>
      </p:sp>
    </p:spTree>
    <p:extLst>
      <p:ext uri="{BB962C8B-B14F-4D97-AF65-F5344CB8AC3E}">
        <p14:creationId xmlns:p14="http://schemas.microsoft.com/office/powerpoint/2010/main" val="1640946918"/>
      </p:ext>
    </p:extLst>
  </p:cSld>
  <p:clrMapOvr>
    <a:masterClrMapping/>
  </p:clrMapOvr>
  <p:transition spd="med">
    <p:cover dir="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1756792"/>
            <a:ext cx="6781800" cy="1600200"/>
          </a:xfrm>
        </p:spPr>
        <p:txBody>
          <a:bodyPr/>
          <a:lstStyle/>
          <a:p>
            <a:pPr algn="ctr"/>
            <a:r>
              <a:rPr lang="uk-UA" dirty="0" smtClean="0"/>
              <a:t>Дякую за увагу!</a:t>
            </a:r>
            <a:endParaRPr lang="ru-RU" dirty="0"/>
          </a:p>
        </p:txBody>
      </p:sp>
    </p:spTree>
    <p:extLst>
      <p:ext uri="{BB962C8B-B14F-4D97-AF65-F5344CB8AC3E}">
        <p14:creationId xmlns:p14="http://schemas.microsoft.com/office/powerpoint/2010/main" val="4238946296"/>
      </p:ext>
    </p:extLst>
  </p:cSld>
  <p:clrMapOvr>
    <a:masterClrMapping/>
  </p:clrMapOvr>
  <p:transition spd="med">
    <p:cover dir="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87</TotalTime>
  <Words>845</Words>
  <Application>Microsoft Office PowerPoint</Application>
  <PresentationFormat>Экран (4:3)</PresentationFormat>
  <Paragraphs>47</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NewsPrint</vt:lpstr>
      <vt:lpstr>ПОРІВНЯННЯ МОДЕЛЕЙ ДЛЯ ПРОГНОЗУВАННЯ КЛІКІВ КОРИСТУВАЧІВ ПО РЕКЛАМІ </vt:lpstr>
      <vt:lpstr>Актуальність теми</vt:lpstr>
      <vt:lpstr>Критерії якості алгоритму</vt:lpstr>
      <vt:lpstr>Логістична регресія</vt:lpstr>
      <vt:lpstr>Аналіз часових рядів</vt:lpstr>
      <vt:lpstr>Рекурентні нейронні мережі</vt:lpstr>
      <vt:lpstr>Дерева прийняття рішень</vt:lpstr>
      <vt:lpstr>Мережа Баєса</vt:lpstr>
      <vt:lpstr>Дякую за увагу!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ПОРІВНЯННЯ МОДЕЛЕЙ ДЛЯ ПРОГНОЗУВАННЯ КЛІКІВ КОРИСТУВАЧІВ ПО РЕКЛАМІ</dc:title>
  <dc:creator>Valera</dc:creator>
  <cp:lastModifiedBy>Valera</cp:lastModifiedBy>
  <cp:revision>12</cp:revision>
  <dcterms:created xsi:type="dcterms:W3CDTF">2017-04-06T10:48:10Z</dcterms:created>
  <dcterms:modified xsi:type="dcterms:W3CDTF">2017-04-06T12:53:17Z</dcterms:modified>
</cp:coreProperties>
</file>