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73" r:id="rId8"/>
    <p:sldId id="264" r:id="rId9"/>
    <p:sldId id="266" r:id="rId10"/>
    <p:sldId id="267" r:id="rId11"/>
    <p:sldId id="270" r:id="rId12"/>
    <p:sldId id="271" r:id="rId13"/>
    <p:sldId id="272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59;&#1085;&#1080;&#1074;&#1077;&#1088;&#1089;&#1080;&#1090;&#1077;&#1090;\4%20&#1082;&#1091;&#1088;&#1089;\&#1052;&#1086;&#1076;&#1077;&#1083;&#1080;%20&#1101;&#1082;&#1086;&#1085;&#1086;&#1084;&#1080;&#1095;&#1077;&#1089;&#1082;&#1086;&#1081;%20&#1076;&#1080;&#1085;&#1072;&#1084;&#1080;&#1082;&#1080;\&#1048;&#1053;&#1044;&#1047;\&#1052;&#1086;&#1076;&#1077;&#1083;&#1100;%20&#1057;&#1086;&#1083;&#1086;&#1091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0" i="0" u="none" strike="noStrike" baseline="0">
                <a:effectLst/>
              </a:rPr>
              <a:t>Графики динамики ВВП при разных нормах потребления</a:t>
            </a:r>
            <a:endParaRPr lang="ru-RU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'Динамика ВВП'!$A$1</c:f>
              <c:strCache>
                <c:ptCount val="1"/>
                <c:pt idx="0">
                  <c:v>Y (r=0,001)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val>
            <c:numRef>
              <c:f>'Динамика ВВП'!$A$2:$A$26</c:f>
              <c:numCache>
                <c:formatCode>_(* #,##0.00_);_(* \(#,##0.00\);_(* "-"??_);_(@_)</c:formatCode>
                <c:ptCount val="25"/>
                <c:pt idx="0">
                  <c:v>329460064</c:v>
                </c:pt>
                <c:pt idx="1">
                  <c:v>319738176</c:v>
                </c:pt>
                <c:pt idx="2">
                  <c:v>310304224</c:v>
                </c:pt>
                <c:pt idx="3">
                  <c:v>301149664</c:v>
                </c:pt>
                <c:pt idx="4">
                  <c:v>292266272</c:v>
                </c:pt>
                <c:pt idx="5">
                  <c:v>283645984</c:v>
                </c:pt>
                <c:pt idx="6">
                  <c:v>275281120</c:v>
                </c:pt>
                <c:pt idx="7">
                  <c:v>267164048</c:v>
                </c:pt>
                <c:pt idx="8">
                  <c:v>259287472</c:v>
                </c:pt>
                <c:pt idx="9">
                  <c:v>251644352</c:v>
                </c:pt>
                <c:pt idx="10">
                  <c:v>244227728</c:v>
                </c:pt>
                <c:pt idx="11">
                  <c:v>237030944</c:v>
                </c:pt>
                <c:pt idx="12">
                  <c:v>230047504</c:v>
                </c:pt>
                <c:pt idx="13">
                  <c:v>223271120</c:v>
                </c:pt>
                <c:pt idx="14">
                  <c:v>216695632</c:v>
                </c:pt>
                <c:pt idx="15">
                  <c:v>210315168</c:v>
                </c:pt>
                <c:pt idx="16">
                  <c:v>204123952</c:v>
                </c:pt>
                <c:pt idx="17">
                  <c:v>198116400</c:v>
                </c:pt>
                <c:pt idx="18">
                  <c:v>192287120</c:v>
                </c:pt>
                <c:pt idx="19">
                  <c:v>186630832</c:v>
                </c:pt>
                <c:pt idx="20">
                  <c:v>181142416</c:v>
                </c:pt>
                <c:pt idx="21">
                  <c:v>175816912</c:v>
                </c:pt>
                <c:pt idx="22">
                  <c:v>170649600</c:v>
                </c:pt>
                <c:pt idx="23">
                  <c:v>165635712</c:v>
                </c:pt>
                <c:pt idx="24">
                  <c:v>160770768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'Динамика ВВП'!$B$1</c:f>
              <c:strCache>
                <c:ptCount val="1"/>
                <c:pt idx="0">
                  <c:v>Y (r=0,5)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val>
            <c:numRef>
              <c:f>'Динамика ВВП'!$B$2:$B$26</c:f>
              <c:numCache>
                <c:formatCode>_(* #,##0.00_);_(* \(#,##0.00\);_(* "-"??_);_(@_)</c:formatCode>
                <c:ptCount val="25"/>
                <c:pt idx="0">
                  <c:v>329460064</c:v>
                </c:pt>
                <c:pt idx="1">
                  <c:v>320800768</c:v>
                </c:pt>
                <c:pt idx="2">
                  <c:v>312417696</c:v>
                </c:pt>
                <c:pt idx="3">
                  <c:v>304302720</c:v>
                </c:pt>
                <c:pt idx="4">
                  <c:v>296448256</c:v>
                </c:pt>
                <c:pt idx="5">
                  <c:v>288846784</c:v>
                </c:pt>
                <c:pt idx="6">
                  <c:v>281491008</c:v>
                </c:pt>
                <c:pt idx="7">
                  <c:v>274373824</c:v>
                </c:pt>
                <c:pt idx="8">
                  <c:v>267488384</c:v>
                </c:pt>
                <c:pt idx="9">
                  <c:v>260828016</c:v>
                </c:pt>
                <c:pt idx="10">
                  <c:v>254386192</c:v>
                </c:pt>
                <c:pt idx="11">
                  <c:v>248156640</c:v>
                </c:pt>
                <c:pt idx="12">
                  <c:v>242133184</c:v>
                </c:pt>
                <c:pt idx="13">
                  <c:v>236309856</c:v>
                </c:pt>
                <c:pt idx="14">
                  <c:v>230680832</c:v>
                </c:pt>
                <c:pt idx="15">
                  <c:v>225240480</c:v>
                </c:pt>
                <c:pt idx="16">
                  <c:v>219983264</c:v>
                </c:pt>
                <c:pt idx="17">
                  <c:v>214903856</c:v>
                </c:pt>
                <c:pt idx="18">
                  <c:v>209997056</c:v>
                </c:pt>
                <c:pt idx="19">
                  <c:v>205257744</c:v>
                </c:pt>
                <c:pt idx="20">
                  <c:v>200681008</c:v>
                </c:pt>
                <c:pt idx="21">
                  <c:v>196261984</c:v>
                </c:pt>
                <c:pt idx="22">
                  <c:v>191996032</c:v>
                </c:pt>
                <c:pt idx="23">
                  <c:v>187878528</c:v>
                </c:pt>
                <c:pt idx="24">
                  <c:v>183905008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'Динамика ВВП'!$C$1</c:f>
              <c:strCache>
                <c:ptCount val="1"/>
                <c:pt idx="0">
                  <c:v>Y (r=1)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val>
            <c:numRef>
              <c:f>'Динамика ВВП'!$C$2:$C$26</c:f>
              <c:numCache>
                <c:formatCode>_(* #,##0.00_);_(* \(#,##0.00\);_(* "-"??_);_(@_)</c:formatCode>
                <c:ptCount val="25"/>
                <c:pt idx="0">
                  <c:v>329460064</c:v>
                </c:pt>
                <c:pt idx="1">
                  <c:v>321876960</c:v>
                </c:pt>
                <c:pt idx="2">
                  <c:v>314551968</c:v>
                </c:pt>
                <c:pt idx="3">
                  <c:v>307477312</c:v>
                </c:pt>
                <c:pt idx="4">
                  <c:v>300645632</c:v>
                </c:pt>
                <c:pt idx="5">
                  <c:v>294049792</c:v>
                </c:pt>
                <c:pt idx="6">
                  <c:v>287682688</c:v>
                </c:pt>
                <c:pt idx="7">
                  <c:v>281537472</c:v>
                </c:pt>
                <c:pt idx="8">
                  <c:v>275607488</c:v>
                </c:pt>
                <c:pt idx="9">
                  <c:v>269886240</c:v>
                </c:pt>
                <c:pt idx="10">
                  <c:v>264367360</c:v>
                </c:pt>
                <c:pt idx="11">
                  <c:v>259044656</c:v>
                </c:pt>
                <c:pt idx="12">
                  <c:v>253912112</c:v>
                </c:pt>
                <c:pt idx="13">
                  <c:v>248963824</c:v>
                </c:pt>
                <c:pt idx="14">
                  <c:v>244194032</c:v>
                </c:pt>
                <c:pt idx="15">
                  <c:v>239597120</c:v>
                </c:pt>
                <c:pt idx="16">
                  <c:v>235167632</c:v>
                </c:pt>
                <c:pt idx="17">
                  <c:v>230900240</c:v>
                </c:pt>
                <c:pt idx="18">
                  <c:v>226789728</c:v>
                </c:pt>
                <c:pt idx="19">
                  <c:v>222831024</c:v>
                </c:pt>
                <c:pt idx="20">
                  <c:v>219019136</c:v>
                </c:pt>
                <c:pt idx="21">
                  <c:v>215349216</c:v>
                </c:pt>
                <c:pt idx="22">
                  <c:v>211816576</c:v>
                </c:pt>
                <c:pt idx="23">
                  <c:v>208416608</c:v>
                </c:pt>
                <c:pt idx="24">
                  <c:v>205144752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880619872"/>
        <c:axId val="-880616064"/>
      </c:lineChart>
      <c:catAx>
        <c:axId val="-880619872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880616064"/>
        <c:crosses val="autoZero"/>
        <c:auto val="1"/>
        <c:lblAlgn val="ctr"/>
        <c:lblOffset val="100"/>
        <c:noMultiLvlLbl val="0"/>
      </c:catAx>
      <c:valAx>
        <c:axId val="-880616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880619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D4563-B515-4309-AC19-017011E6D629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BFAC2CD5-5ABC-4DB3-A110-2E12FCAF68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5133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D4563-B515-4309-AC19-017011E6D629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2CD5-5ABC-4DB3-A110-2E12FCAF68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898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D4563-B515-4309-AC19-017011E6D629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2CD5-5ABC-4DB3-A110-2E12FCAF68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803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D4563-B515-4309-AC19-017011E6D629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2CD5-5ABC-4DB3-A110-2E12FCAF68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041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43D4563-B515-4309-AC19-017011E6D629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BFAC2CD5-5ABC-4DB3-A110-2E12FCAF68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835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D4563-B515-4309-AC19-017011E6D629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2CD5-5ABC-4DB3-A110-2E12FCAF68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954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D4563-B515-4309-AC19-017011E6D629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2CD5-5ABC-4DB3-A110-2E12FCAF68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318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D4563-B515-4309-AC19-017011E6D629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2CD5-5ABC-4DB3-A110-2E12FCAF68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325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D4563-B515-4309-AC19-017011E6D629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2CD5-5ABC-4DB3-A110-2E12FCAF68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871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D4563-B515-4309-AC19-017011E6D629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2CD5-5ABC-4DB3-A110-2E12FCAF68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79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D4563-B515-4309-AC19-017011E6D629}" type="datetimeFigureOut">
              <a:rPr lang="ru-RU" smtClean="0"/>
              <a:t>02.04.2017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C2CD5-5ABC-4DB3-A110-2E12FCAF68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902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43D4563-B515-4309-AC19-017011E6D629}" type="datetimeFigureOut">
              <a:rPr lang="ru-RU" smtClean="0"/>
              <a:t>02.04.2017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BFAC2CD5-5ABC-4DB3-A110-2E12FCAF68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926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4542" y="1353312"/>
            <a:ext cx="10632440" cy="3035808"/>
          </a:xfrm>
        </p:spPr>
        <p:txBody>
          <a:bodyPr/>
          <a:lstStyle/>
          <a:p>
            <a:r>
              <a:rPr lang="ru-RU" sz="6600" dirty="0"/>
              <a:t>Анализ динамики уровня жизни населения при помощи модели </a:t>
            </a:r>
            <a:r>
              <a:rPr lang="ru-RU" sz="6600" dirty="0" err="1"/>
              <a:t>Солоу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Польникова А. 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800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Модельные эксперименты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235658" y="2093976"/>
            <a:ext cx="4754880" cy="3977640"/>
          </a:xfrm>
        </p:spPr>
        <p:txBody>
          <a:bodyPr/>
          <a:lstStyle/>
          <a:p>
            <a:r>
              <a:rPr lang="ru-RU" dirty="0"/>
              <a:t>Проведем несколько экспериментов, изменяя норму накопления (примем ее равной 0,5 и 1), проверим, как при этом меняется объем валового внутреннего продукта </a:t>
            </a:r>
            <a:r>
              <a:rPr lang="ru-RU" dirty="0" smtClean="0"/>
              <a:t>и </a:t>
            </a:r>
            <a:r>
              <a:rPr lang="ru-RU" dirty="0"/>
              <a:t>сделаем соответствующие выводы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61157819"/>
              </p:ext>
            </p:extLst>
          </p:nvPr>
        </p:nvGraphicFramePr>
        <p:xfrm>
          <a:off x="4990539" y="1748589"/>
          <a:ext cx="6800408" cy="44236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311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 по модели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изменение </a:t>
            </a:r>
            <a:r>
              <a:rPr lang="ru-RU" dirty="0"/>
              <a:t>нормы накопления не оказывает существенное влияние на количество экономически активного населения;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увеличение </a:t>
            </a:r>
            <a:r>
              <a:rPr lang="ru-RU" dirty="0"/>
              <a:t>нормы потребления до ее максимального значения оказывает благоприятное влияние на такие показатели как валовый капитал и инвестиции, сокращая темп уменьшения данных показателей, однако устранить падение данных показателей не удалось;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сильное </a:t>
            </a:r>
            <a:r>
              <a:rPr lang="ru-RU" dirty="0"/>
              <a:t>сокращение всех исследуемых показателей говорит о низкой инвестиционной привлекательности Украины.</a:t>
            </a:r>
          </a:p>
        </p:txBody>
      </p:sp>
    </p:spTree>
    <p:extLst>
      <p:ext uri="{BB962C8B-B14F-4D97-AF65-F5344CB8AC3E}">
        <p14:creationId xmlns:p14="http://schemas.microsoft.com/office/powerpoint/2010/main" val="181632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 результате проведённого исследования были получены ответы на поставленные вопросы, а именно: какую роль играют в модели </a:t>
            </a:r>
            <a:r>
              <a:rPr lang="ru-RU" dirty="0" err="1"/>
              <a:t>Солоу</a:t>
            </a:r>
            <a:r>
              <a:rPr lang="ru-RU" dirty="0"/>
              <a:t> источники экономического роста и каким образом, как достичь экономического равновесия, каковы причины изменения национального дохода во времени, как можно практически применять модель в экономическом анализе.</a:t>
            </a:r>
          </a:p>
          <a:p>
            <a:pPr marL="0" indent="0">
              <a:buNone/>
            </a:pPr>
            <a:r>
              <a:rPr lang="ru-RU" dirty="0"/>
              <a:t>Модель </a:t>
            </a:r>
            <a:r>
              <a:rPr lang="ru-RU" dirty="0" err="1"/>
              <a:t>Солоу</a:t>
            </a:r>
            <a:r>
              <a:rPr lang="ru-RU" dirty="0"/>
              <a:t> позволяет найти оптимальный вариант роста, обеспечивающий максимум потребления.</a:t>
            </a:r>
          </a:p>
          <a:p>
            <a:pPr marL="0" indent="0">
              <a:buNone/>
            </a:pPr>
            <a:r>
              <a:rPr lang="ru-RU" dirty="0"/>
              <a:t>Модель </a:t>
            </a:r>
            <a:r>
              <a:rPr lang="ru-RU" dirty="0" err="1"/>
              <a:t>Солоу</a:t>
            </a:r>
            <a:r>
              <a:rPr lang="ru-RU" dirty="0"/>
              <a:t> показывает, что продолжительный рост уровня жизни может иметь место только в результате технологического прогресса. Поэтому наше понимание экономического роста будет неполным, пока мы не поймём, как решения частных лиц и государственная политика воздействуют на технологический прогресс. Пока это – вопрос, требующий дальнейшего изучения.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650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372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 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9848" y="2121408"/>
            <a:ext cx="6854952" cy="4050792"/>
          </a:xfrm>
        </p:spPr>
        <p:txBody>
          <a:bodyPr/>
          <a:lstStyle/>
          <a:p>
            <a:r>
              <a:rPr lang="ru-RU" dirty="0"/>
              <a:t>Экономический рост – одна из главнейших целей для всех стран, в том числе и для Украины, где в данный период времени эта проблема особо актуальна. Поэтому содействие увеличению темпов экономического роста является одной из основных задач экономической политики государства, чему способствуют различные модели экономического роста, в том числе и модель </a:t>
            </a:r>
            <a:r>
              <a:rPr lang="ru-RU" dirty="0" err="1"/>
              <a:t>Солоу</a:t>
            </a:r>
            <a:r>
              <a:rPr lang="ru-RU" dirty="0"/>
              <a:t>. Экономический рост сопровождается целым рядом количественных и качественных изменений в обществе, среди которых главенствующее положение занимает структурная трансформация экономики.</a:t>
            </a:r>
          </a:p>
          <a:p>
            <a:endParaRPr lang="ru-RU" dirty="0"/>
          </a:p>
        </p:txBody>
      </p:sp>
      <p:pic>
        <p:nvPicPr>
          <p:cNvPr id="1028" name="Picture 4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474735"/>
            <a:ext cx="4114947" cy="334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423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Понятие уровня жизни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В современной научной традиции понятие уровня жизни населения, как правило, имеет три ключевых аспекта:</a:t>
            </a:r>
          </a:p>
          <a:p>
            <a:pPr marL="0" indent="0">
              <a:buNone/>
            </a:pPr>
            <a:r>
              <a:rPr lang="ru-RU" dirty="0"/>
              <a:t>•	благосостояние населения</a:t>
            </a:r>
          </a:p>
          <a:p>
            <a:pPr marL="0" indent="0">
              <a:buNone/>
            </a:pPr>
            <a:r>
              <a:rPr lang="ru-RU" dirty="0"/>
              <a:t>•	накопление человеческого капитала</a:t>
            </a:r>
          </a:p>
          <a:p>
            <a:pPr marL="0" indent="0">
              <a:buNone/>
            </a:pPr>
            <a:r>
              <a:rPr lang="ru-RU" dirty="0"/>
              <a:t>•	уровень человеческого развития</a:t>
            </a:r>
          </a:p>
          <a:p>
            <a:r>
              <a:rPr lang="ru-RU" dirty="0"/>
              <a:t>Одной из попыток учесть отмеченную многоаспектность понятия уровня жизни стала концепция “человеческого развития” (</a:t>
            </a:r>
            <a:r>
              <a:rPr lang="ru-RU" dirty="0" err="1"/>
              <a:t>Human</a:t>
            </a:r>
            <a:r>
              <a:rPr lang="ru-RU" dirty="0"/>
              <a:t> </a:t>
            </a:r>
            <a:r>
              <a:rPr lang="ru-RU" dirty="0" err="1"/>
              <a:t>Development</a:t>
            </a:r>
            <a:r>
              <a:rPr lang="ru-RU" dirty="0"/>
              <a:t> </a:t>
            </a:r>
            <a:r>
              <a:rPr lang="ru-RU" dirty="0" err="1"/>
              <a:t>Project</a:t>
            </a:r>
            <a:r>
              <a:rPr lang="ru-RU" dirty="0"/>
              <a:t>), широко применяемая в </a:t>
            </a:r>
            <a:r>
              <a:rPr lang="ru-RU" dirty="0" err="1"/>
              <a:t>межстрановых</a:t>
            </a:r>
            <a:r>
              <a:rPr lang="ru-RU" dirty="0"/>
              <a:t> сопоставлениях. В рамках этой концепции уровень жизни определяется не только среднедушевыми объемами доходов и потребления (уровнем благосостояния), но и степенью социального равенства (между социальными группами, полами, поколениями), а также возможностью людей участвовать в процессах принятия экономических и политических решений, затрагивающих их жизнь.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690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Индикаторы измерения уровня жизни населения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Системы показателей уровня жизни населения, как правило, отражают степень удовлетворения материальных и духовных потребностей домашних хозяйств и в то же время включают характеристики, расширяющие рамки чисто потребительского подхода. Так, при оценках и </a:t>
            </a:r>
            <a:r>
              <a:rPr lang="ru-RU" dirty="0" err="1"/>
              <a:t>межстрановых</a:t>
            </a:r>
            <a:r>
              <a:rPr lang="ru-RU" dirty="0"/>
              <a:t> сопоставлениях уровня жизни (благосостояния) (методики ООН и др.) наиболее часто используются следующие группы индикаторов.</a:t>
            </a:r>
          </a:p>
          <a:p>
            <a:pPr marL="0" indent="0">
              <a:buNone/>
            </a:pPr>
            <a:r>
              <a:rPr lang="ru-RU" dirty="0"/>
              <a:t>1.	ВВП на душу населения. Доля расходов на конечное потребление домашних хозяйств в ВВП.</a:t>
            </a:r>
          </a:p>
          <a:p>
            <a:pPr marL="0" indent="0">
              <a:buNone/>
            </a:pPr>
            <a:r>
              <a:rPr lang="ru-RU" dirty="0"/>
              <a:t>2.	Уровень реальных доходов населения. Уровень реальной заработной платы и пенсий.</a:t>
            </a:r>
          </a:p>
          <a:p>
            <a:pPr marL="0" indent="0">
              <a:buNone/>
            </a:pPr>
            <a:r>
              <a:rPr lang="ru-RU" dirty="0"/>
              <a:t>3.	Показатели распределения населения по уровню среднедушевого дохода (в частности, </a:t>
            </a:r>
            <a:r>
              <a:rPr lang="ru-RU" dirty="0" err="1"/>
              <a:t>децильный</a:t>
            </a:r>
            <a:r>
              <a:rPr lang="ru-RU" dirty="0"/>
              <a:t> коэффициент фондов, характеризующий соотношение среднедушевых доходов 10% населения с наибольшими и наименьшими доходами).</a:t>
            </a:r>
          </a:p>
          <a:p>
            <a:pPr marL="0" indent="0">
              <a:buNone/>
            </a:pPr>
            <a:r>
              <a:rPr lang="ru-RU" dirty="0"/>
              <a:t>4.	Общий уровень потребления материальных благ и услуг, в том числе по элементам: продуктам питания, алкогольным напиткам, предметам гардероба, товарам длительного пользования и хозяйственного назначения, услугам.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48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Индикаторы измерения уровня жизни населения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5.	</a:t>
            </a:r>
            <a:r>
              <a:rPr lang="ru-RU" dirty="0" err="1"/>
              <a:t>Белково</a:t>
            </a:r>
            <a:r>
              <a:rPr lang="ru-RU" dirty="0"/>
              <a:t>-калорийная ценность суточного рациона питания (потребление калорий, белков, жиров и углеводов на душу населения в сутки).</a:t>
            </a:r>
          </a:p>
          <a:p>
            <a:pPr marL="0" indent="0">
              <a:buNone/>
            </a:pPr>
            <a:r>
              <a:rPr lang="ru-RU" dirty="0"/>
              <a:t>6.	Обеспеченность жильем и основными предметами длительного пользования (на 1 семью / домашнее хозяйство и одного человека).</a:t>
            </a:r>
          </a:p>
          <a:p>
            <a:pPr marL="0" indent="0">
              <a:buNone/>
            </a:pPr>
            <a:r>
              <a:rPr lang="ru-RU" dirty="0"/>
              <a:t>7.	Ожидаемая продолжительность жизни у мужчин и женщин. Младенческая смертность.</a:t>
            </a:r>
          </a:p>
          <a:p>
            <a:pPr marL="0" indent="0">
              <a:buNone/>
            </a:pPr>
            <a:r>
              <a:rPr lang="ru-RU" dirty="0"/>
              <a:t>8.	Общий уровень безработицы (число безработных и их доля в численности экономически активного населения). Безработица среди молодежи (с 16 до 24 лет).</a:t>
            </a:r>
          </a:p>
          <a:p>
            <a:pPr marL="0" indent="0">
              <a:buNone/>
            </a:pPr>
            <a:r>
              <a:rPr lang="ru-RU" dirty="0"/>
              <a:t>9.	Доля государственных расходов на образование и здравоохранение в ВВП.</a:t>
            </a:r>
          </a:p>
          <a:p>
            <a:pPr marL="0" indent="0">
              <a:buNone/>
            </a:pPr>
            <a:r>
              <a:rPr lang="ru-RU" dirty="0"/>
              <a:t>10.	Обеспеченность населения услугами здравоохранения (число врачей и больничных коек на 10 000 чел.).</a:t>
            </a:r>
          </a:p>
          <a:p>
            <a:pPr marL="0" indent="0">
              <a:buNone/>
            </a:pPr>
            <a:r>
              <a:rPr lang="ru-RU" dirty="0"/>
              <a:t>11.	Образовательный уровень населения (численность учащихся начальных и средних общеобразовательных школ, студентов ВУЗов на 10 000 чел.).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495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Построение модели </a:t>
            </a:r>
            <a:r>
              <a:rPr lang="ru-RU" dirty="0" err="1" smtClean="0"/>
              <a:t>солоу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4945" y="1708727"/>
            <a:ext cx="11037455" cy="48860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Модель экономического роста Роберта </a:t>
            </a:r>
            <a:r>
              <a:rPr lang="ru-RU" dirty="0" err="1"/>
              <a:t>Солоу</a:t>
            </a:r>
            <a:r>
              <a:rPr lang="ru-RU" dirty="0"/>
              <a:t> показывает, как сбережения, рост населения и технологический прогресс (источники роста) воздействуют на рост объёма производства во времени.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В этой модели рассматривается пять макроэкономических показателей: </a:t>
            </a:r>
            <a:endParaRPr lang="ru-RU" dirty="0"/>
          </a:p>
          <a:p>
            <a:r>
              <a:rPr lang="ru-RU" dirty="0"/>
              <a:t>Y — валовой внутренний продукт; </a:t>
            </a:r>
            <a:endParaRPr lang="ru-RU" dirty="0"/>
          </a:p>
          <a:p>
            <a:r>
              <a:rPr lang="ru-RU" dirty="0"/>
              <a:t>I — валовые инвестиции; </a:t>
            </a:r>
            <a:endParaRPr lang="ru-RU" dirty="0"/>
          </a:p>
          <a:p>
            <a:r>
              <a:rPr lang="ru-RU" dirty="0"/>
              <a:t>C — фонд потребления; </a:t>
            </a:r>
            <a:endParaRPr lang="ru-RU" dirty="0"/>
          </a:p>
          <a:p>
            <a:r>
              <a:rPr lang="ru-RU" dirty="0"/>
              <a:t>K — основные производственные фонды; </a:t>
            </a:r>
            <a:endParaRPr lang="ru-RU" dirty="0"/>
          </a:p>
          <a:p>
            <a:r>
              <a:rPr lang="ru-RU" dirty="0"/>
              <a:t>L — число занятых в производственной сфере.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Кроме того, в модели используются следующие показатели: μ— коэффициент износа; v — темп прироста числа занятых в сфере производства; ρ — норма накопления.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Все показатели брались в годовом разрезе, период анализа – 1990 – 2014 года.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730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Построение модели </a:t>
            </a:r>
            <a:r>
              <a:rPr lang="ru-RU" dirty="0" err="1"/>
              <a:t>солоу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1069848" y="1880524"/>
                <a:ext cx="4754880" cy="3977640"/>
              </a:xfrm>
            </p:spPr>
            <p:txBody>
              <a:bodyPr>
                <a:noAutofit/>
              </a:bodyPr>
              <a:lstStyle/>
              <a:p>
                <a:r>
                  <a:rPr lang="ru-RU" sz="1600" dirty="0"/>
                  <a:t>Тогда переменные связываются уравнениями в каждый момент времени t: </a:t>
                </a:r>
              </a:p>
              <a:p>
                <a:endParaRPr lang="ru-RU" sz="1600" dirty="0"/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ru-RU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sz="16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ru-RU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ru-RU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</m:e>
                              <m:sub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ru-RU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e>
                            <m:sSub>
                              <m:sSubPr>
                                <m:ctrlPr>
                                  <a:rPr lang="ru-RU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ru-RU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ru-RU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e>
                            <m:f>
                              <m:fPr>
                                <m:ctrlPr>
                                  <a:rPr lang="ru-RU" sz="16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𝑑𝐾</m:t>
                                </m:r>
                              </m:num>
                              <m:den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𝑑𝑡</m:t>
                                </m:r>
                              </m:den>
                            </m:f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=−</m:t>
                            </m:r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𝜇</m:t>
                            </m:r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𝐾</m:t>
                            </m:r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𝐾</m:t>
                            </m:r>
                            <m:d>
                              <m:dPr>
                                <m:ctrlPr>
                                  <a:rPr lang="ru-RU" sz="16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d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ru-RU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</m:e>
                              <m:sub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  <m:e>
                            <m:f>
                              <m:fPr>
                                <m:ctrlPr>
                                  <a:rPr lang="ru-RU" sz="16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𝑑𝐿</m:t>
                                </m:r>
                              </m:num>
                              <m:den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𝑑𝑡</m:t>
                                </m:r>
                              </m:den>
                            </m:f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𝑣𝐿</m:t>
                            </m:r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  <m:d>
                              <m:dPr>
                                <m:ctrlPr>
                                  <a:rPr lang="ru-RU" sz="16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d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ru-RU" sz="1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e>
                              <m:sub>
                                <m:r>
                                  <a:rPr lang="ru-RU" sz="1600" i="1">
                                    <a:latin typeface="Cambria Math" panose="02040503050406030204" pitchFamily="18" charset="0"/>
                                  </a:rPr>
                                  <m:t>0 </m:t>
                                </m:r>
                              </m:sub>
                            </m:sSub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∈[0,</m:t>
                            </m:r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ru-RU" sz="1600" i="1"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</m:eqArr>
                      </m:e>
                    </m:d>
                  </m:oMath>
                </a14:m>
                <a:r>
                  <a:rPr lang="ru-RU" sz="1600" dirty="0"/>
                  <a:t>							</a:t>
                </a:r>
                <a:r>
                  <a:rPr lang="ru-RU" sz="1600" dirty="0" smtClean="0"/>
                  <a:t>В </a:t>
                </a:r>
                <a:r>
                  <a:rPr lang="ru-RU" sz="1600" dirty="0"/>
                  <a:t>основе анализа модели используется функция </a:t>
                </a:r>
                <a:r>
                  <a:rPr lang="ru-RU" sz="1600" dirty="0" err="1"/>
                  <a:t>Кобба</a:t>
                </a:r>
                <a:r>
                  <a:rPr lang="ru-RU" sz="1600" dirty="0"/>
                  <a:t>-Дугласа:</a:t>
                </a:r>
              </a:p>
              <a:p>
                <a14:m>
                  <m:oMath xmlns:m="http://schemas.openxmlformats.org/officeDocument/2006/math">
                    <m:r>
                      <a:rPr lang="ru-RU" sz="1600" i="1">
                        <a:latin typeface="Cambria Math" panose="02040503050406030204" pitchFamily="18" charset="0"/>
                      </a:rPr>
                      <m:t>𝑌</m:t>
                    </m:r>
                    <m:r>
                      <a:rPr lang="ru-RU" sz="1600" i="1">
                        <a:latin typeface="Cambria Math" panose="02040503050406030204" pitchFamily="18" charset="0"/>
                      </a:rPr>
                      <m:t>=А∗</m:t>
                    </m:r>
                    <m:sSup>
                      <m:sSupPr>
                        <m:ctrlPr>
                          <a:rPr lang="ru-RU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1600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p>
                        <m:r>
                          <a:rPr lang="ru-RU" sz="1600" i="1">
                            <a:latin typeface="Cambria Math" panose="02040503050406030204" pitchFamily="18" charset="0"/>
                          </a:rPr>
                          <m:t>𝛼</m:t>
                        </m:r>
                      </m:sup>
                    </m:sSup>
                    <m:r>
                      <a:rPr lang="ru-RU" sz="1600" i="1">
                        <a:latin typeface="Cambria Math" panose="02040503050406030204" pitchFamily="18" charset="0"/>
                      </a:rPr>
                      <m:t>∗</m:t>
                    </m:r>
                    <m:sSup>
                      <m:sSupPr>
                        <m:ctrlPr>
                          <a:rPr lang="ru-RU" sz="1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1600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p>
                        <m:r>
                          <a:rPr lang="ru-RU" sz="1600" i="1">
                            <a:latin typeface="Cambria Math" panose="02040503050406030204" pitchFamily="18" charset="0"/>
                          </a:rPr>
                          <m:t>𝛽</m:t>
                        </m:r>
                      </m:sup>
                    </m:sSup>
                  </m:oMath>
                </a14:m>
                <a:r>
                  <a:rPr lang="ru-RU" sz="1600" dirty="0"/>
                  <a:t>									</a:t>
                </a:r>
                <a:r>
                  <a:rPr lang="ru-RU" sz="1600" dirty="0"/>
                  <a:t>где </a:t>
                </a:r>
                <a:r>
                  <a:rPr lang="ru-RU" sz="1600" dirty="0"/>
                  <a:t>α и β – коэффициенты эластичности объема производства по затратам труда и капитала, А – технологический коэффициент.</a:t>
                </a: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069848" y="1880524"/>
                <a:ext cx="4754880" cy="3977640"/>
              </a:xfrm>
              <a:blipFill rotWithShape="0">
                <a:blip r:embed="rId2"/>
                <a:stretch>
                  <a:fillRect l="-128" t="-1225" r="-513" b="-117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Согласно модели </a:t>
            </a:r>
            <a:r>
              <a:rPr lang="ru-RU" dirty="0" err="1"/>
              <a:t>Солоу</a:t>
            </a:r>
            <a:r>
              <a:rPr lang="ru-RU" dirty="0"/>
              <a:t> каждому уровню нормы сбережения соответствует определённое устойчивое состояние. Поэтому возникает проблема выбора оптимальной нормы сбережения. Делая выбор в пользу того или иного устойчивого состояния, ЛПР, преследующий цель максимизации экономического благосостояния общества, захочет выбрать устойчивое состояние с наивысшим уровнем потребления.</a:t>
            </a:r>
            <a:endParaRPr lang="ru-RU" dirty="0"/>
          </a:p>
          <a:p>
            <a:r>
              <a:rPr lang="ru-RU" dirty="0"/>
              <a:t>В качестве практической задачи возьмем построение модели </a:t>
            </a:r>
            <a:r>
              <a:rPr lang="ru-RU" dirty="0" err="1"/>
              <a:t>Солоу</a:t>
            </a:r>
            <a:r>
              <a:rPr lang="ru-RU" dirty="0"/>
              <a:t> для Украины. Так, главной целью построения данной модели является определение темпов роста экономики, и, в случаи если это возможно, нахождение «Золотого правила».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4536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7975" y="235498"/>
            <a:ext cx="10058400" cy="1609344"/>
          </a:xfrm>
        </p:spPr>
        <p:txBody>
          <a:bodyPr/>
          <a:lstStyle/>
          <a:p>
            <a:pPr algn="ctr"/>
            <a:r>
              <a:rPr lang="ru-RU" dirty="0"/>
              <a:t>Диаграмма потоков модели</a:t>
            </a: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12169" y="1844842"/>
            <a:ext cx="6609347" cy="4860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24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379" y="484632"/>
            <a:ext cx="11823032" cy="160934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дерево </a:t>
            </a:r>
            <a:r>
              <a:rPr lang="ru-RU" dirty="0"/>
              <a:t>следствий </a:t>
            </a:r>
            <a:r>
              <a:rPr lang="ru-RU" dirty="0" smtClean="0"/>
              <a:t>и </a:t>
            </a:r>
            <a:r>
              <a:rPr lang="ru-RU" dirty="0"/>
              <a:t>дерево причинных </a:t>
            </a:r>
            <a:r>
              <a:rPr lang="ru-RU" dirty="0" smtClean="0"/>
              <a:t>связей</a:t>
            </a:r>
            <a:endParaRPr lang="ru-RU" dirty="0"/>
          </a:p>
        </p:txBody>
      </p:sp>
      <p:pic>
        <p:nvPicPr>
          <p:cNvPr id="6" name="Объект 5"/>
          <p:cNvPicPr>
            <a:picLocks noGrp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22947" y="2193925"/>
            <a:ext cx="3793008" cy="4367296"/>
          </a:xfrm>
          <a:prstGeom prst="rect">
            <a:avLst/>
          </a:prstGeom>
        </p:spPr>
      </p:pic>
      <p:pic>
        <p:nvPicPr>
          <p:cNvPr id="8" name="Объект 7"/>
          <p:cNvPicPr>
            <a:picLocks noGrp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122695" y="3096127"/>
            <a:ext cx="3180974" cy="1517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68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55</TotalTime>
  <Words>622</Words>
  <Application>Microsoft Office PowerPoint</Application>
  <PresentationFormat>Широкоэкранный</PresentationFormat>
  <Paragraphs>57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Cambria</vt:lpstr>
      <vt:lpstr>Cambria Math</vt:lpstr>
      <vt:lpstr>Rockwell</vt:lpstr>
      <vt:lpstr>Rockwell Condensed</vt:lpstr>
      <vt:lpstr>Wingdings</vt:lpstr>
      <vt:lpstr>Дерево</vt:lpstr>
      <vt:lpstr>Анализ динамики уровня жизни населения при помощи модели Солоу</vt:lpstr>
      <vt:lpstr>Актуальность темы</vt:lpstr>
      <vt:lpstr>Понятие уровня жизни</vt:lpstr>
      <vt:lpstr>Индикаторы измерения уровня жизни населения</vt:lpstr>
      <vt:lpstr>Индикаторы измерения уровня жизни населения</vt:lpstr>
      <vt:lpstr>Построение модели солоу</vt:lpstr>
      <vt:lpstr>Построение модели солоу</vt:lpstr>
      <vt:lpstr>Диаграмма потоков модели</vt:lpstr>
      <vt:lpstr>дерево следствий и дерево причинных связей</vt:lpstr>
      <vt:lpstr>Модельные эксперименты</vt:lpstr>
      <vt:lpstr>Выводы по модели</vt:lpstr>
      <vt:lpstr>выводы</vt:lpstr>
      <vt:lpstr>Спасибо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динамики уровня жизни населения при помощи модели Солоу</dc:title>
  <dc:creator>usera</dc:creator>
  <cp:lastModifiedBy>usera</cp:lastModifiedBy>
  <cp:revision>9</cp:revision>
  <dcterms:created xsi:type="dcterms:W3CDTF">2016-12-12T17:46:50Z</dcterms:created>
  <dcterms:modified xsi:type="dcterms:W3CDTF">2017-04-02T11:16:34Z</dcterms:modified>
</cp:coreProperties>
</file>