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1" r:id="rId1"/>
  </p:sldMasterIdLst>
  <p:sldIdLst>
    <p:sldId id="256" r:id="rId2"/>
    <p:sldId id="257" r:id="rId3"/>
    <p:sldId id="259" r:id="rId4"/>
    <p:sldId id="260" r:id="rId5"/>
    <p:sldId id="261" r:id="rId6"/>
    <p:sldId id="262" r:id="rId7"/>
    <p:sldId id="273" r:id="rId8"/>
    <p:sldId id="264" r:id="rId9"/>
    <p:sldId id="266" r:id="rId10"/>
    <p:sldId id="267" r:id="rId11"/>
    <p:sldId id="270" r:id="rId12"/>
    <p:sldId id="271" r:id="rId13"/>
    <p:sldId id="272" r:id="rId1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3" d="100"/>
          <a:sy n="83" d="100"/>
        </p:scale>
        <p:origin x="658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D:\&#1059;&#1085;&#1080;&#1074;&#1077;&#1088;&#1089;&#1080;&#1090;&#1077;&#1090;\4%20&#1082;&#1091;&#1088;&#1089;\&#1052;&#1086;&#1076;&#1077;&#1083;&#1080;%20&#1101;&#1082;&#1086;&#1085;&#1086;&#1084;&#1080;&#1095;&#1077;&#1089;&#1082;&#1086;&#1081;%20&#1076;&#1080;&#1085;&#1072;&#1084;&#1080;&#1082;&#1080;\&#1048;&#1053;&#1044;&#1047;\&#1052;&#1086;&#1076;&#1077;&#1083;&#1100;%20&#1057;&#1086;&#1083;&#1086;&#1091;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sz="1400" b="0" i="0" u="none" strike="noStrike" baseline="0">
                <a:effectLst/>
              </a:rPr>
              <a:t>Графики динамики ВВП при разных нормах потребления</a:t>
            </a:r>
            <a:endParaRPr lang="ru-RU"/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'Динамика ВВП'!$A$1</c:f>
              <c:strCache>
                <c:ptCount val="1"/>
                <c:pt idx="0">
                  <c:v>Y (r=0,001)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val>
            <c:numRef>
              <c:f>'Динамика ВВП'!$A$2:$A$26</c:f>
              <c:numCache>
                <c:formatCode>_(* #,##0.00_);_(* \(#,##0.00\);_(* "-"??_);_(@_)</c:formatCode>
                <c:ptCount val="25"/>
                <c:pt idx="0">
                  <c:v>329460064</c:v>
                </c:pt>
                <c:pt idx="1">
                  <c:v>319738176</c:v>
                </c:pt>
                <c:pt idx="2">
                  <c:v>310304224</c:v>
                </c:pt>
                <c:pt idx="3">
                  <c:v>301149664</c:v>
                </c:pt>
                <c:pt idx="4">
                  <c:v>292266272</c:v>
                </c:pt>
                <c:pt idx="5">
                  <c:v>283645984</c:v>
                </c:pt>
                <c:pt idx="6">
                  <c:v>275281120</c:v>
                </c:pt>
                <c:pt idx="7">
                  <c:v>267164048</c:v>
                </c:pt>
                <c:pt idx="8">
                  <c:v>259287472</c:v>
                </c:pt>
                <c:pt idx="9">
                  <c:v>251644352</c:v>
                </c:pt>
                <c:pt idx="10">
                  <c:v>244227728</c:v>
                </c:pt>
                <c:pt idx="11">
                  <c:v>237030944</c:v>
                </c:pt>
                <c:pt idx="12">
                  <c:v>230047504</c:v>
                </c:pt>
                <c:pt idx="13">
                  <c:v>223271120</c:v>
                </c:pt>
                <c:pt idx="14">
                  <c:v>216695632</c:v>
                </c:pt>
                <c:pt idx="15">
                  <c:v>210315168</c:v>
                </c:pt>
                <c:pt idx="16">
                  <c:v>204123952</c:v>
                </c:pt>
                <c:pt idx="17">
                  <c:v>198116400</c:v>
                </c:pt>
                <c:pt idx="18">
                  <c:v>192287120</c:v>
                </c:pt>
                <c:pt idx="19">
                  <c:v>186630832</c:v>
                </c:pt>
                <c:pt idx="20">
                  <c:v>181142416</c:v>
                </c:pt>
                <c:pt idx="21">
                  <c:v>175816912</c:v>
                </c:pt>
                <c:pt idx="22">
                  <c:v>170649600</c:v>
                </c:pt>
                <c:pt idx="23">
                  <c:v>165635712</c:v>
                </c:pt>
                <c:pt idx="24">
                  <c:v>160770768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'Динамика ВВП'!$B$1</c:f>
              <c:strCache>
                <c:ptCount val="1"/>
                <c:pt idx="0">
                  <c:v>Y (r=0,5)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2"/>
              </a:solidFill>
              <a:ln w="9525">
                <a:solidFill>
                  <a:schemeClr val="accent2"/>
                </a:solidFill>
              </a:ln>
              <a:effectLst/>
            </c:spPr>
          </c:marker>
          <c:val>
            <c:numRef>
              <c:f>'Динамика ВВП'!$B$2:$B$26</c:f>
              <c:numCache>
                <c:formatCode>_(* #,##0.00_);_(* \(#,##0.00\);_(* "-"??_);_(@_)</c:formatCode>
                <c:ptCount val="25"/>
                <c:pt idx="0">
                  <c:v>329460064</c:v>
                </c:pt>
                <c:pt idx="1">
                  <c:v>320800768</c:v>
                </c:pt>
                <c:pt idx="2">
                  <c:v>312417696</c:v>
                </c:pt>
                <c:pt idx="3">
                  <c:v>304302720</c:v>
                </c:pt>
                <c:pt idx="4">
                  <c:v>296448256</c:v>
                </c:pt>
                <c:pt idx="5">
                  <c:v>288846784</c:v>
                </c:pt>
                <c:pt idx="6">
                  <c:v>281491008</c:v>
                </c:pt>
                <c:pt idx="7">
                  <c:v>274373824</c:v>
                </c:pt>
                <c:pt idx="8">
                  <c:v>267488384</c:v>
                </c:pt>
                <c:pt idx="9">
                  <c:v>260828016</c:v>
                </c:pt>
                <c:pt idx="10">
                  <c:v>254386192</c:v>
                </c:pt>
                <c:pt idx="11">
                  <c:v>248156640</c:v>
                </c:pt>
                <c:pt idx="12">
                  <c:v>242133184</c:v>
                </c:pt>
                <c:pt idx="13">
                  <c:v>236309856</c:v>
                </c:pt>
                <c:pt idx="14">
                  <c:v>230680832</c:v>
                </c:pt>
                <c:pt idx="15">
                  <c:v>225240480</c:v>
                </c:pt>
                <c:pt idx="16">
                  <c:v>219983264</c:v>
                </c:pt>
                <c:pt idx="17">
                  <c:v>214903856</c:v>
                </c:pt>
                <c:pt idx="18">
                  <c:v>209997056</c:v>
                </c:pt>
                <c:pt idx="19">
                  <c:v>205257744</c:v>
                </c:pt>
                <c:pt idx="20">
                  <c:v>200681008</c:v>
                </c:pt>
                <c:pt idx="21">
                  <c:v>196261984</c:v>
                </c:pt>
                <c:pt idx="22">
                  <c:v>191996032</c:v>
                </c:pt>
                <c:pt idx="23">
                  <c:v>187878528</c:v>
                </c:pt>
                <c:pt idx="24">
                  <c:v>183905008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'Динамика ВВП'!$C$1</c:f>
              <c:strCache>
                <c:ptCount val="1"/>
                <c:pt idx="0">
                  <c:v>Y (r=1)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3"/>
              </a:solidFill>
              <a:ln w="9525">
                <a:solidFill>
                  <a:schemeClr val="accent3"/>
                </a:solidFill>
              </a:ln>
              <a:effectLst/>
            </c:spPr>
          </c:marker>
          <c:val>
            <c:numRef>
              <c:f>'Динамика ВВП'!$C$2:$C$26</c:f>
              <c:numCache>
                <c:formatCode>_(* #,##0.00_);_(* \(#,##0.00\);_(* "-"??_);_(@_)</c:formatCode>
                <c:ptCount val="25"/>
                <c:pt idx="0">
                  <c:v>329460064</c:v>
                </c:pt>
                <c:pt idx="1">
                  <c:v>321876960</c:v>
                </c:pt>
                <c:pt idx="2">
                  <c:v>314551968</c:v>
                </c:pt>
                <c:pt idx="3">
                  <c:v>307477312</c:v>
                </c:pt>
                <c:pt idx="4">
                  <c:v>300645632</c:v>
                </c:pt>
                <c:pt idx="5">
                  <c:v>294049792</c:v>
                </c:pt>
                <c:pt idx="6">
                  <c:v>287682688</c:v>
                </c:pt>
                <c:pt idx="7">
                  <c:v>281537472</c:v>
                </c:pt>
                <c:pt idx="8">
                  <c:v>275607488</c:v>
                </c:pt>
                <c:pt idx="9">
                  <c:v>269886240</c:v>
                </c:pt>
                <c:pt idx="10">
                  <c:v>264367360</c:v>
                </c:pt>
                <c:pt idx="11">
                  <c:v>259044656</c:v>
                </c:pt>
                <c:pt idx="12">
                  <c:v>253912112</c:v>
                </c:pt>
                <c:pt idx="13">
                  <c:v>248963824</c:v>
                </c:pt>
                <c:pt idx="14">
                  <c:v>244194032</c:v>
                </c:pt>
                <c:pt idx="15">
                  <c:v>239597120</c:v>
                </c:pt>
                <c:pt idx="16">
                  <c:v>235167632</c:v>
                </c:pt>
                <c:pt idx="17">
                  <c:v>230900240</c:v>
                </c:pt>
                <c:pt idx="18">
                  <c:v>226789728</c:v>
                </c:pt>
                <c:pt idx="19">
                  <c:v>222831024</c:v>
                </c:pt>
                <c:pt idx="20">
                  <c:v>219019136</c:v>
                </c:pt>
                <c:pt idx="21">
                  <c:v>215349216</c:v>
                </c:pt>
                <c:pt idx="22">
                  <c:v>211816576</c:v>
                </c:pt>
                <c:pt idx="23">
                  <c:v>208416608</c:v>
                </c:pt>
                <c:pt idx="24">
                  <c:v>205144752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-880619872"/>
        <c:axId val="-880616064"/>
      </c:lineChart>
      <c:catAx>
        <c:axId val="-880619872"/>
        <c:scaling>
          <c:orientation val="minMax"/>
        </c:scaling>
        <c:delete val="0"/>
        <c:axPos val="b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-880616064"/>
        <c:crosses val="autoZero"/>
        <c:auto val="1"/>
        <c:lblAlgn val="ctr"/>
        <c:lblOffset val="100"/>
        <c:noMultiLvlLbl val="0"/>
      </c:catAx>
      <c:valAx>
        <c:axId val="-88061606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_(* #,##0.00_);_(* \(#,##0.00\);_(* &quot;-&quot;??_);_(@_)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-88061987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20834" y="134694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920834" y="429969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920834" y="1484779"/>
            <a:ext cx="10222992" cy="274320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10" name="Group 9"/>
          <p:cNvGrpSpPr/>
          <p:nvPr/>
        </p:nvGrpSpPr>
        <p:grpSpPr>
          <a:xfrm>
            <a:off x="9649215" y="4068923"/>
            <a:ext cx="1080904" cy="1080902"/>
            <a:chOff x="9685338" y="4460675"/>
            <a:chExt cx="1080904" cy="1080902"/>
          </a:xfrm>
        </p:grpSpPr>
        <p:sp>
          <p:nvSpPr>
            <p:cNvPr id="11" name="Oval 10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2" name="Oval 11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51560" y="1432223"/>
            <a:ext cx="9966960" cy="3035808"/>
          </a:xfrm>
        </p:spPr>
        <p:txBody>
          <a:bodyPr anchor="ctr">
            <a:noAutofit/>
          </a:bodyPr>
          <a:lstStyle>
            <a:lvl1pPr algn="l">
              <a:lnSpc>
                <a:spcPct val="80000"/>
              </a:lnSpc>
              <a:defRPr sz="9600" cap="all" baseline="0">
                <a:blipFill dpi="0" rotWithShape="1">
                  <a:blip r:embed="rId4"/>
                  <a:srcRect/>
                  <a:tile tx="6350" ty="-127000" sx="65000" sy="64000" flip="none" algn="tl"/>
                </a:blip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9848" y="4389120"/>
            <a:ext cx="7891272" cy="1069848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1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3D4563-B515-4309-AC19-017011E6D629}" type="datetimeFigureOut">
              <a:rPr lang="ru-RU" smtClean="0"/>
              <a:t>02.04.2017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592733" y="4289334"/>
            <a:ext cx="1193868" cy="640080"/>
          </a:xfrm>
        </p:spPr>
        <p:txBody>
          <a:bodyPr/>
          <a:lstStyle>
            <a:lvl1pPr>
              <a:defRPr sz="2800"/>
            </a:lvl1pPr>
          </a:lstStyle>
          <a:p>
            <a:fld id="{BFAC2CD5-5ABC-4DB3-A110-2E12FCAF68F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51330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3D4563-B515-4309-AC19-017011E6D629}" type="datetimeFigureOut">
              <a:rPr lang="ru-RU" smtClean="0"/>
              <a:t>02.04.2017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AC2CD5-5ABC-4DB3-A110-2E12FCAF68F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18985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533400"/>
            <a:ext cx="2552700" cy="56388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533400"/>
            <a:ext cx="7505700" cy="56388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3D4563-B515-4309-AC19-017011E6D629}" type="datetimeFigureOut">
              <a:rPr lang="ru-RU" smtClean="0"/>
              <a:t>02.04.2017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AC2CD5-5ABC-4DB3-A110-2E12FCAF68F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98032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3D4563-B515-4309-AC19-017011E6D629}" type="datetimeFigureOut">
              <a:rPr lang="ru-RU" smtClean="0"/>
              <a:t>02.04.2017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AC2CD5-5ABC-4DB3-A110-2E12FCAF68F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00416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4917989"/>
            <a:ext cx="12192000" cy="194001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67128" y="1225296"/>
            <a:ext cx="9281160" cy="3520440"/>
          </a:xfrm>
        </p:spPr>
        <p:txBody>
          <a:bodyPr anchor="ctr">
            <a:normAutofit/>
          </a:bodyPr>
          <a:lstStyle>
            <a:lvl1pPr>
              <a:lnSpc>
                <a:spcPct val="80000"/>
              </a:lnSpc>
              <a:defRPr sz="8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65774" y="5020056"/>
            <a:ext cx="9052560" cy="1066800"/>
          </a:xfrm>
        </p:spPr>
        <p:txBody>
          <a:bodyPr anchor="t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593667" y="6272784"/>
            <a:ext cx="2644309" cy="365125"/>
          </a:xfrm>
        </p:spPr>
        <p:txBody>
          <a:bodyPr/>
          <a:lstStyle/>
          <a:p>
            <a:fld id="{943D4563-B515-4309-AC19-017011E6D629}" type="datetimeFigureOut">
              <a:rPr lang="ru-RU" smtClean="0"/>
              <a:t>02.04.2017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182708" y="6272784"/>
            <a:ext cx="6327648" cy="365125"/>
          </a:xfrm>
        </p:spPr>
        <p:txBody>
          <a:bodyPr/>
          <a:lstStyle/>
          <a:p>
            <a:endParaRPr lang="ru-RU"/>
          </a:p>
        </p:txBody>
      </p:sp>
      <p:grpSp>
        <p:nvGrpSpPr>
          <p:cNvPr id="8" name="Group 7"/>
          <p:cNvGrpSpPr/>
          <p:nvPr/>
        </p:nvGrpSpPr>
        <p:grpSpPr>
          <a:xfrm>
            <a:off x="897399" y="2325848"/>
            <a:ext cx="1080904" cy="1080902"/>
            <a:chOff x="9685338" y="4460675"/>
            <a:chExt cx="1080904" cy="1080902"/>
          </a:xfrm>
        </p:grpSpPr>
        <p:sp>
          <p:nvSpPr>
            <p:cNvPr id="9" name="Oval 8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3702" y="2506133"/>
            <a:ext cx="1188298" cy="720332"/>
          </a:xfrm>
        </p:spPr>
        <p:txBody>
          <a:bodyPr/>
          <a:lstStyle>
            <a:lvl1pPr>
              <a:defRPr sz="2800"/>
            </a:lvl1pPr>
          </a:lstStyle>
          <a:p>
            <a:fld id="{BFAC2CD5-5ABC-4DB3-A110-2E12FCAF68F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83553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9848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64224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3D4563-B515-4309-AC19-017011E6D629}" type="datetimeFigureOut">
              <a:rPr lang="ru-RU" smtClean="0"/>
              <a:t>02.04.2017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AC2CD5-5ABC-4DB3-A110-2E12FCAF68F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239547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64224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64224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3D4563-B515-4309-AC19-017011E6D629}" type="datetimeFigureOut">
              <a:rPr lang="ru-RU" smtClean="0"/>
              <a:t>02.04.2017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AC2CD5-5ABC-4DB3-A110-2E12FCAF68F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23185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3D4563-B515-4309-AC19-017011E6D629}" type="datetimeFigureOut">
              <a:rPr lang="ru-RU" smtClean="0"/>
              <a:t>02.04.2017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AC2CD5-5ABC-4DB3-A110-2E12FCAF68F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63256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3D4563-B515-4309-AC19-017011E6D629}" type="datetimeFigureOut">
              <a:rPr lang="ru-RU" smtClean="0"/>
              <a:t>02.04.2017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AC2CD5-5ABC-4DB3-A110-2E12FCAF68F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968712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0"/>
            <a:ext cx="6711696" cy="502005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3D4563-B515-4309-AC19-017011E6D629}" type="datetimeFigureOut">
              <a:rPr lang="ru-RU" smtClean="0"/>
              <a:t>02.04.2017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10" name="Oval 9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1" name="Oval 10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AC2CD5-5ABC-4DB3-A110-2E12FCAF68F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27913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8303740" cy="6858000"/>
          </a:xfrm>
          <a:solidFill>
            <a:schemeClr val="tx2">
              <a:lumMod val="20000"/>
              <a:lumOff val="80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3D4563-B515-4309-AC19-017011E6D629}" type="datetimeFigureOut">
              <a:rPr lang="ru-RU" smtClean="0"/>
              <a:t>02.04.2017</a:t>
            </a:fld>
            <a:endParaRPr lang="ru-RU"/>
          </a:p>
        </p:txBody>
      </p:sp>
      <p:grpSp>
        <p:nvGrpSpPr>
          <p:cNvPr id="8" name="Group 7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9" name="Oval 8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AC2CD5-5ABC-4DB3-A110-2E12FCAF68F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239027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16093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121408"/>
            <a:ext cx="10058400" cy="40507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964424" y="6272784"/>
            <a:ext cx="32735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2"/>
                </a:solidFill>
              </a:defRPr>
            </a:lvl1pPr>
          </a:lstStyle>
          <a:p>
            <a:fld id="{943D4563-B515-4309-AC19-017011E6D629}" type="datetimeFigureOut">
              <a:rPr lang="ru-RU" smtClean="0"/>
              <a:t>02.04.2017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88136" y="6272784"/>
            <a:ext cx="632764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grpSp>
        <p:nvGrpSpPr>
          <p:cNvPr id="7" name="Group 6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8" name="Oval 7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13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14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9" name="Oval 8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11128" y="6272784"/>
            <a:ext cx="6400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 b="1">
                <a:solidFill>
                  <a:srgbClr val="FFFFFF"/>
                </a:solidFill>
                <a:latin typeface="+mj-lt"/>
              </a:defRPr>
            </a:lvl1pPr>
          </a:lstStyle>
          <a:p>
            <a:fld id="{BFAC2CD5-5ABC-4DB3-A110-2E12FCAF68F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69266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2" r:id="rId1"/>
    <p:sldLayoutId id="2147483713" r:id="rId2"/>
    <p:sldLayoutId id="2147483714" r:id="rId3"/>
    <p:sldLayoutId id="2147483715" r:id="rId4"/>
    <p:sldLayoutId id="2147483716" r:id="rId5"/>
    <p:sldLayoutId id="2147483717" r:id="rId6"/>
    <p:sldLayoutId id="2147483718" r:id="rId7"/>
    <p:sldLayoutId id="2147483719" r:id="rId8"/>
    <p:sldLayoutId id="2147483720" r:id="rId9"/>
    <p:sldLayoutId id="2147483721" r:id="rId10"/>
    <p:sldLayoutId id="2147483722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kern="1200" cap="all" baseline="0">
          <a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6350" ty="-127000" sx="65000" sy="64000" flip="none" algn="tl"/>
          </a:blip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94542" y="1353312"/>
            <a:ext cx="10632440" cy="3035808"/>
          </a:xfrm>
        </p:spPr>
        <p:txBody>
          <a:bodyPr/>
          <a:lstStyle/>
          <a:p>
            <a:r>
              <a:rPr lang="ru-RU" sz="6600" dirty="0"/>
              <a:t>Анализ динамики уровня жизни населения при помощи модели </a:t>
            </a:r>
            <a:r>
              <a:rPr lang="ru-RU" sz="6600" dirty="0" err="1"/>
              <a:t>Солоу</a:t>
            </a:r>
            <a:endParaRPr lang="ru-RU" sz="66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/>
              <a:t>Польникова А. А.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080024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Модельные эксперименты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235658" y="2093976"/>
            <a:ext cx="4754880" cy="3977640"/>
          </a:xfrm>
        </p:spPr>
        <p:txBody>
          <a:bodyPr/>
          <a:lstStyle/>
          <a:p>
            <a:r>
              <a:rPr lang="ru-RU" dirty="0"/>
              <a:t>Проведем несколько экспериментов, изменяя норму накопления (примем ее равной 0,5 и 1), проверим, как при этом меняется объем валового внутреннего продукта </a:t>
            </a:r>
            <a:r>
              <a:rPr lang="ru-RU" dirty="0" smtClean="0"/>
              <a:t>и </a:t>
            </a:r>
            <a:r>
              <a:rPr lang="ru-RU" dirty="0"/>
              <a:t>сделаем соответствующие выводы</a:t>
            </a:r>
          </a:p>
        </p:txBody>
      </p:sp>
      <p:graphicFrame>
        <p:nvGraphicFramePr>
          <p:cNvPr id="6" name="Объект 5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3161157819"/>
              </p:ext>
            </p:extLst>
          </p:nvPr>
        </p:nvGraphicFramePr>
        <p:xfrm>
          <a:off x="4990539" y="1748589"/>
          <a:ext cx="6800408" cy="442361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8731160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Выводы по модели</a:t>
            </a:r>
            <a:endParaRPr lang="ru-RU" dirty="0"/>
          </a:p>
        </p:txBody>
      </p:sp>
      <p:sp>
        <p:nvSpPr>
          <p:cNvPr id="7" name="Объект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ü"/>
            </a:pPr>
            <a:r>
              <a:rPr lang="ru-RU" dirty="0" smtClean="0"/>
              <a:t>изменение </a:t>
            </a:r>
            <a:r>
              <a:rPr lang="ru-RU" dirty="0"/>
              <a:t>нормы накопления не оказывает существенное влияние на количество экономически активного населения;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dirty="0" smtClean="0"/>
              <a:t>увеличение </a:t>
            </a:r>
            <a:r>
              <a:rPr lang="ru-RU" dirty="0"/>
              <a:t>нормы потребления до ее максимального значения оказывает благоприятное влияние на такие показатели как валовый капитал и инвестиции, сокращая темп уменьшения данных показателей, однако устранить падение данных показателей не удалось;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dirty="0" smtClean="0"/>
              <a:t>сильное </a:t>
            </a:r>
            <a:r>
              <a:rPr lang="ru-RU" dirty="0"/>
              <a:t>сокращение всех исследуемых показателей говорит о низкой инвестиционной привлекательности Украины.</a:t>
            </a:r>
          </a:p>
        </p:txBody>
      </p:sp>
    </p:spTree>
    <p:extLst>
      <p:ext uri="{BB962C8B-B14F-4D97-AF65-F5344CB8AC3E}">
        <p14:creationId xmlns:p14="http://schemas.microsoft.com/office/powerpoint/2010/main" val="18163259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выводы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/>
              <a:t>В результате проведённого исследования были получены ответы на поставленные вопросы, а именно: какую роль играют в модели </a:t>
            </a:r>
            <a:r>
              <a:rPr lang="ru-RU" dirty="0" err="1"/>
              <a:t>Солоу</a:t>
            </a:r>
            <a:r>
              <a:rPr lang="ru-RU" dirty="0"/>
              <a:t> источники экономического роста и каким образом, как достичь экономического равновесия, каковы причины изменения национального дохода во времени, как можно практически применять модель в экономическом анализе.</a:t>
            </a:r>
          </a:p>
          <a:p>
            <a:pPr marL="0" indent="0">
              <a:buNone/>
            </a:pPr>
            <a:r>
              <a:rPr lang="ru-RU" dirty="0"/>
              <a:t>Модель </a:t>
            </a:r>
            <a:r>
              <a:rPr lang="ru-RU" dirty="0" err="1"/>
              <a:t>Солоу</a:t>
            </a:r>
            <a:r>
              <a:rPr lang="ru-RU" dirty="0"/>
              <a:t> позволяет найти оптимальный вариант роста, обеспечивающий максимум потребления.</a:t>
            </a:r>
          </a:p>
          <a:p>
            <a:pPr marL="0" indent="0">
              <a:buNone/>
            </a:pPr>
            <a:r>
              <a:rPr lang="ru-RU" dirty="0"/>
              <a:t>Модель </a:t>
            </a:r>
            <a:r>
              <a:rPr lang="ru-RU" dirty="0" err="1"/>
              <a:t>Солоу</a:t>
            </a:r>
            <a:r>
              <a:rPr lang="ru-RU" dirty="0"/>
              <a:t> показывает, что продолжительный рост уровня жизни может иметь место только в результате технологического прогресса. Поэтому наше понимание экономического роста будет неполным, пока мы не поймём, как решения частных лиц и государственная политика воздействуют на технологический прогресс. Пока это – вопрос, требующий дальнейшего изучения.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065076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Спасибо за внимание!</a:t>
            </a:r>
            <a:endParaRPr lang="ru-RU" dirty="0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137275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Актуальность темы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69848" y="2121408"/>
            <a:ext cx="6854952" cy="4050792"/>
          </a:xfrm>
        </p:spPr>
        <p:txBody>
          <a:bodyPr/>
          <a:lstStyle/>
          <a:p>
            <a:r>
              <a:rPr lang="ru-RU" dirty="0"/>
              <a:t>Экономический рост – одна из главнейших целей для всех стран, в том числе и для Украины, где в данный период времени эта проблема особо актуальна. Поэтому содействие увеличению темпов экономического роста является одной из основных задач экономической политики государства, чему способствуют различные модели экономического роста, в том числе и модель </a:t>
            </a:r>
            <a:r>
              <a:rPr lang="ru-RU" dirty="0" err="1"/>
              <a:t>Солоу</a:t>
            </a:r>
            <a:r>
              <a:rPr lang="ru-RU" dirty="0"/>
              <a:t>. Экономический рост сопровождается целым рядом количественных и качественных изменений в обществе, среди которых главенствующее положение занимает структурная трансформация экономики.</a:t>
            </a:r>
          </a:p>
          <a:p>
            <a:endParaRPr lang="ru-RU" dirty="0"/>
          </a:p>
        </p:txBody>
      </p:sp>
      <p:pic>
        <p:nvPicPr>
          <p:cNvPr id="1028" name="Picture 4" descr="Похожее изображени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4800" y="2474735"/>
            <a:ext cx="4114947" cy="33441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242316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Понятие уровня жизни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/>
              <a:t>В современной научной традиции понятие уровня жизни населения, как правило, имеет три ключевых аспекта:</a:t>
            </a:r>
          </a:p>
          <a:p>
            <a:pPr marL="0" indent="0">
              <a:buNone/>
            </a:pPr>
            <a:r>
              <a:rPr lang="ru-RU" dirty="0"/>
              <a:t>•	благосостояние населения</a:t>
            </a:r>
          </a:p>
          <a:p>
            <a:pPr marL="0" indent="0">
              <a:buNone/>
            </a:pPr>
            <a:r>
              <a:rPr lang="ru-RU" dirty="0"/>
              <a:t>•	накопление человеческого капитала</a:t>
            </a:r>
          </a:p>
          <a:p>
            <a:pPr marL="0" indent="0">
              <a:buNone/>
            </a:pPr>
            <a:r>
              <a:rPr lang="ru-RU" dirty="0"/>
              <a:t>•	уровень человеческого развития</a:t>
            </a:r>
          </a:p>
          <a:p>
            <a:r>
              <a:rPr lang="ru-RU" dirty="0"/>
              <a:t>Одной из попыток учесть отмеченную многоаспектность понятия уровня жизни стала концепция “человеческого развития” (</a:t>
            </a:r>
            <a:r>
              <a:rPr lang="ru-RU" dirty="0" err="1"/>
              <a:t>Human</a:t>
            </a:r>
            <a:r>
              <a:rPr lang="ru-RU" dirty="0"/>
              <a:t> </a:t>
            </a:r>
            <a:r>
              <a:rPr lang="ru-RU" dirty="0" err="1"/>
              <a:t>Development</a:t>
            </a:r>
            <a:r>
              <a:rPr lang="ru-RU" dirty="0"/>
              <a:t> </a:t>
            </a:r>
            <a:r>
              <a:rPr lang="ru-RU" dirty="0" err="1"/>
              <a:t>Project</a:t>
            </a:r>
            <a:r>
              <a:rPr lang="ru-RU" dirty="0"/>
              <a:t>), широко применяемая в </a:t>
            </a:r>
            <a:r>
              <a:rPr lang="ru-RU" dirty="0" err="1"/>
              <a:t>межстрановых</a:t>
            </a:r>
            <a:r>
              <a:rPr lang="ru-RU" dirty="0"/>
              <a:t> сопоставлениях. В рамках этой концепции уровень жизни определяется не только среднедушевыми объемами доходов и потребления (уровнем благосостояния), но и степенью социального равенства (между социальными группами, полами, поколениями), а также возможностью людей участвовать в процессах принятия экономических и политических решений, затрагивающих их жизнь.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769052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Индикаторы измерения уровня жизни населения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dirty="0"/>
              <a:t>Системы показателей уровня жизни населения, как правило, отражают степень удовлетворения материальных и духовных потребностей домашних хозяйств и в то же время включают характеристики, расширяющие рамки чисто потребительского подхода. Так, при оценках и </a:t>
            </a:r>
            <a:r>
              <a:rPr lang="ru-RU" dirty="0" err="1"/>
              <a:t>межстрановых</a:t>
            </a:r>
            <a:r>
              <a:rPr lang="ru-RU" dirty="0"/>
              <a:t> сопоставлениях уровня жизни (благосостояния) (методики ООН и др.) наиболее часто используются следующие группы индикаторов.</a:t>
            </a:r>
          </a:p>
          <a:p>
            <a:pPr marL="0" indent="0">
              <a:buNone/>
            </a:pPr>
            <a:r>
              <a:rPr lang="ru-RU" dirty="0"/>
              <a:t>1.	ВВП на душу населения. Доля расходов на конечное потребление домашних хозяйств в ВВП.</a:t>
            </a:r>
          </a:p>
          <a:p>
            <a:pPr marL="0" indent="0">
              <a:buNone/>
            </a:pPr>
            <a:r>
              <a:rPr lang="ru-RU" dirty="0"/>
              <a:t>2.	Уровень реальных доходов населения. Уровень реальной заработной платы и пенсий.</a:t>
            </a:r>
          </a:p>
          <a:p>
            <a:pPr marL="0" indent="0">
              <a:buNone/>
            </a:pPr>
            <a:r>
              <a:rPr lang="ru-RU" dirty="0"/>
              <a:t>3.	Показатели распределения населения по уровню среднедушевого дохода (в частности, </a:t>
            </a:r>
            <a:r>
              <a:rPr lang="ru-RU" dirty="0" err="1"/>
              <a:t>децильный</a:t>
            </a:r>
            <a:r>
              <a:rPr lang="ru-RU" dirty="0"/>
              <a:t> коэффициент фондов, характеризующий соотношение среднедушевых доходов 10% населения с наибольшими и наименьшими доходами).</a:t>
            </a:r>
          </a:p>
          <a:p>
            <a:pPr marL="0" indent="0">
              <a:buNone/>
            </a:pPr>
            <a:r>
              <a:rPr lang="ru-RU" dirty="0"/>
              <a:t>4.	Общий уровень потребления материальных благ и услуг, в том числе по элементам: продуктам питания, алкогольным напиткам, предметам гардероба, товарам длительного пользования и хозяйственного назначения, услугам.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74886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Индикаторы измерения уровня жизни населения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dirty="0"/>
              <a:t>5.	</a:t>
            </a:r>
            <a:r>
              <a:rPr lang="ru-RU" dirty="0" err="1"/>
              <a:t>Белково</a:t>
            </a:r>
            <a:r>
              <a:rPr lang="ru-RU" dirty="0"/>
              <a:t>-калорийная ценность суточного рациона питания (потребление калорий, белков, жиров и углеводов на душу населения в сутки).</a:t>
            </a:r>
          </a:p>
          <a:p>
            <a:pPr marL="0" indent="0">
              <a:buNone/>
            </a:pPr>
            <a:r>
              <a:rPr lang="ru-RU" dirty="0"/>
              <a:t>6.	Обеспеченность жильем и основными предметами длительного пользования (на 1 семью / домашнее хозяйство и одного человека).</a:t>
            </a:r>
          </a:p>
          <a:p>
            <a:pPr marL="0" indent="0">
              <a:buNone/>
            </a:pPr>
            <a:r>
              <a:rPr lang="ru-RU" dirty="0"/>
              <a:t>7.	Ожидаемая продолжительность жизни у мужчин и женщин. Младенческая смертность.</a:t>
            </a:r>
          </a:p>
          <a:p>
            <a:pPr marL="0" indent="0">
              <a:buNone/>
            </a:pPr>
            <a:r>
              <a:rPr lang="ru-RU" dirty="0"/>
              <a:t>8.	Общий уровень безработицы (число безработных и их доля в численности экономически активного населения). Безработица среди молодежи (с 16 до 24 лет).</a:t>
            </a:r>
          </a:p>
          <a:p>
            <a:pPr marL="0" indent="0">
              <a:buNone/>
            </a:pPr>
            <a:r>
              <a:rPr lang="ru-RU" dirty="0"/>
              <a:t>9.	Доля государственных расходов на образование и здравоохранение в ВВП.</a:t>
            </a:r>
          </a:p>
          <a:p>
            <a:pPr marL="0" indent="0">
              <a:buNone/>
            </a:pPr>
            <a:r>
              <a:rPr lang="ru-RU" dirty="0"/>
              <a:t>10.	Обеспеченность населения услугами здравоохранения (число врачей и больничных коек на 10 000 чел.).</a:t>
            </a:r>
          </a:p>
          <a:p>
            <a:pPr marL="0" indent="0">
              <a:buNone/>
            </a:pPr>
            <a:r>
              <a:rPr lang="ru-RU" dirty="0"/>
              <a:t>11.	Образовательный уровень населения (численность учащихся начальных и средних общеобразовательных школ, студентов ВУЗов на 10 000 чел.).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349537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Построение модели </a:t>
            </a:r>
            <a:r>
              <a:rPr lang="ru-RU" dirty="0" err="1" smtClean="0"/>
              <a:t>солоу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44945" y="1708727"/>
            <a:ext cx="11037455" cy="4886037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dirty="0"/>
              <a:t>Модель экономического роста Роберта </a:t>
            </a:r>
            <a:r>
              <a:rPr lang="ru-RU" dirty="0" err="1"/>
              <a:t>Солоу</a:t>
            </a:r>
            <a:r>
              <a:rPr lang="ru-RU" dirty="0"/>
              <a:t> показывает, как сбережения, рост населения и технологический прогресс (источники роста) воздействуют на рост объёма производства во времени.</a:t>
            </a:r>
            <a:endParaRPr lang="ru-RU" dirty="0"/>
          </a:p>
          <a:p>
            <a:pPr marL="0" indent="0">
              <a:buNone/>
            </a:pPr>
            <a:r>
              <a:rPr lang="ru-RU" dirty="0"/>
              <a:t>В этой модели рассматривается пять макроэкономических показателей: </a:t>
            </a:r>
            <a:endParaRPr lang="ru-RU" dirty="0"/>
          </a:p>
          <a:p>
            <a:r>
              <a:rPr lang="ru-RU" dirty="0"/>
              <a:t>Y — валовой внутренний продукт; </a:t>
            </a:r>
            <a:endParaRPr lang="ru-RU" dirty="0"/>
          </a:p>
          <a:p>
            <a:r>
              <a:rPr lang="ru-RU" dirty="0"/>
              <a:t>I — валовые инвестиции; </a:t>
            </a:r>
            <a:endParaRPr lang="ru-RU" dirty="0"/>
          </a:p>
          <a:p>
            <a:r>
              <a:rPr lang="ru-RU" dirty="0"/>
              <a:t>C — фонд потребления; </a:t>
            </a:r>
            <a:endParaRPr lang="ru-RU" dirty="0"/>
          </a:p>
          <a:p>
            <a:r>
              <a:rPr lang="ru-RU" dirty="0"/>
              <a:t>K — основные производственные фонды; </a:t>
            </a:r>
            <a:endParaRPr lang="ru-RU" dirty="0"/>
          </a:p>
          <a:p>
            <a:r>
              <a:rPr lang="ru-RU" dirty="0"/>
              <a:t>L — число занятых в производственной сфере. </a:t>
            </a:r>
            <a:endParaRPr lang="ru-RU" dirty="0"/>
          </a:p>
          <a:p>
            <a:pPr marL="0" indent="0">
              <a:buNone/>
            </a:pPr>
            <a:r>
              <a:rPr lang="ru-RU" dirty="0"/>
              <a:t>Кроме того, в модели используются следующие показатели: μ— коэффициент износа; v — темп прироста числа занятых в сфере производства; ρ — норма накопления. </a:t>
            </a:r>
            <a:endParaRPr lang="ru-RU" dirty="0" smtClean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dirty="0"/>
              <a:t>Все показатели брались в годовом разрезе, период анализа – 1990 – 2014 года.</a:t>
            </a:r>
            <a:endParaRPr lang="ru-RU" dirty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673069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Построение модели </a:t>
            </a:r>
            <a:r>
              <a:rPr lang="ru-RU" dirty="0" err="1"/>
              <a:t>солоу</a:t>
            </a:r>
            <a:endParaRPr lang="ru-RU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Объект 2"/>
              <p:cNvSpPr>
                <a:spLocks noGrp="1"/>
              </p:cNvSpPr>
              <p:nvPr>
                <p:ph sz="half" idx="1"/>
              </p:nvPr>
            </p:nvSpPr>
            <p:spPr>
              <a:xfrm>
                <a:off x="1069848" y="1880524"/>
                <a:ext cx="4754880" cy="3977640"/>
              </a:xfrm>
            </p:spPr>
            <p:txBody>
              <a:bodyPr>
                <a:noAutofit/>
              </a:bodyPr>
              <a:lstStyle/>
              <a:p>
                <a:r>
                  <a:rPr lang="ru-RU" sz="1600" dirty="0"/>
                  <a:t>Тогда переменные связываются уравнениями в каждый момент времени t: </a:t>
                </a:r>
              </a:p>
              <a:p>
                <a:endParaRPr lang="ru-RU" sz="1600" dirty="0"/>
              </a:p>
              <a:p>
                <a14:m>
                  <m:oMath xmlns:m="http://schemas.openxmlformats.org/officeDocument/2006/math">
                    <m:d>
                      <m:dPr>
                        <m:begChr m:val="{"/>
                        <m:endChr m:val=""/>
                        <m:ctrlPr>
                          <a:rPr lang="ru-RU" sz="16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ru-RU" sz="1600" i="1">
                                <a:latin typeface="Cambria Math" panose="02040503050406030204" pitchFamily="18" charset="0"/>
                              </a:rPr>
                            </m:ctrlPr>
                          </m:eqArrPr>
                          <m:e>
                            <m:sSub>
                              <m:sSubPr>
                                <m:ctrlPr>
                                  <a:rPr lang="ru-RU" sz="16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ru-RU" sz="1600" i="1">
                                    <a:latin typeface="Cambria Math" panose="02040503050406030204" pitchFamily="18" charset="0"/>
                                  </a:rPr>
                                  <m:t>𝑌</m:t>
                                </m:r>
                              </m:e>
                              <m:sub>
                                <m:r>
                                  <a:rPr lang="ru-RU" sz="1600" i="1"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</m:sub>
                            </m:sSub>
                            <m:r>
                              <a:rPr lang="ru-RU" sz="1600" i="1">
                                <a:latin typeface="Cambria Math" panose="02040503050406030204" pitchFamily="18" charset="0"/>
                              </a:rPr>
                              <m:t>=</m:t>
                            </m:r>
                            <m:r>
                              <a:rPr lang="ru-RU" sz="1600" i="1">
                                <a:latin typeface="Cambria Math" panose="02040503050406030204" pitchFamily="18" charset="0"/>
                              </a:rPr>
                              <m:t>𝐹</m:t>
                            </m:r>
                            <m:r>
                              <a:rPr lang="ru-RU" sz="1600" i="1">
                                <a:latin typeface="Cambria Math" panose="02040503050406030204" pitchFamily="18" charset="0"/>
                              </a:rPr>
                              <m:t>(</m:t>
                            </m:r>
                            <m:sSub>
                              <m:sSubPr>
                                <m:ctrlPr>
                                  <a:rPr lang="ru-RU" sz="16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ru-RU" sz="1600" i="1">
                                    <a:latin typeface="Cambria Math" panose="02040503050406030204" pitchFamily="18" charset="0"/>
                                  </a:rPr>
                                  <m:t>𝐾</m:t>
                                </m:r>
                              </m:e>
                              <m:sub>
                                <m:r>
                                  <a:rPr lang="ru-RU" sz="1600" i="1"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  <m:r>
                                  <a:rPr lang="ru-RU" sz="1600" i="1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</m:sub>
                            </m:sSub>
                            <m:sSub>
                              <m:sSubPr>
                                <m:ctrlPr>
                                  <a:rPr lang="ru-RU" sz="16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ru-RU" sz="1600" i="1">
                                    <a:latin typeface="Cambria Math" panose="02040503050406030204" pitchFamily="18" charset="0"/>
                                  </a:rPr>
                                  <m:t>𝐿</m:t>
                                </m:r>
                              </m:e>
                              <m:sub>
                                <m:r>
                                  <a:rPr lang="ru-RU" sz="1600" i="1"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</m:sub>
                            </m:sSub>
                            <m:r>
                              <a:rPr lang="ru-RU" sz="1600" i="1">
                                <a:latin typeface="Cambria Math" panose="02040503050406030204" pitchFamily="18" charset="0"/>
                              </a:rPr>
                              <m:t>)</m:t>
                            </m:r>
                          </m:e>
                          <m:e>
                            <m:sSub>
                              <m:sSubPr>
                                <m:ctrlPr>
                                  <a:rPr lang="ru-RU" sz="16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ru-RU" sz="1600" i="1">
                                    <a:latin typeface="Cambria Math" panose="02040503050406030204" pitchFamily="18" charset="0"/>
                                  </a:rPr>
                                  <m:t>𝑌</m:t>
                                </m:r>
                              </m:e>
                              <m:sub>
                                <m:r>
                                  <a:rPr lang="ru-RU" sz="1600" i="1"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</m:sub>
                            </m:sSub>
                            <m:r>
                              <a:rPr lang="ru-RU" sz="1600" i="1">
                                <a:latin typeface="Cambria Math" panose="02040503050406030204" pitchFamily="18" charset="0"/>
                              </a:rPr>
                              <m:t>=</m:t>
                            </m:r>
                            <m:sSub>
                              <m:sSubPr>
                                <m:ctrlPr>
                                  <a:rPr lang="ru-RU" sz="16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ru-RU" sz="1600" i="1">
                                    <a:latin typeface="Cambria Math" panose="02040503050406030204" pitchFamily="18" charset="0"/>
                                  </a:rPr>
                                  <m:t>𝐼</m:t>
                                </m:r>
                              </m:e>
                              <m:sub>
                                <m:r>
                                  <a:rPr lang="ru-RU" sz="1600" i="1"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</m:sub>
                            </m:sSub>
                            <m:r>
                              <a:rPr lang="ru-RU" sz="1600" i="1">
                                <a:latin typeface="Cambria Math" panose="02040503050406030204" pitchFamily="18" charset="0"/>
                              </a:rPr>
                              <m:t>+</m:t>
                            </m:r>
                            <m:sSub>
                              <m:sSubPr>
                                <m:ctrlPr>
                                  <a:rPr lang="ru-RU" sz="16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ru-RU" sz="1600" i="1">
                                    <a:latin typeface="Cambria Math" panose="02040503050406030204" pitchFamily="18" charset="0"/>
                                  </a:rPr>
                                  <m:t>𝐶</m:t>
                                </m:r>
                              </m:e>
                              <m:sub>
                                <m:r>
                                  <a:rPr lang="ru-RU" sz="1600" i="1"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</m:sub>
                            </m:sSub>
                            <m:r>
                              <a:rPr lang="ru-RU" sz="1600" i="1">
                                <a:latin typeface="Cambria Math" panose="02040503050406030204" pitchFamily="18" charset="0"/>
                              </a:rPr>
                              <m:t>)</m:t>
                            </m:r>
                          </m:e>
                          <m:e>
                            <m:f>
                              <m:fPr>
                                <m:ctrlPr>
                                  <a:rPr lang="ru-RU" sz="1600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ru-RU" sz="1600" i="1">
                                    <a:latin typeface="Cambria Math" panose="02040503050406030204" pitchFamily="18" charset="0"/>
                                  </a:rPr>
                                  <m:t>𝑑𝐾</m:t>
                                </m:r>
                              </m:num>
                              <m:den>
                                <m:r>
                                  <a:rPr lang="ru-RU" sz="1600" i="1">
                                    <a:latin typeface="Cambria Math" panose="02040503050406030204" pitchFamily="18" charset="0"/>
                                  </a:rPr>
                                  <m:t>𝑑𝑡</m:t>
                                </m:r>
                              </m:den>
                            </m:f>
                            <m:r>
                              <a:rPr lang="ru-RU" sz="1600" i="1">
                                <a:latin typeface="Cambria Math" panose="02040503050406030204" pitchFamily="18" charset="0"/>
                              </a:rPr>
                              <m:t>=−</m:t>
                            </m:r>
                            <m:r>
                              <a:rPr lang="ru-RU" sz="1600" i="1">
                                <a:latin typeface="Cambria Math" panose="02040503050406030204" pitchFamily="18" charset="0"/>
                              </a:rPr>
                              <m:t>𝜇</m:t>
                            </m:r>
                            <m:r>
                              <a:rPr lang="ru-RU" sz="1600" i="1">
                                <a:latin typeface="Cambria Math" panose="02040503050406030204" pitchFamily="18" charset="0"/>
                              </a:rPr>
                              <m:t>𝐾</m:t>
                            </m:r>
                            <m:r>
                              <a:rPr lang="ru-RU" sz="1600" i="1">
                                <a:latin typeface="Cambria Math" panose="02040503050406030204" pitchFamily="18" charset="0"/>
                              </a:rPr>
                              <m:t>+</m:t>
                            </m:r>
                            <m:r>
                              <a:rPr lang="ru-RU" sz="1600" i="1">
                                <a:latin typeface="Cambria Math" panose="02040503050406030204" pitchFamily="18" charset="0"/>
                              </a:rPr>
                              <m:t>𝐼</m:t>
                            </m:r>
                            <m:r>
                              <a:rPr lang="ru-RU" sz="1600" i="1">
                                <a:latin typeface="Cambria Math" panose="02040503050406030204" pitchFamily="18" charset="0"/>
                              </a:rPr>
                              <m:t>,   </m:t>
                            </m:r>
                            <m:r>
                              <a:rPr lang="ru-RU" sz="1600" i="1">
                                <a:latin typeface="Cambria Math" panose="02040503050406030204" pitchFamily="18" charset="0"/>
                              </a:rPr>
                              <m:t>𝐾</m:t>
                            </m:r>
                            <m:d>
                              <m:dPr>
                                <m:ctrlPr>
                                  <a:rPr lang="ru-RU" sz="1600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ru-RU" sz="1600" i="1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</m:d>
                            <m:r>
                              <a:rPr lang="ru-RU" sz="1600" i="1">
                                <a:latin typeface="Cambria Math" panose="02040503050406030204" pitchFamily="18" charset="0"/>
                              </a:rPr>
                              <m:t>=</m:t>
                            </m:r>
                            <m:sSub>
                              <m:sSubPr>
                                <m:ctrlPr>
                                  <a:rPr lang="ru-RU" sz="16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ru-RU" sz="1600" i="1">
                                    <a:latin typeface="Cambria Math" panose="02040503050406030204" pitchFamily="18" charset="0"/>
                                  </a:rPr>
                                  <m:t>𝐾</m:t>
                                </m:r>
                              </m:e>
                              <m:sub>
                                <m:r>
                                  <a:rPr lang="ru-RU" sz="1600" i="1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sub>
                            </m:sSub>
                          </m:e>
                          <m:e>
                            <m:f>
                              <m:fPr>
                                <m:ctrlPr>
                                  <a:rPr lang="ru-RU" sz="1600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ru-RU" sz="1600" i="1">
                                    <a:latin typeface="Cambria Math" panose="02040503050406030204" pitchFamily="18" charset="0"/>
                                  </a:rPr>
                                  <m:t>𝑑𝐿</m:t>
                                </m:r>
                              </m:num>
                              <m:den>
                                <m:r>
                                  <a:rPr lang="ru-RU" sz="1600" i="1">
                                    <a:latin typeface="Cambria Math" panose="02040503050406030204" pitchFamily="18" charset="0"/>
                                  </a:rPr>
                                  <m:t>𝑑𝑡</m:t>
                                </m:r>
                              </m:den>
                            </m:f>
                            <m:r>
                              <a:rPr lang="ru-RU" sz="1600" i="1">
                                <a:latin typeface="Cambria Math" panose="02040503050406030204" pitchFamily="18" charset="0"/>
                              </a:rPr>
                              <m:t>=</m:t>
                            </m:r>
                            <m:r>
                              <a:rPr lang="ru-RU" sz="1600" i="1">
                                <a:latin typeface="Cambria Math" panose="02040503050406030204" pitchFamily="18" charset="0"/>
                              </a:rPr>
                              <m:t>𝑣𝐿</m:t>
                            </m:r>
                            <m:r>
                              <a:rPr lang="ru-RU" sz="1600" i="1">
                                <a:latin typeface="Cambria Math" panose="02040503050406030204" pitchFamily="18" charset="0"/>
                              </a:rPr>
                              <m:t>,   </m:t>
                            </m:r>
                            <m:r>
                              <a:rPr lang="ru-RU" sz="1600" i="1">
                                <a:latin typeface="Cambria Math" panose="02040503050406030204" pitchFamily="18" charset="0"/>
                              </a:rPr>
                              <m:t>𝐿</m:t>
                            </m:r>
                            <m:d>
                              <m:dPr>
                                <m:ctrlPr>
                                  <a:rPr lang="ru-RU" sz="1600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ru-RU" sz="1600" i="1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</m:d>
                            <m:r>
                              <a:rPr lang="ru-RU" sz="1600" i="1">
                                <a:latin typeface="Cambria Math" panose="02040503050406030204" pitchFamily="18" charset="0"/>
                              </a:rPr>
                              <m:t>=</m:t>
                            </m:r>
                            <m:sSub>
                              <m:sSubPr>
                                <m:ctrlPr>
                                  <a:rPr lang="ru-RU" sz="16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ru-RU" sz="1600" i="1">
                                    <a:latin typeface="Cambria Math" panose="02040503050406030204" pitchFamily="18" charset="0"/>
                                  </a:rPr>
                                  <m:t>𝐿</m:t>
                                </m:r>
                              </m:e>
                              <m:sub>
                                <m:r>
                                  <a:rPr lang="ru-RU" sz="1600" i="1">
                                    <a:latin typeface="Cambria Math" panose="02040503050406030204" pitchFamily="18" charset="0"/>
                                  </a:rPr>
                                  <m:t>0 </m:t>
                                </m:r>
                              </m:sub>
                            </m:sSub>
                            <m:r>
                              <a:rPr lang="ru-RU" sz="1600" i="1">
                                <a:latin typeface="Cambria Math" panose="02040503050406030204" pitchFamily="18" charset="0"/>
                              </a:rPr>
                              <m:t>,   </m:t>
                            </m:r>
                            <m:r>
                              <a:rPr lang="ru-RU" sz="1600" i="1">
                                <a:latin typeface="Cambria Math" panose="02040503050406030204" pitchFamily="18" charset="0"/>
                              </a:rPr>
                              <m:t>𝑡</m:t>
                            </m:r>
                            <m:r>
                              <a:rPr lang="ru-RU" sz="1600" i="1">
                                <a:latin typeface="Cambria Math" panose="02040503050406030204" pitchFamily="18" charset="0"/>
                              </a:rPr>
                              <m:t>∈[0,</m:t>
                            </m:r>
                            <m:r>
                              <a:rPr lang="ru-RU" sz="1600" i="1">
                                <a:latin typeface="Cambria Math" panose="02040503050406030204" pitchFamily="18" charset="0"/>
                              </a:rPr>
                              <m:t>𝑇</m:t>
                            </m:r>
                            <m:r>
                              <a:rPr lang="ru-RU" sz="1600" i="1">
                                <a:latin typeface="Cambria Math" panose="02040503050406030204" pitchFamily="18" charset="0"/>
                              </a:rPr>
                              <m:t>]</m:t>
                            </m:r>
                          </m:e>
                        </m:eqArr>
                      </m:e>
                    </m:d>
                  </m:oMath>
                </a14:m>
                <a:r>
                  <a:rPr lang="ru-RU" sz="1600" dirty="0"/>
                  <a:t>							</a:t>
                </a:r>
                <a:r>
                  <a:rPr lang="ru-RU" sz="1600" dirty="0" smtClean="0"/>
                  <a:t>В </a:t>
                </a:r>
                <a:r>
                  <a:rPr lang="ru-RU" sz="1600" dirty="0"/>
                  <a:t>основе анализа модели используется функция </a:t>
                </a:r>
                <a:r>
                  <a:rPr lang="ru-RU" sz="1600" dirty="0" err="1"/>
                  <a:t>Кобба</a:t>
                </a:r>
                <a:r>
                  <a:rPr lang="ru-RU" sz="1600" dirty="0"/>
                  <a:t>-Дугласа:</a:t>
                </a:r>
              </a:p>
              <a:p>
                <a14:m>
                  <m:oMath xmlns:m="http://schemas.openxmlformats.org/officeDocument/2006/math">
                    <m:r>
                      <a:rPr lang="ru-RU" sz="1600" i="1">
                        <a:latin typeface="Cambria Math" panose="02040503050406030204" pitchFamily="18" charset="0"/>
                      </a:rPr>
                      <m:t>𝑌</m:t>
                    </m:r>
                    <m:r>
                      <a:rPr lang="ru-RU" sz="1600" i="1">
                        <a:latin typeface="Cambria Math" panose="02040503050406030204" pitchFamily="18" charset="0"/>
                      </a:rPr>
                      <m:t>=А∗</m:t>
                    </m:r>
                    <m:sSup>
                      <m:sSupPr>
                        <m:ctrlPr>
                          <a:rPr lang="ru-RU" sz="16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ru-RU" sz="1600" i="1">
                            <a:latin typeface="Cambria Math" panose="02040503050406030204" pitchFamily="18" charset="0"/>
                          </a:rPr>
                          <m:t>𝐿</m:t>
                        </m:r>
                      </m:e>
                      <m:sup>
                        <m:r>
                          <a:rPr lang="ru-RU" sz="1600" i="1">
                            <a:latin typeface="Cambria Math" panose="02040503050406030204" pitchFamily="18" charset="0"/>
                          </a:rPr>
                          <m:t>𝛼</m:t>
                        </m:r>
                      </m:sup>
                    </m:sSup>
                    <m:r>
                      <a:rPr lang="ru-RU" sz="1600" i="1">
                        <a:latin typeface="Cambria Math" panose="02040503050406030204" pitchFamily="18" charset="0"/>
                      </a:rPr>
                      <m:t>∗</m:t>
                    </m:r>
                    <m:sSup>
                      <m:sSupPr>
                        <m:ctrlPr>
                          <a:rPr lang="ru-RU" sz="16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ru-RU" sz="1600" i="1">
                            <a:latin typeface="Cambria Math" panose="02040503050406030204" pitchFamily="18" charset="0"/>
                          </a:rPr>
                          <m:t>𝐾</m:t>
                        </m:r>
                      </m:e>
                      <m:sup>
                        <m:r>
                          <a:rPr lang="ru-RU" sz="1600" i="1">
                            <a:latin typeface="Cambria Math" panose="02040503050406030204" pitchFamily="18" charset="0"/>
                          </a:rPr>
                          <m:t>𝛽</m:t>
                        </m:r>
                      </m:sup>
                    </m:sSup>
                  </m:oMath>
                </a14:m>
                <a:r>
                  <a:rPr lang="ru-RU" sz="1600" dirty="0"/>
                  <a:t>									</a:t>
                </a:r>
                <a:r>
                  <a:rPr lang="ru-RU" sz="1600" dirty="0"/>
                  <a:t>где </a:t>
                </a:r>
                <a:r>
                  <a:rPr lang="ru-RU" sz="1600" dirty="0"/>
                  <a:t>α и β – коэффициенты эластичности объема производства по затратам труда и капитала, А – технологический коэффициент.</a:t>
                </a:r>
              </a:p>
            </p:txBody>
          </p:sp>
        </mc:Choice>
        <mc:Fallback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1"/>
              </p:nvPr>
            </p:nvSpPr>
            <p:spPr>
              <a:xfrm>
                <a:off x="1069848" y="1880524"/>
                <a:ext cx="4754880" cy="3977640"/>
              </a:xfrm>
              <a:blipFill rotWithShape="0">
                <a:blip r:embed="rId2"/>
                <a:stretch>
                  <a:fillRect l="-128" t="-1225" r="-513" b="-1179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Объект 4"/>
          <p:cNvSpPr>
            <a:spLocks noGrp="1"/>
          </p:cNvSpPr>
          <p:nvPr>
            <p:ph sz="half" idx="2"/>
          </p:nvPr>
        </p:nvSpPr>
        <p:spPr/>
        <p:txBody>
          <a:bodyPr>
            <a:normAutofit fontScale="85000" lnSpcReduction="10000"/>
          </a:bodyPr>
          <a:lstStyle/>
          <a:p>
            <a:r>
              <a:rPr lang="ru-RU" dirty="0"/>
              <a:t>Согласно модели </a:t>
            </a:r>
            <a:r>
              <a:rPr lang="ru-RU" dirty="0" err="1"/>
              <a:t>Солоу</a:t>
            </a:r>
            <a:r>
              <a:rPr lang="ru-RU" dirty="0"/>
              <a:t> каждому уровню нормы сбережения соответствует определённое устойчивое состояние. Поэтому возникает проблема выбора оптимальной нормы сбережения. Делая выбор в пользу того или иного устойчивого состояния, ЛПР, преследующий цель максимизации экономического благосостояния общества, захочет выбрать устойчивое состояние с наивысшим уровнем потребления.</a:t>
            </a:r>
            <a:endParaRPr lang="ru-RU" dirty="0"/>
          </a:p>
          <a:p>
            <a:r>
              <a:rPr lang="ru-RU" dirty="0"/>
              <a:t>В качестве практической задачи возьмем построение модели </a:t>
            </a:r>
            <a:r>
              <a:rPr lang="ru-RU" dirty="0" err="1"/>
              <a:t>Солоу</a:t>
            </a:r>
            <a:r>
              <a:rPr lang="ru-RU" dirty="0"/>
              <a:t> для Украины. Так, главной целью построения данной модели является определение темпов роста экономики, и, в случаи если это возможно, нахождение «Золотого правила».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5453691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7975" y="235498"/>
            <a:ext cx="10058400" cy="1609344"/>
          </a:xfrm>
        </p:spPr>
        <p:txBody>
          <a:bodyPr/>
          <a:lstStyle/>
          <a:p>
            <a:pPr algn="ctr"/>
            <a:r>
              <a:rPr lang="ru-RU" dirty="0"/>
              <a:t>Диаграмма потоков модели</a:t>
            </a:r>
          </a:p>
        </p:txBody>
      </p:sp>
      <p:pic>
        <p:nvPicPr>
          <p:cNvPr id="4" name="Объект 3"/>
          <p:cNvPicPr>
            <a:picLocks noGrp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112169" y="1844842"/>
            <a:ext cx="6609347" cy="48607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92417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4379" y="484632"/>
            <a:ext cx="11823032" cy="1609344"/>
          </a:xfrm>
        </p:spPr>
        <p:txBody>
          <a:bodyPr>
            <a:normAutofit/>
          </a:bodyPr>
          <a:lstStyle/>
          <a:p>
            <a:pPr algn="ctr"/>
            <a:r>
              <a:rPr lang="ru-RU" dirty="0" smtClean="0"/>
              <a:t>дерево </a:t>
            </a:r>
            <a:r>
              <a:rPr lang="ru-RU" dirty="0"/>
              <a:t>следствий </a:t>
            </a:r>
            <a:r>
              <a:rPr lang="ru-RU" dirty="0" smtClean="0"/>
              <a:t>и </a:t>
            </a:r>
            <a:r>
              <a:rPr lang="ru-RU" dirty="0"/>
              <a:t>дерево причинных </a:t>
            </a:r>
            <a:r>
              <a:rPr lang="ru-RU" dirty="0" smtClean="0"/>
              <a:t>связей</a:t>
            </a:r>
            <a:endParaRPr lang="ru-RU" dirty="0"/>
          </a:p>
        </p:txBody>
      </p:sp>
      <p:pic>
        <p:nvPicPr>
          <p:cNvPr id="6" name="Объект 5"/>
          <p:cNvPicPr>
            <a:picLocks noGrp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122947" y="2193925"/>
            <a:ext cx="3793008" cy="4367296"/>
          </a:xfrm>
          <a:prstGeom prst="rect">
            <a:avLst/>
          </a:prstGeom>
        </p:spPr>
      </p:pic>
      <p:pic>
        <p:nvPicPr>
          <p:cNvPr id="8" name="Объект 7"/>
          <p:cNvPicPr>
            <a:picLocks noGrp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7122695" y="3096127"/>
            <a:ext cx="3180974" cy="1517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76877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Дерево">
  <a:themeElements>
    <a:clrScheme name="Дерево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Дерево">
      <a:majorFont>
        <a:latin typeface="Rockwell Condensed" panose="02060603050405020104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 panose="02060603020205020403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Дерево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hade val="63000"/>
              </a:schemeClr>
              <a:schemeClr val="phClr">
                <a:tint val="10000"/>
                <a:satMod val="150000"/>
              </a:schemeClr>
            </a:duotone>
          </a:blip>
          <a:tile tx="0" ty="0" sx="60000" sy="59000" flip="none" algn="tl"/>
        </a:blipFill>
        <a:blipFill rotWithShape="1">
          <a:blip xmlns:r="http://schemas.openxmlformats.org/officeDocument/2006/relationships" r:embed="rId1">
            <a:duotone>
              <a:schemeClr val="phClr">
                <a:shade val="36000"/>
                <a:satMod val="120000"/>
              </a:schemeClr>
              <a:schemeClr val="phClr">
                <a:tint val="40000"/>
              </a:schemeClr>
            </a:duotone>
          </a:blip>
          <a:tile tx="0" ty="0" sx="60000" sy="59000" flip="none" algn="tl"/>
        </a:blip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softEdge rad="12700"/>
          </a:effectLst>
        </a:effectStyle>
        <a:effectStyle>
          <a:effectLst>
            <a:outerShdw blurRad="50800" dist="19050" dir="5400000" algn="tl" rotWithShape="0">
              <a:srgbClr val="000000">
                <a:alpha val="60000"/>
              </a:srgbClr>
            </a:outerShdw>
            <a:softEdge rad="12700"/>
          </a:effectLst>
        </a:effectStyle>
      </a:effectStyleLst>
      <a:bgFillStyleLst>
        <a:solidFill>
          <a:schemeClr val="phClr"/>
        </a:solidFill>
        <a:solidFill>
          <a:schemeClr val="phClr">
            <a:shade val="97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5000"/>
                <a:shade val="58000"/>
                <a:satMod val="120000"/>
              </a:schemeClr>
              <a:schemeClr val="phClr">
                <a:tint val="50000"/>
                <a:shade val="96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ood Type" id="{7ACABC62-BF99-48CF-A9DC-4DB89C7B13DC}" vid="{142A1326-48AB-42A9-8428-CB14AA30176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TM03090434[[fn=Дерево]]</Template>
  <TotalTime>55</TotalTime>
  <Words>622</Words>
  <Application>Microsoft Office PowerPoint</Application>
  <PresentationFormat>Широкоэкранный</PresentationFormat>
  <Paragraphs>57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9" baseType="lpstr">
      <vt:lpstr>Cambria</vt:lpstr>
      <vt:lpstr>Cambria Math</vt:lpstr>
      <vt:lpstr>Rockwell</vt:lpstr>
      <vt:lpstr>Rockwell Condensed</vt:lpstr>
      <vt:lpstr>Wingdings</vt:lpstr>
      <vt:lpstr>Дерево</vt:lpstr>
      <vt:lpstr>Анализ динамики уровня жизни населения при помощи модели Солоу</vt:lpstr>
      <vt:lpstr>Актуальность темы</vt:lpstr>
      <vt:lpstr>Понятие уровня жизни</vt:lpstr>
      <vt:lpstr>Индикаторы измерения уровня жизни населения</vt:lpstr>
      <vt:lpstr>Индикаторы измерения уровня жизни населения</vt:lpstr>
      <vt:lpstr>Построение модели солоу</vt:lpstr>
      <vt:lpstr>Построение модели солоу</vt:lpstr>
      <vt:lpstr>Диаграмма потоков модели</vt:lpstr>
      <vt:lpstr>дерево следствий и дерево причинных связей</vt:lpstr>
      <vt:lpstr>Модельные эксперименты</vt:lpstr>
      <vt:lpstr>Выводы по модели</vt:lpstr>
      <vt:lpstr>выводы</vt:lpstr>
      <vt:lpstr>Спасибо за внимание!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Анализ динамики уровня жизни населения при помощи модели Солоу</dc:title>
  <dc:creator>usera</dc:creator>
  <cp:lastModifiedBy>usera</cp:lastModifiedBy>
  <cp:revision>9</cp:revision>
  <dcterms:created xsi:type="dcterms:W3CDTF">2016-12-12T17:46:50Z</dcterms:created>
  <dcterms:modified xsi:type="dcterms:W3CDTF">2017-04-02T11:16:34Z</dcterms:modified>
</cp:coreProperties>
</file>