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6" r:id="rId2"/>
    <p:sldId id="257" r:id="rId3"/>
    <p:sldId id="258" r:id="rId4"/>
    <p:sldId id="259" r:id="rId5"/>
    <p:sldId id="260" r:id="rId6"/>
    <p:sldId id="263" r:id="rId7"/>
    <p:sldId id="261" r:id="rId8"/>
    <p:sldId id="262" r:id="rId9"/>
    <p:sldId id="264" r:id="rId10"/>
    <p:sldId id="265" r:id="rId1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107" d="100"/>
          <a:sy n="107" d="100"/>
        </p:scale>
        <p:origin x="-84" y="-3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Равнобедренный треугольник 6"/>
          <p:cNvSpPr/>
          <p:nvPr/>
        </p:nvSpPr>
        <p:spPr>
          <a:xfrm rot="16200000">
            <a:off x="7554353" y="5254283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540544" y="776288"/>
            <a:ext cx="8062912" cy="1470025"/>
          </a:xfrm>
        </p:spPr>
        <p:txBody>
          <a:bodyPr anchor="b">
            <a:normAutofit/>
          </a:bodyPr>
          <a:lstStyle>
            <a:lvl1pPr algn="r">
              <a:defRPr sz="440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540544" y="2250280"/>
            <a:ext cx="8062912" cy="1752600"/>
          </a:xfrm>
        </p:spPr>
        <p:txBody>
          <a:bodyPr/>
          <a:lstStyle>
            <a:lvl1pPr marL="0" marR="36576" indent="0" algn="r">
              <a:spcBef>
                <a:spcPts val="0"/>
              </a:spcBef>
              <a:buNone/>
              <a:defRPr>
                <a:ln>
                  <a:solidFill>
                    <a:schemeClr val="bg2"/>
                  </a:solidFill>
                </a:ln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>
          <a:xfrm>
            <a:off x="1371600" y="6012656"/>
            <a:ext cx="5791200" cy="365125"/>
          </a:xfrm>
        </p:spPr>
        <p:txBody>
          <a:bodyPr tIns="0" bIns="0" anchor="t"/>
          <a:lstStyle>
            <a:lvl1pPr algn="r">
              <a:defRPr sz="1000"/>
            </a:lvl1pPr>
          </a:lstStyle>
          <a:p>
            <a:fld id="{B4C71EC6-210F-42DE-9C53-41977AD35B3D}" type="datetimeFigureOut">
              <a:rPr lang="ru-RU" smtClean="0"/>
              <a:t>19.03.2016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>
          <a:xfrm>
            <a:off x="1371600" y="5650704"/>
            <a:ext cx="5791200" cy="365125"/>
          </a:xfrm>
        </p:spPr>
        <p:txBody>
          <a:bodyPr tIns="0" bIns="0" anchor="b"/>
          <a:lstStyle>
            <a:lvl1pPr algn="r">
              <a:defRPr sz="1100"/>
            </a:lvl1pPr>
          </a:lstStyle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8392247" y="5752307"/>
            <a:ext cx="502920" cy="365125"/>
          </a:xfrm>
        </p:spPr>
        <p:txBody>
          <a:bodyPr anchor="ctr"/>
          <a:lstStyle>
            <a:lvl1pPr algn="ctr">
              <a:defRPr sz="1300">
                <a:solidFill>
                  <a:srgbClr val="FFFFFF"/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882808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791456" y="6480048"/>
            <a:ext cx="2133600" cy="301752"/>
          </a:xfrm>
        </p:spPr>
        <p:txBody>
          <a:bodyPr/>
          <a:lstStyle/>
          <a:p>
            <a:fld id="{B4C71EC6-210F-42DE-9C53-41977AD35B3D}" type="datetimeFigureOut">
              <a:rPr lang="ru-RU" smtClean="0"/>
              <a:t>19.03.2016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0831"/>
          </a:xfrm>
        </p:spPr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ый треугольник 8"/>
          <p:cNvSpPr/>
          <p:nvPr/>
        </p:nvSpPr>
        <p:spPr>
          <a:xfrm flipV="1">
            <a:off x="7034" y="7034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algn="ctr" defTabSz="914400" rtl="0" eaLnBrk="1" latinLnBrk="0" hangingPunct="1"/>
            <a:endParaRPr kumimoji="0"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Равнобедренный треугольник 7"/>
          <p:cNvSpPr/>
          <p:nvPr/>
        </p:nvSpPr>
        <p:spPr>
          <a:xfrm rot="5400000" flipV="1">
            <a:off x="7554353" y="309490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6955632" y="6477000"/>
            <a:ext cx="2133600" cy="304800"/>
          </a:xfrm>
        </p:spPr>
        <p:txBody>
          <a:bodyPr/>
          <a:lstStyle/>
          <a:p>
            <a:fld id="{B4C71EC6-210F-42DE-9C53-41977AD35B3D}" type="datetimeFigureOut">
              <a:rPr lang="ru-RU" smtClean="0"/>
              <a:t>19.03.2016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2619376" y="6480969"/>
            <a:ext cx="4260056" cy="300831"/>
          </a:xfrm>
        </p:spPr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8451056" y="809624"/>
            <a:ext cx="502920" cy="300831"/>
          </a:xfrm>
        </p:spPr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 rot="10800000">
            <a:off x="6468794" y="9381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" name="Прямая соединительная линия 9"/>
          <p:cNvCxnSpPr/>
          <p:nvPr/>
        </p:nvCxnSpPr>
        <p:spPr>
          <a:xfrm flipV="1"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1000" y="271464"/>
            <a:ext cx="7239000" cy="1362075"/>
          </a:xfrm>
        </p:spPr>
        <p:txBody>
          <a:bodyPr anchor="ctr"/>
          <a:lstStyle>
            <a:lvl1pPr marL="0" algn="l">
              <a:buNone/>
              <a:defRPr sz="3600" b="1" cap="none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81000" y="1633536"/>
            <a:ext cx="3886200" cy="2286000"/>
          </a:xfrm>
        </p:spPr>
        <p:txBody>
          <a:bodyPr anchor="t"/>
          <a:lstStyle>
            <a:lvl1pPr marL="54864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 algn="l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B4C71EC6-210F-42DE-9C53-41977AD35B3D}" type="datetimeFigureOut">
              <a:rPr lang="ru-RU" smtClean="0"/>
              <a:t>19.03.2016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1752"/>
          </a:xfrm>
        </p:spPr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48198" y="290732"/>
            <a:ext cx="1066800" cy="6153912"/>
          </a:xfrm>
        </p:spPr>
        <p:txBody>
          <a:bodyPr vert="vert270" anchor="b"/>
          <a:lstStyle>
            <a:lvl1pPr marL="0" algn="ctr">
              <a:defRPr sz="3300" b="1">
                <a:ln w="6350">
                  <a:solidFill>
                    <a:schemeClr val="tx1"/>
                  </a:solidFill>
                </a:ln>
                <a:solidFill>
                  <a:schemeClr val="tx1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365006" y="290732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1365006" y="3427124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2"/>
          </p:nvPr>
        </p:nvSpPr>
        <p:spPr>
          <a:xfrm>
            <a:off x="2022230" y="290732"/>
            <a:ext cx="6858000" cy="3017520"/>
          </a:xfrm>
        </p:spPr>
        <p:txBody>
          <a:bodyPr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2022230" y="3427124"/>
            <a:ext cx="6858000" cy="301752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0552" cy="301752"/>
          </a:xfrm>
        </p:spPr>
        <p:txBody>
          <a:bodyPr/>
          <a:lstStyle/>
          <a:p>
            <a:fld id="{B4C71EC6-210F-42DE-9C53-41977AD35B3D}" type="datetimeFigureOut">
              <a:rPr lang="ru-RU" smtClean="0"/>
              <a:t>19.03.2016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1104" cy="301752"/>
          </a:xfrm>
        </p:spPr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>
          <a:xfrm>
            <a:off x="7589520" y="6483096"/>
            <a:ext cx="502920" cy="301752"/>
          </a:xfrm>
        </p:spPr>
        <p:txBody>
          <a:bodyPr/>
          <a:lstStyle>
            <a:lvl1pPr algn="ctr">
              <a:defRPr/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19.03.2016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B4C71EC6-210F-42DE-9C53-41977AD35B3D}" type="datetimeFigureOut">
              <a:rPr lang="ru-RU" smtClean="0"/>
              <a:t>19.03.2016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>
          <a:xfrm>
            <a:off x="457200" y="6481890"/>
            <a:ext cx="4260056" cy="300831"/>
          </a:xfrm>
        </p:spPr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9456" y="367664"/>
            <a:ext cx="914400" cy="5943600"/>
          </a:xfrm>
        </p:spPr>
        <p:txBody>
          <a:bodyPr vert="vert270" anchor="b"/>
          <a:lstStyle>
            <a:lvl1pPr marL="0" marR="18288" algn="r">
              <a:spcBef>
                <a:spcPts val="0"/>
              </a:spcBef>
              <a:buNone/>
              <a:defRPr sz="2900" b="0" cap="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1135856" y="367664"/>
            <a:ext cx="2438400" cy="5943600"/>
          </a:xfrm>
        </p:spPr>
        <p:txBody>
          <a:bodyPr anchor="t"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3651250" y="320040"/>
            <a:ext cx="5276088" cy="5989320"/>
          </a:xfrm>
        </p:spPr>
        <p:txBody>
          <a:bodyPr/>
          <a:lstStyle>
            <a:lvl1pPr>
              <a:spcBef>
                <a:spcPts val="0"/>
              </a:spcBef>
              <a:defRPr sz="30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6278976" y="6556248"/>
            <a:ext cx="2133600" cy="301752"/>
          </a:xfrm>
        </p:spPr>
        <p:txBody>
          <a:bodyPr/>
          <a:lstStyle>
            <a:lvl1pPr>
              <a:defRPr sz="900"/>
            </a:lvl1pPr>
          </a:lstStyle>
          <a:p>
            <a:fld id="{B4C71EC6-210F-42DE-9C53-41977AD35B3D}" type="datetimeFigureOut">
              <a:rPr lang="ru-RU" smtClean="0"/>
              <a:t>19.03.2016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1135856" y="6556248"/>
            <a:ext cx="5143120" cy="301752"/>
          </a:xfrm>
        </p:spPr>
        <p:txBody>
          <a:bodyPr/>
          <a:lstStyle>
            <a:lvl1pPr>
              <a:defRPr sz="9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410576" y="6556248"/>
            <a:ext cx="502920" cy="301752"/>
          </a:xfrm>
        </p:spPr>
        <p:txBody>
          <a:bodyPr/>
          <a:lstStyle>
            <a:lvl1pPr>
              <a:defRPr sz="900"/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9456" y="150896"/>
            <a:ext cx="914400" cy="6400800"/>
          </a:xfrm>
        </p:spPr>
        <p:txBody>
          <a:bodyPr vert="vert270" anchor="b"/>
          <a:lstStyle>
            <a:lvl1pPr marL="0" algn="l">
              <a:buNone/>
              <a:defRPr sz="3000" b="0" cap="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138237" y="373966"/>
            <a:ext cx="7333488" cy="5486400"/>
          </a:xfrm>
          <a:solidFill>
            <a:schemeClr val="bg2">
              <a:shade val="5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143000" y="5867400"/>
            <a:ext cx="7333488" cy="685800"/>
          </a:xfrm>
          <a:solidFill>
            <a:schemeClr val="accent1">
              <a:alpha val="15000"/>
            </a:schemeClr>
          </a:solidFill>
          <a:ln>
            <a:solidFill>
              <a:schemeClr val="accent1"/>
            </a:solidFill>
            <a:miter lim="800000"/>
          </a:ln>
        </p:spPr>
        <p:txBody>
          <a:bodyPr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6108192" y="6556248"/>
            <a:ext cx="2103120" cy="301752"/>
          </a:xfrm>
        </p:spPr>
        <p:txBody>
          <a:bodyPr/>
          <a:lstStyle>
            <a:lvl1pPr>
              <a:defRPr sz="900"/>
            </a:lvl1pPr>
          </a:lstStyle>
          <a:p>
            <a:fld id="{B4C71EC6-210F-42DE-9C53-41977AD35B3D}" type="datetimeFigureOut">
              <a:rPr lang="ru-RU" smtClean="0"/>
              <a:t>19.03.2016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1170432" y="6557169"/>
            <a:ext cx="4948072" cy="301752"/>
          </a:xfrm>
        </p:spPr>
        <p:txBody>
          <a:bodyPr/>
          <a:lstStyle>
            <a:lvl1pPr>
              <a:defRPr sz="9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17192" y="6556248"/>
            <a:ext cx="365760" cy="301752"/>
          </a:xfrm>
        </p:spPr>
        <p:txBody>
          <a:bodyPr/>
          <a:lstStyle>
            <a:lvl1pPr algn="ctr">
              <a:defRPr sz="900"/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19.03.2016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781800" y="381000"/>
            <a:ext cx="1905000" cy="5486400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381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19.03.2016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рямоугольный треугольник 10"/>
          <p:cNvSpPr/>
          <p:nvPr/>
        </p:nvSpPr>
        <p:spPr>
          <a:xfrm>
            <a:off x="7034" y="14068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единительная линия 8"/>
          <p:cNvCxnSpPr/>
          <p:nvPr/>
        </p:nvCxnSpPr>
        <p:spPr>
          <a:xfrm rot="10800000" flipV="1">
            <a:off x="6468794" y="4948410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882808"/>
            <a:ext cx="8229600" cy="4572000"/>
          </a:xfrm>
          <a:prstGeom prst="rect">
            <a:avLst/>
          </a:prstGeom>
        </p:spPr>
        <p:txBody>
          <a:bodyPr vert="horz" anchor="t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4791456" y="6480969"/>
            <a:ext cx="2133600" cy="301752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 b="0">
                <a:solidFill>
                  <a:schemeClr val="tx1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19.03.2016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457200" y="6481890"/>
            <a:ext cx="4260056" cy="300831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7589520" y="6480969"/>
            <a:ext cx="502920" cy="301752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/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marL="484632" algn="l" rtl="0" eaLnBrk="1" latinLnBrk="0" hangingPunct="1">
        <a:spcBef>
          <a:spcPct val="0"/>
        </a:spcBef>
        <a:buNone/>
        <a:defRPr kumimoji="0" sz="4200" kern="1200">
          <a:ln w="6350">
            <a:solidFill>
              <a:schemeClr val="accent1">
                <a:shade val="43000"/>
              </a:schemeClr>
            </a:solidFill>
          </a:ln>
          <a:solidFill>
            <a:schemeClr val="accent1">
              <a:tint val="83000"/>
              <a:satMod val="150000"/>
            </a:schemeClr>
          </a:solidFill>
          <a:effectLst>
            <a:outerShdw blurRad="26000" dist="26000" dir="145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448056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822960" indent="-285750" algn="l" rtl="0" eaLnBrk="1" latinLnBrk="0" hangingPunct="1">
        <a:spcBef>
          <a:spcPct val="20000"/>
        </a:spcBef>
        <a:buClr>
          <a:schemeClr val="accent1"/>
        </a:buClr>
        <a:buSzPct val="95000"/>
        <a:buFont typeface="Verdana"/>
        <a:buChar char="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106424" indent="-228600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10312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6002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084832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146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hyperlink" Target="https://privatbank.ua/privatbank-na-rynke/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332656"/>
            <a:ext cx="8964488" cy="2088232"/>
          </a:xfrm>
        </p:spPr>
        <p:txBody>
          <a:bodyPr>
            <a:normAutofit/>
          </a:bodyPr>
          <a:lstStyle/>
          <a:p>
            <a:r>
              <a:rPr lang="ru-RU" sz="3200" dirty="0" smtClean="0"/>
              <a:t>Формирование модели финансовых потоков коммерческого банка</a:t>
            </a:r>
            <a:endParaRPr lang="ru-RU" sz="32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081088" y="3356992"/>
            <a:ext cx="8062912" cy="1752600"/>
          </a:xfrm>
        </p:spPr>
        <p:txBody>
          <a:bodyPr>
            <a:normAutofit/>
          </a:bodyPr>
          <a:lstStyle/>
          <a:p>
            <a:r>
              <a:rPr lang="ru-RU" sz="2400" dirty="0" smtClean="0"/>
              <a:t>Студентка 3 курса</a:t>
            </a:r>
          </a:p>
          <a:p>
            <a:r>
              <a:rPr lang="ru-RU" sz="2400" dirty="0" smtClean="0"/>
              <a:t>6.04.04.13.01</a:t>
            </a:r>
          </a:p>
          <a:p>
            <a:r>
              <a:rPr lang="ru-RU" sz="2400" dirty="0" smtClean="0"/>
              <a:t>Кононова Алена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17585146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435280" cy="1399032"/>
          </a:xfrm>
        </p:spPr>
        <p:txBody>
          <a:bodyPr/>
          <a:lstStyle/>
          <a:p>
            <a:r>
              <a:rPr lang="ru-RU" dirty="0" smtClean="0"/>
              <a:t>Цель и задачи исследования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628800"/>
            <a:ext cx="8507288" cy="4826008"/>
          </a:xfrm>
        </p:spPr>
        <p:txBody>
          <a:bodyPr>
            <a:normAutofit/>
          </a:bodyPr>
          <a:lstStyle/>
          <a:p>
            <a:pPr marL="64008" indent="457200">
              <a:lnSpc>
                <a:spcPct val="120000"/>
              </a:lnSpc>
              <a:buNone/>
            </a:pPr>
            <a:r>
              <a:rPr lang="ru-RU" sz="1600" dirty="0" smtClean="0"/>
              <a:t>Целью </a:t>
            </a:r>
            <a:r>
              <a:rPr lang="ru-RU" sz="1600" dirty="0"/>
              <a:t>работы является проведение </a:t>
            </a:r>
            <a:r>
              <a:rPr lang="ru-RU" sz="1600" dirty="0" smtClean="0"/>
              <a:t>статистического </a:t>
            </a:r>
            <a:r>
              <a:rPr lang="ru-RU" sz="1600" dirty="0"/>
              <a:t>анализа и прогнозирование основных тенденций, характеризующих динамику и структуру привлеченных средств «</a:t>
            </a:r>
            <a:r>
              <a:rPr lang="ru-RU" sz="1600" dirty="0" err="1"/>
              <a:t>ПриватБанка</a:t>
            </a:r>
            <a:r>
              <a:rPr lang="ru-RU" sz="1600" dirty="0"/>
              <a:t>».</a:t>
            </a:r>
          </a:p>
          <a:p>
            <a:pPr marL="64008" indent="457200">
              <a:lnSpc>
                <a:spcPct val="120000"/>
              </a:lnSpc>
              <a:buNone/>
            </a:pPr>
            <a:r>
              <a:rPr lang="ru-RU" sz="1600" dirty="0"/>
              <a:t>Задачи:</a:t>
            </a:r>
          </a:p>
          <a:p>
            <a:pPr>
              <a:lnSpc>
                <a:spcPct val="120000"/>
              </a:lnSpc>
            </a:pPr>
            <a:r>
              <a:rPr lang="ru-RU" sz="1600" dirty="0"/>
              <a:t>-изучить основные понятия и определения финансовых потоков;</a:t>
            </a:r>
          </a:p>
          <a:p>
            <a:pPr>
              <a:lnSpc>
                <a:spcPct val="120000"/>
              </a:lnSpc>
            </a:pPr>
            <a:r>
              <a:rPr lang="ru-RU" sz="1600" dirty="0"/>
              <a:t>-охарактеризовать способы управления финансовыми потоками коммерческого банка;</a:t>
            </a:r>
          </a:p>
          <a:p>
            <a:pPr>
              <a:lnSpc>
                <a:spcPct val="120000"/>
              </a:lnSpc>
            </a:pPr>
            <a:r>
              <a:rPr lang="ru-RU" sz="1600" dirty="0"/>
              <a:t>-составить модель формирования финансовых поток коммерческого банка;</a:t>
            </a:r>
          </a:p>
          <a:p>
            <a:pPr>
              <a:lnSpc>
                <a:spcPct val="120000"/>
              </a:lnSpc>
            </a:pPr>
            <a:r>
              <a:rPr lang="ru-RU" sz="1600" dirty="0"/>
              <a:t>-реализовать построенную модель в программном продукте </a:t>
            </a:r>
            <a:r>
              <a:rPr lang="en-US" sz="1600" dirty="0" err="1"/>
              <a:t>EVievs</a:t>
            </a:r>
            <a:r>
              <a:rPr lang="ru-RU" sz="1600" dirty="0"/>
              <a:t>.</a:t>
            </a:r>
          </a:p>
          <a:p>
            <a:pPr marL="64008" indent="457200">
              <a:lnSpc>
                <a:spcPct val="120000"/>
              </a:lnSpc>
              <a:buNone/>
            </a:pPr>
            <a:r>
              <a:rPr lang="ru-RU" sz="1600" dirty="0"/>
              <a:t>Объектом исследования являются привлеченные средства «</a:t>
            </a:r>
            <a:r>
              <a:rPr lang="ru-RU" sz="1600" dirty="0" err="1"/>
              <a:t>ПриватБанка</a:t>
            </a:r>
            <a:r>
              <a:rPr lang="ru-RU" sz="1600" dirty="0"/>
              <a:t>». </a:t>
            </a:r>
          </a:p>
          <a:p>
            <a:pPr marL="64008" indent="457200">
              <a:lnSpc>
                <a:spcPct val="120000"/>
              </a:lnSpc>
              <a:buNone/>
            </a:pPr>
            <a:r>
              <a:rPr lang="ru-RU" sz="1600" dirty="0"/>
              <a:t>Предметом исследования являются тенденции динамики и структуры привлеченных средств физических и юридических лиц на основе использования </a:t>
            </a:r>
            <a:r>
              <a:rPr lang="ru-RU" sz="1600" dirty="0" smtClean="0"/>
              <a:t> </a:t>
            </a:r>
            <a:r>
              <a:rPr lang="ru-RU" sz="1600" dirty="0"/>
              <a:t>методов статистического анализа.</a:t>
            </a:r>
          </a:p>
          <a:p>
            <a:pPr>
              <a:lnSpc>
                <a:spcPct val="120000"/>
              </a:lnSpc>
            </a:pPr>
            <a:endParaRPr lang="ru-RU" sz="1200" dirty="0"/>
          </a:p>
        </p:txBody>
      </p:sp>
    </p:spTree>
    <p:extLst>
      <p:ext uri="{BB962C8B-B14F-4D97-AF65-F5344CB8AC3E}">
        <p14:creationId xmlns:p14="http://schemas.microsoft.com/office/powerpoint/2010/main" val="39623991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idx="1"/>
          </p:nvPr>
        </p:nvSpPr>
        <p:spPr>
          <a:xfrm>
            <a:off x="467544" y="2204864"/>
            <a:ext cx="8229600" cy="4920247"/>
          </a:xfrm>
        </p:spPr>
        <p:txBody>
          <a:bodyPr>
            <a:noAutofit/>
          </a:bodyPr>
          <a:lstStyle/>
          <a:p>
            <a:pPr marL="64008" indent="0">
              <a:lnSpc>
                <a:spcPct val="120000"/>
              </a:lnSpc>
              <a:buNone/>
            </a:pPr>
            <a:r>
              <a:rPr lang="ru-RU" sz="1800" dirty="0" err="1" smtClean="0"/>
              <a:t>ПриватБанк</a:t>
            </a:r>
            <a:r>
              <a:rPr lang="ru-RU" sz="1800" dirty="0" smtClean="0"/>
              <a:t> был основан </a:t>
            </a:r>
            <a:r>
              <a:rPr lang="ru-RU" sz="1800" dirty="0"/>
              <a:t>в 1992 </a:t>
            </a:r>
            <a:r>
              <a:rPr lang="ru-RU" sz="1800" dirty="0" smtClean="0"/>
              <a:t>году и сейчас является лидером </a:t>
            </a:r>
            <a:r>
              <a:rPr lang="ru-RU" sz="1800" dirty="0"/>
              <a:t>банковского рынка </a:t>
            </a:r>
            <a:r>
              <a:rPr lang="ru-RU" sz="1800" dirty="0" smtClean="0"/>
              <a:t>Украины. </a:t>
            </a:r>
            <a:r>
              <a:rPr lang="ru-RU" sz="1800" dirty="0"/>
              <a:t>По данным </a:t>
            </a:r>
            <a:r>
              <a:rPr lang="ru-RU" sz="1800" u="sng" dirty="0">
                <a:hlinkClick r:id="rId2"/>
              </a:rPr>
              <a:t>исследования GFK </a:t>
            </a:r>
            <a:r>
              <a:rPr lang="ru-RU" sz="1800" u="sng" dirty="0" err="1">
                <a:hlinkClick r:id="rId2"/>
              </a:rPr>
              <a:t>Ukraine</a:t>
            </a:r>
            <a:r>
              <a:rPr lang="ru-RU" sz="1800" dirty="0"/>
              <a:t> в третьем квартале 2015 года  41,8% клиентов – физических </a:t>
            </a:r>
            <a:r>
              <a:rPr lang="ru-RU" sz="1800" dirty="0" smtClean="0"/>
              <a:t>лиц </a:t>
            </a:r>
            <a:r>
              <a:rPr lang="ru-RU" sz="1800" dirty="0"/>
              <a:t>считает </a:t>
            </a:r>
            <a:r>
              <a:rPr lang="ru-RU" sz="1800" dirty="0" err="1" smtClean="0"/>
              <a:t>ПриватБанк</a:t>
            </a:r>
            <a:r>
              <a:rPr lang="ru-RU" sz="1800" dirty="0" smtClean="0"/>
              <a:t> основным </a:t>
            </a:r>
            <a:r>
              <a:rPr lang="ru-RU" sz="1800" dirty="0"/>
              <a:t>банком</a:t>
            </a:r>
            <a:r>
              <a:rPr lang="ru-RU" sz="1800" dirty="0" smtClean="0"/>
              <a:t>, </a:t>
            </a:r>
            <a:r>
              <a:rPr lang="ru-RU" sz="1800" dirty="0"/>
              <a:t>что больше, чем у следующих за </a:t>
            </a:r>
            <a:r>
              <a:rPr lang="ru-RU" sz="1800" dirty="0" smtClean="0"/>
              <a:t>ним</a:t>
            </a:r>
            <a:r>
              <a:rPr lang="ru-RU" sz="1800" dirty="0"/>
              <a:t> двадцати восьми банков вместе взятых. Среди корпоративных клиентов этот показатель составляет 28,4%. </a:t>
            </a:r>
            <a:br>
              <a:rPr lang="ru-RU" sz="1800" dirty="0"/>
            </a:br>
            <a:r>
              <a:rPr lang="ru-RU" sz="1800" dirty="0" err="1" smtClean="0"/>
              <a:t>ПриватБанк</a:t>
            </a:r>
            <a:r>
              <a:rPr lang="ru-RU" sz="1800" dirty="0" smtClean="0"/>
              <a:t> </a:t>
            </a:r>
            <a:r>
              <a:rPr lang="ru-RU" sz="1800" dirty="0"/>
              <a:t>является одним из самых инновационных банков мира. Например, более десяти лет назад банк стал одним из первых в мире, начавших использовать одноразовые SMS-пароли. К последним инновациям, которые получили признание по всему миру, относятся такие продукты, как платежный мини-терминал, вход в Интернет-банкинг через QR-код, онлайн-инкассация, а также десятки различных мобильных приложений.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9672" y="404664"/>
            <a:ext cx="5616624" cy="15103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9545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4727" y="267494"/>
            <a:ext cx="8959273" cy="1399032"/>
          </a:xfrm>
        </p:spPr>
        <p:txBody>
          <a:bodyPr>
            <a:normAutofit fontScale="90000"/>
          </a:bodyPr>
          <a:lstStyle/>
          <a:p>
            <a:r>
              <a:rPr lang="ru-RU" b="1" dirty="0">
                <a:effectLst/>
              </a:rPr>
              <a:t>Структура финансовых потоков коммерческого банка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1844824"/>
            <a:ext cx="8784976" cy="3672408"/>
          </a:xfrm>
        </p:spPr>
        <p:txBody>
          <a:bodyPr>
            <a:normAutofit fontScale="77500" lnSpcReduction="20000"/>
          </a:bodyPr>
          <a:lstStyle/>
          <a:p>
            <a:r>
              <a:rPr lang="ru-RU" dirty="0"/>
              <a:t>Коммерческий банк можно представить в виде сложного механизма, состоящего из взаимосвязанной структуры активов и пассивов, составляющими каждого элемента которой являются входящие и исходящие финансовые потоки. Финансовые потоки – это совокупность всех поступлений, платежей и денежных средств в процессе функционирования банка, дифференцирующаяся по стоимости, структуре и экономическому содержанию, ограниченная объемами, сроками и величиной анализируемого интервала времени.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0072" y="5085184"/>
            <a:ext cx="2608990" cy="145490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7051774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504" y="267494"/>
            <a:ext cx="8579296" cy="1399032"/>
          </a:xfrm>
        </p:spPr>
        <p:txBody>
          <a:bodyPr>
            <a:normAutofit/>
          </a:bodyPr>
          <a:lstStyle/>
          <a:p>
            <a:r>
              <a:rPr lang="ru-RU" dirty="0" smtClean="0"/>
              <a:t>Схема финансовых потоков коммерческого банка</a:t>
            </a:r>
            <a:endParaRPr lang="ru-RU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1772816"/>
            <a:ext cx="4581525" cy="4552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911231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764704"/>
            <a:ext cx="5616624" cy="5688632"/>
          </a:xfrm>
        </p:spPr>
        <p:txBody>
          <a:bodyPr>
            <a:normAutofit fontScale="85000" lnSpcReduction="20000"/>
          </a:bodyPr>
          <a:lstStyle/>
          <a:p>
            <a:r>
              <a:rPr lang="ru-RU" dirty="0" smtClean="0"/>
              <a:t>В качестве метода исследования мною была выбрана </a:t>
            </a:r>
            <a:r>
              <a:rPr lang="en-US" dirty="0" smtClean="0"/>
              <a:t>VAR-</a:t>
            </a:r>
            <a:r>
              <a:rPr lang="ru-RU" dirty="0" smtClean="0"/>
              <a:t>модель или модель </a:t>
            </a:r>
            <a:r>
              <a:rPr lang="ru-RU" dirty="0"/>
              <a:t>векторной </a:t>
            </a:r>
            <a:r>
              <a:rPr lang="ru-RU" dirty="0" smtClean="0"/>
              <a:t>авторегрессии. Эти модели представляют </a:t>
            </a:r>
            <a:r>
              <a:rPr lang="ru-RU" dirty="0"/>
              <a:t>собой удобный инструмент для одновременного моделирования нескольких рядов. Векторная авторегрессия — это такая модель, в которой несколько зависимых переменных, и зависят они от собственных лагов и от лагов других переменных. 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84168" y="1700808"/>
            <a:ext cx="2520280" cy="2811293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8227487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Программная реализация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882808"/>
            <a:ext cx="8507288" cy="2986352"/>
          </a:xfrm>
        </p:spPr>
        <p:txBody>
          <a:bodyPr>
            <a:normAutofit fontScale="92500" lnSpcReduction="10000"/>
          </a:bodyPr>
          <a:lstStyle/>
          <a:p>
            <a:pPr marL="64008" indent="0">
              <a:buNone/>
            </a:pPr>
            <a:r>
              <a:rPr lang="ru-RU" dirty="0" smtClean="0"/>
              <a:t>В качестве ПО для проведения исследования мною был выбран программный продукт – </a:t>
            </a:r>
            <a:r>
              <a:rPr lang="en-US" dirty="0" err="1" smtClean="0"/>
              <a:t>Evievs</a:t>
            </a:r>
            <a:r>
              <a:rPr lang="ru-RU" dirty="0" smtClean="0"/>
              <a:t>. Выбор был осуществлен по причине того, что </a:t>
            </a:r>
            <a:r>
              <a:rPr lang="en-US" dirty="0" err="1" smtClean="0"/>
              <a:t>Eviews</a:t>
            </a:r>
            <a:r>
              <a:rPr lang="en-US" dirty="0" smtClean="0"/>
              <a:t> </a:t>
            </a:r>
            <a:r>
              <a:rPr lang="ru-RU" dirty="0" smtClean="0"/>
              <a:t>это</a:t>
            </a:r>
            <a:r>
              <a:rPr lang="en-US" dirty="0" smtClean="0"/>
              <a:t> </a:t>
            </a:r>
            <a:r>
              <a:rPr lang="ru-RU" dirty="0" smtClean="0"/>
              <a:t>достаточно мощный </a:t>
            </a:r>
            <a:r>
              <a:rPr lang="ru-RU" dirty="0"/>
              <a:t>пакет для построения эконометрических </a:t>
            </a:r>
            <a:r>
              <a:rPr lang="ru-RU" dirty="0" smtClean="0"/>
              <a:t>моделей. Он дает </a:t>
            </a:r>
            <a:r>
              <a:rPr lang="ru-RU" dirty="0" smtClean="0"/>
              <a:t>точные решения </a:t>
            </a:r>
            <a:r>
              <a:rPr lang="ru-RU" dirty="0"/>
              <a:t>для анализа макроэкономических рядов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3806" y="4797152"/>
            <a:ext cx="3476625" cy="180975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22907153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err="1" smtClean="0"/>
              <a:t>Алгорим</a:t>
            </a:r>
            <a:r>
              <a:rPr lang="ru-RU" dirty="0" smtClean="0"/>
              <a:t> решения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1498060"/>
            <a:ext cx="9144000" cy="5171300"/>
          </a:xfrm>
        </p:spPr>
        <p:txBody>
          <a:bodyPr>
            <a:normAutofit fontScale="70000" lnSpcReduction="20000"/>
          </a:bodyPr>
          <a:lstStyle/>
          <a:p>
            <a:r>
              <a:rPr lang="ru-RU" dirty="0" smtClean="0"/>
              <a:t>1. Выбор данных (депозиты физических и юридических лиц в </a:t>
            </a:r>
            <a:r>
              <a:rPr lang="ru-RU" dirty="0" err="1" smtClean="0"/>
              <a:t>ПриватБанке</a:t>
            </a:r>
            <a:r>
              <a:rPr lang="ru-RU" dirty="0" smtClean="0"/>
              <a:t> за 2006-2015(</a:t>
            </a:r>
            <a:r>
              <a:rPr lang="en-US" dirty="0" smtClean="0"/>
              <a:t>III</a:t>
            </a:r>
            <a:r>
              <a:rPr lang="ru-RU" dirty="0" smtClean="0"/>
              <a:t>)гг.);</a:t>
            </a:r>
          </a:p>
          <a:p>
            <a:r>
              <a:rPr lang="ru-RU" dirty="0" smtClean="0"/>
              <a:t>2. Проверка </a:t>
            </a:r>
            <a:r>
              <a:rPr lang="ru-RU" dirty="0"/>
              <a:t>у</a:t>
            </a:r>
            <a:r>
              <a:rPr lang="ru-RU" dirty="0" smtClean="0"/>
              <a:t>ровней рядов на стационарность по тесту Дикки-</a:t>
            </a:r>
            <a:r>
              <a:rPr lang="ru-RU" dirty="0" err="1" smtClean="0"/>
              <a:t>Фуллера</a:t>
            </a:r>
            <a:r>
              <a:rPr lang="ru-RU" dirty="0" smtClean="0"/>
              <a:t>;</a:t>
            </a:r>
          </a:p>
          <a:p>
            <a:r>
              <a:rPr lang="ru-RU" dirty="0" smtClean="0"/>
              <a:t>3. Проверка рядов на </a:t>
            </a:r>
            <a:r>
              <a:rPr lang="ru-RU" dirty="0" err="1" smtClean="0"/>
              <a:t>коинтеграцию</a:t>
            </a:r>
            <a:r>
              <a:rPr lang="ru-RU" dirty="0" smtClean="0"/>
              <a:t> с помощью теста </a:t>
            </a:r>
            <a:r>
              <a:rPr lang="ru-RU" dirty="0" err="1" smtClean="0"/>
              <a:t>Ингла</a:t>
            </a:r>
            <a:r>
              <a:rPr lang="ru-RU" dirty="0"/>
              <a:t> </a:t>
            </a:r>
            <a:r>
              <a:rPr lang="ru-RU" dirty="0" smtClean="0"/>
              <a:t>– </a:t>
            </a:r>
            <a:r>
              <a:rPr lang="ru-RU" dirty="0" err="1" smtClean="0"/>
              <a:t>Гренджера</a:t>
            </a:r>
            <a:r>
              <a:rPr lang="ru-RU" dirty="0" smtClean="0"/>
              <a:t>;</a:t>
            </a:r>
          </a:p>
          <a:p>
            <a:r>
              <a:rPr lang="ru-RU" dirty="0" smtClean="0"/>
              <a:t>4. Осуществление перехода к первым разницам временных рядов и проверка их на стационарность;</a:t>
            </a:r>
          </a:p>
          <a:p>
            <a:r>
              <a:rPr lang="ru-RU" dirty="0" smtClean="0"/>
              <a:t>5. Проверка причинно-следственных </a:t>
            </a:r>
            <a:r>
              <a:rPr lang="ru-RU" dirty="0" err="1" smtClean="0"/>
              <a:t>связйе</a:t>
            </a:r>
            <a:r>
              <a:rPr lang="ru-RU" dirty="0" smtClean="0"/>
              <a:t> между рядами с помощью теста </a:t>
            </a:r>
            <a:r>
              <a:rPr lang="ru-RU" dirty="0" err="1" smtClean="0"/>
              <a:t>Гренджера</a:t>
            </a:r>
            <a:r>
              <a:rPr lang="ru-RU" dirty="0" smtClean="0"/>
              <a:t>;</a:t>
            </a:r>
          </a:p>
          <a:p>
            <a:r>
              <a:rPr lang="ru-RU" dirty="0" smtClean="0"/>
              <a:t>6. Оценка параметров </a:t>
            </a:r>
            <a:r>
              <a:rPr lang="en-US" dirty="0" smtClean="0"/>
              <a:t>VAR</a:t>
            </a:r>
            <a:r>
              <a:rPr lang="ru-RU" dirty="0" smtClean="0"/>
              <a:t>-модели с разным лагом и выбор окончательного варианта;</a:t>
            </a:r>
          </a:p>
          <a:p>
            <a:r>
              <a:rPr lang="ru-RU" dirty="0" smtClean="0"/>
              <a:t>7. Анализ функции импульсных откликов;</a:t>
            </a:r>
          </a:p>
          <a:p>
            <a:r>
              <a:rPr lang="ru-RU" dirty="0" smtClean="0"/>
              <a:t>8. Анализ декомпозиции дисперсий;</a:t>
            </a:r>
          </a:p>
          <a:p>
            <a:r>
              <a:rPr lang="ru-RU" dirty="0" smtClean="0"/>
              <a:t>9. Построение уравнения регрессии;</a:t>
            </a:r>
          </a:p>
          <a:p>
            <a:r>
              <a:rPr lang="ru-RU" dirty="0" smtClean="0"/>
              <a:t>10. Вывод прогнозных значений и предположение о последующем изменении прогнозных значений.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516912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3754" y="188640"/>
            <a:ext cx="8229600" cy="1330168"/>
          </a:xfrm>
        </p:spPr>
        <p:txBody>
          <a:bodyPr/>
          <a:lstStyle/>
          <a:p>
            <a:r>
              <a:rPr lang="ru-RU" dirty="0" smtClean="0"/>
              <a:t>После проведенного исследования был получен прогноз:</a:t>
            </a:r>
            <a:endParaRPr lang="ru-RU" dirty="0"/>
          </a:p>
        </p:txBody>
      </p:sp>
      <p:sp>
        <p:nvSpPr>
          <p:cNvPr id="4" name="Объект 2"/>
          <p:cNvSpPr txBox="1">
            <a:spLocks/>
          </p:cNvSpPr>
          <p:nvPr/>
        </p:nvSpPr>
        <p:spPr>
          <a:xfrm>
            <a:off x="395536" y="4653136"/>
            <a:ext cx="8229600" cy="1330168"/>
          </a:xfrm>
          <a:prstGeom prst="rect">
            <a:avLst/>
          </a:prstGeom>
        </p:spPr>
        <p:txBody>
          <a:bodyPr vert="horz" anchor="t">
            <a:normAutofit fontScale="77500" lnSpcReduction="20000"/>
          </a:bodyPr>
          <a:lstStyle>
            <a:lvl1pPr marL="448056" indent="-384048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"/>
              <a:defRPr kumimoji="0" sz="3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822960" indent="-28575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95000"/>
              <a:buFont typeface="Verdana"/>
              <a:buChar char="›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06424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 2"/>
              <a:buChar char="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10312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 2"/>
              <a:buChar char="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600200" indent="-210312" algn="l" rtl="0" eaLnBrk="1" latinLnBrk="0" hangingPunct="1">
              <a:spcBef>
                <a:spcPct val="20000"/>
              </a:spcBef>
              <a:buClr>
                <a:schemeClr val="accent1">
                  <a:tint val="75000"/>
                </a:schemeClr>
              </a:buClr>
              <a:buFont typeface="Wingdings 2"/>
              <a:buChar char=""/>
              <a:defRPr kumimoji="0"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28800" indent="-210312" algn="l" rtl="0" eaLnBrk="1" latinLnBrk="0" hangingPunct="1">
              <a:spcBef>
                <a:spcPct val="20000"/>
              </a:spcBef>
              <a:buClr>
                <a:schemeClr val="accent1">
                  <a:tint val="75000"/>
                </a:schemeClr>
              </a:buClr>
              <a:buFont typeface="Wingdings 2"/>
              <a:buChar char="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84832" indent="-210312" algn="l" rtl="0" eaLnBrk="1" latinLnBrk="0" hangingPunct="1">
              <a:spcBef>
                <a:spcPct val="20000"/>
              </a:spcBef>
              <a:buClr>
                <a:schemeClr val="accent1">
                  <a:tint val="75000"/>
                </a:schemeClr>
              </a:buClr>
              <a:buFont typeface="Wingdings 2"/>
              <a:buChar char="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1">
                  <a:tint val="75000"/>
                </a:schemeClr>
              </a:buClr>
              <a:buFont typeface="Wingdings 2"/>
              <a:buChar char="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514600" indent="-182880" algn="l" rtl="0" eaLnBrk="1" latinLnBrk="0" hangingPunct="1">
              <a:spcBef>
                <a:spcPct val="20000"/>
              </a:spcBef>
              <a:buClr>
                <a:schemeClr val="accent1">
                  <a:tint val="75000"/>
                </a:schemeClr>
              </a:buClr>
              <a:buFont typeface="Wingdings 2"/>
              <a:buChar char="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dirty="0"/>
              <a:t>Таким образом, можно сделать вывод о снижении уровня депозитов физических лиц и уровня депозитов юридических лиц </a:t>
            </a:r>
            <a:r>
              <a:rPr lang="ru-RU" dirty="0" smtClean="0"/>
              <a:t>«</a:t>
            </a:r>
            <a:r>
              <a:rPr lang="ru-RU" dirty="0" err="1" smtClean="0"/>
              <a:t>ПриватБанка</a:t>
            </a:r>
            <a:r>
              <a:rPr lang="ru-RU" dirty="0" smtClean="0"/>
              <a:t>» </a:t>
            </a:r>
            <a:r>
              <a:rPr lang="ru-RU" dirty="0"/>
              <a:t>в прогнозном периоде</a:t>
            </a:r>
            <a:endParaRPr lang="ru-RU" dirty="0">
              <a:effectLst/>
            </a:endParaRPr>
          </a:p>
        </p:txBody>
      </p:sp>
      <p:pic>
        <p:nvPicPr>
          <p:cNvPr id="5" name="Рисунок 4"/>
          <p:cNvPicPr/>
          <p:nvPr/>
        </p:nvPicPr>
        <p:blipFill rotWithShape="1">
          <a:blip r:embed="rId2"/>
          <a:srcRect l="17947" t="5763" r="2878"/>
          <a:stretch/>
        </p:blipFill>
        <p:spPr bwMode="auto">
          <a:xfrm>
            <a:off x="1261181" y="1628800"/>
            <a:ext cx="2837815" cy="2629535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6" name="Рисунок 5"/>
          <p:cNvPicPr/>
          <p:nvPr/>
        </p:nvPicPr>
        <p:blipFill rotWithShape="1">
          <a:blip r:embed="rId2"/>
          <a:srcRect l="17947" t="5763" r="2878"/>
          <a:stretch/>
        </p:blipFill>
        <p:spPr bwMode="auto">
          <a:xfrm>
            <a:off x="5004048" y="1628799"/>
            <a:ext cx="2837815" cy="2629535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6086695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2492896"/>
            <a:ext cx="8229600" cy="1399032"/>
          </a:xfrm>
        </p:spPr>
        <p:txBody>
          <a:bodyPr/>
          <a:lstStyle/>
          <a:p>
            <a:r>
              <a:rPr lang="ru-RU" dirty="0" smtClean="0"/>
              <a:t>Спасибо за внимание!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11189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Яркая">
  <a:themeElements>
    <a:clrScheme name="Техническая">
      <a:dk1>
        <a:sysClr val="windowText" lastClr="000000"/>
      </a:dk1>
      <a:lt1>
        <a:sysClr val="window" lastClr="FFFFFF"/>
      </a:lt1>
      <a:dk2>
        <a:srgbClr val="3B3B3B"/>
      </a:dk2>
      <a:lt2>
        <a:srgbClr val="D4D2D0"/>
      </a:lt2>
      <a:accent1>
        <a:srgbClr val="6EA0B0"/>
      </a:accent1>
      <a:accent2>
        <a:srgbClr val="CCAF0A"/>
      </a:accent2>
      <a:accent3>
        <a:srgbClr val="8D89A4"/>
      </a:accent3>
      <a:accent4>
        <a:srgbClr val="748560"/>
      </a:accent4>
      <a:accent5>
        <a:srgbClr val="9E9273"/>
      </a:accent5>
      <a:accent6>
        <a:srgbClr val="7E848D"/>
      </a:accent6>
      <a:hlink>
        <a:srgbClr val="00C8C3"/>
      </a:hlink>
      <a:folHlink>
        <a:srgbClr val="A116E0"/>
      </a:folHlink>
    </a:clrScheme>
    <a:fontScheme name="Яркая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Яркая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8000"/>
                <a:satMod val="230000"/>
              </a:schemeClr>
            </a:gs>
            <a:gs pos="60000">
              <a:schemeClr val="phClr">
                <a:shade val="92000"/>
                <a:satMod val="230000"/>
              </a:schemeClr>
            </a:gs>
            <a:gs pos="100000">
              <a:schemeClr val="phClr">
                <a:tint val="85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1200"/>
                <a:satMod val="150000"/>
              </a:schemeClr>
              <a:schemeClr val="phClr">
                <a:tint val="90000"/>
                <a:satMod val="150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Verve</Template>
  <TotalTime>99</TotalTime>
  <Words>435</Words>
  <Application>Microsoft Office PowerPoint</Application>
  <PresentationFormat>Экран (4:3)</PresentationFormat>
  <Paragraphs>34</Paragraphs>
  <Slides>10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Яркая</vt:lpstr>
      <vt:lpstr>Формирование модели финансовых потоков коммерческого банка</vt:lpstr>
      <vt:lpstr>Цель и задачи исследования</vt:lpstr>
      <vt:lpstr>Презентация PowerPoint</vt:lpstr>
      <vt:lpstr>Структура финансовых потоков коммерческого банка</vt:lpstr>
      <vt:lpstr>Схема финансовых потоков коммерческого банка</vt:lpstr>
      <vt:lpstr>Презентация PowerPoint</vt:lpstr>
      <vt:lpstr>Программная реализация</vt:lpstr>
      <vt:lpstr>Алгорим решения</vt:lpstr>
      <vt:lpstr>Презентация PowerPoint</vt:lpstr>
      <vt:lpstr>Спасибо за внимание!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Формирование модели финансовых потоков коммерческого банка</dc:title>
  <dc:creator>SPUDI</dc:creator>
  <cp:lastModifiedBy>SPUDI</cp:lastModifiedBy>
  <cp:revision>8</cp:revision>
  <dcterms:created xsi:type="dcterms:W3CDTF">2015-12-23T09:53:04Z</dcterms:created>
  <dcterms:modified xsi:type="dcterms:W3CDTF">2016-03-19T20:24:38Z</dcterms:modified>
</cp:coreProperties>
</file>