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57" r:id="rId9"/>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08" y="-34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7EAF463A-BC7C-46EE-9F1E-7F377CCA4891}" type="datetimeFigureOut">
              <a:rPr lang="en-US" smtClean="0"/>
              <a:pPr/>
              <a:t>3/22/2016</a:t>
            </a:fld>
            <a:endParaRPr lang="en-US"/>
          </a:p>
        </p:txBody>
      </p:sp>
      <p:sp>
        <p:nvSpPr>
          <p:cNvPr id="17" name="Нижний колонтитул 16"/>
          <p:cNvSpPr>
            <a:spLocks noGrp="1"/>
          </p:cNvSpPr>
          <p:nvPr>
            <p:ph type="ftr" sz="quarter" idx="11"/>
          </p:nvPr>
        </p:nvSpPr>
        <p:spPr/>
        <p:txBody>
          <a:bodyPr/>
          <a:lstStyle/>
          <a:p>
            <a:endParaRPr lang="en-US"/>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A483448D-3A78-4528-A469-B745A65DA480}" type="slidenum">
              <a:rPr lang="en-US" smtClean="0"/>
              <a:pPr/>
              <a:t>‹#›</a:t>
            </a:fld>
            <a:endParaRPr lang="en-US"/>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3/22/2016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3/22/2016</a:t>
            </a:fld>
            <a:endParaRPr lang="en-US"/>
          </a:p>
        </p:txBody>
      </p:sp>
      <p:sp>
        <p:nvSpPr>
          <p:cNvPr id="5" name="Нижний колонтитул 4"/>
          <p:cNvSpPr>
            <a:spLocks noGrp="1"/>
          </p:cNvSpPr>
          <p:nvPr>
            <p:ph type="ftr" sz="quarter" idx="11"/>
          </p:nvPr>
        </p:nvSpPr>
        <p:spPr>
          <a:xfrm>
            <a:off x="800100" y="6172200"/>
            <a:ext cx="4000500" cy="457200"/>
          </a:xfrm>
        </p:spPr>
        <p:txBody>
          <a:bodyPr/>
          <a:lstStyle/>
          <a:p>
            <a:endParaRPr lang="en-US"/>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A483448D-3A78-4528-A469-B745A65DA48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3/22/2016</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7EAF463A-BC7C-46EE-9F1E-7F377CCA4891}" type="datetimeFigureOut">
              <a:rPr lang="en-US" smtClean="0"/>
              <a:pPr/>
              <a:t>3/22/2016</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pPr/>
              <a:t>3/22/2016</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3/22/2016</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3/22/2016</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3/22/2016</a:t>
            </a:fld>
            <a:endParaRPr lang="en-US"/>
          </a:p>
        </p:txBody>
      </p:sp>
      <p:sp>
        <p:nvSpPr>
          <p:cNvPr id="6" name="Нижний колонтитул 5"/>
          <p:cNvSpPr>
            <a:spLocks noGrp="1"/>
          </p:cNvSpPr>
          <p:nvPr>
            <p:ph type="ftr" sz="quarter" idx="11"/>
          </p:nvPr>
        </p:nvSpPr>
        <p:spPr>
          <a:xfrm>
            <a:off x="914400" y="6172200"/>
            <a:ext cx="3886200" cy="457200"/>
          </a:xfrm>
        </p:spPr>
        <p:txBody>
          <a:bodyPr/>
          <a:lstStyle/>
          <a:p>
            <a:endParaRPr lang="en-US"/>
          </a:p>
        </p:txBody>
      </p:sp>
      <p:sp>
        <p:nvSpPr>
          <p:cNvPr id="7" name="Номер слайда 6"/>
          <p:cNvSpPr>
            <a:spLocks noGrp="1"/>
          </p:cNvSpPr>
          <p:nvPr>
            <p:ph type="sldNum" sz="quarter" idx="12"/>
          </p:nvPr>
        </p:nvSpPr>
        <p:spPr>
          <a:xfrm>
            <a:off x="146304" y="6208776"/>
            <a:ext cx="457200" cy="457200"/>
          </a:xfrm>
        </p:spPr>
        <p:txBody>
          <a:bodyPr/>
          <a:lstStyle/>
          <a:p>
            <a:fld id="{A483448D-3A78-4528-A469-B745A65DA480}" type="slidenum">
              <a:rPr lang="en-US" smtClean="0"/>
              <a:pPr/>
              <a:t>‹#›</a:t>
            </a:fld>
            <a:endParaRPr lang="en-US"/>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3/22/2016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3/22/2016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7EAF463A-BC7C-46EE-9F1E-7F377CCA4891}" type="datetimeFigureOut">
              <a:rPr lang="en-US" smtClean="0"/>
              <a:pPr/>
              <a:t>3/22/2016</a:t>
            </a:fld>
            <a:endParaRPr lang="en-US"/>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743200" y="5257800"/>
            <a:ext cx="6400800" cy="1600200"/>
          </a:xfrm>
        </p:spPr>
        <p:txBody>
          <a:bodyPr>
            <a:normAutofit fontScale="77500" lnSpcReduction="20000"/>
          </a:bodyPr>
          <a:lstStyle/>
          <a:p>
            <a:pPr algn="r"/>
            <a:r>
              <a:rPr lang="ru-RU" dirty="0" err="1" smtClean="0"/>
              <a:t>Ви</a:t>
            </a:r>
            <a:r>
              <a:rPr lang="uk-UA" dirty="0" smtClean="0"/>
              <a:t>конала: </a:t>
            </a:r>
          </a:p>
          <a:p>
            <a:pPr algn="r"/>
            <a:r>
              <a:rPr lang="uk-UA" dirty="0" smtClean="0"/>
              <a:t>аспірантка 2-го року навчання ХНЕУ ім. С. </a:t>
            </a:r>
            <a:r>
              <a:rPr lang="uk-UA" dirty="0" err="1" smtClean="0"/>
              <a:t>Кузнеця</a:t>
            </a:r>
            <a:endParaRPr lang="uk-UA" dirty="0" smtClean="0"/>
          </a:p>
          <a:p>
            <a:pPr algn="r"/>
            <a:r>
              <a:rPr lang="uk-UA" dirty="0" smtClean="0"/>
              <a:t>Спеціальність 08.00.08 – </a:t>
            </a:r>
            <a:r>
              <a:rPr lang="uk-UA" dirty="0" err="1" smtClean="0"/>
              <a:t>“Гроші</a:t>
            </a:r>
            <a:r>
              <a:rPr lang="uk-UA" dirty="0" smtClean="0"/>
              <a:t>, фінанси та </a:t>
            </a:r>
            <a:r>
              <a:rPr lang="uk-UA" dirty="0" err="1" smtClean="0"/>
              <a:t>кредит”</a:t>
            </a:r>
            <a:endParaRPr lang="uk-UA" dirty="0" smtClean="0"/>
          </a:p>
          <a:p>
            <a:pPr algn="r"/>
            <a:r>
              <a:rPr lang="uk-UA" dirty="0" smtClean="0"/>
              <a:t>Цветаш Юлія Олегівна</a:t>
            </a:r>
            <a:endParaRPr lang="ru-RU" dirty="0"/>
          </a:p>
        </p:txBody>
      </p:sp>
      <p:sp>
        <p:nvSpPr>
          <p:cNvPr id="2" name="Заголовок 1"/>
          <p:cNvSpPr>
            <a:spLocks noGrp="1"/>
          </p:cNvSpPr>
          <p:nvPr>
            <p:ph type="ctrTitle"/>
          </p:nvPr>
        </p:nvSpPr>
        <p:spPr>
          <a:xfrm>
            <a:off x="457200" y="990600"/>
            <a:ext cx="8229600" cy="3124200"/>
          </a:xfrm>
        </p:spPr>
        <p:txBody>
          <a:bodyPr>
            <a:normAutofit/>
          </a:bodyPr>
          <a:lstStyle/>
          <a:p>
            <a:r>
              <a:rPr lang="uk-UA" b="1" dirty="0" smtClean="0"/>
              <a:t>МАТЕМАТИЧНЕ МОДЕЛЮВАННЯ ТА ПРОГНОЗУВАННЯ В УПРАВЛІННІ ФІНАНСАМИ ПІДПРИЕМСТВ</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686800" cy="6202362"/>
          </a:xfrm>
        </p:spPr>
        <p:txBody>
          <a:bodyPr>
            <a:normAutofit fontScale="90000"/>
          </a:bodyPr>
          <a:lstStyle/>
          <a:p>
            <a:r>
              <a:rPr lang="uk-UA" i="1" dirty="0" smtClean="0"/>
              <a:t> У роботі розглянуто питання обрання адекватного фінансового рішення, здійснення моделювання на підставі обраних допущень, наведені приклади світової практики використання різноманітних фінансових моделей та о</a:t>
            </a:r>
            <a:r>
              <a:rPr lang="ru-RU" i="1" dirty="0" err="1" smtClean="0"/>
              <a:t>сновн</a:t>
            </a:r>
            <a:r>
              <a:rPr lang="uk-UA" i="1" dirty="0" smtClean="0"/>
              <a:t>і</a:t>
            </a:r>
            <a:r>
              <a:rPr lang="ru-RU" i="1" dirty="0" smtClean="0"/>
              <a:t> </a:t>
            </a:r>
            <a:r>
              <a:rPr lang="ru-RU" i="1" dirty="0" err="1" smtClean="0"/>
              <a:t>напрямами</a:t>
            </a:r>
            <a:r>
              <a:rPr lang="ru-RU" i="1" dirty="0" smtClean="0"/>
              <a:t> </a:t>
            </a:r>
            <a:r>
              <a:rPr lang="ru-RU" i="1" dirty="0" err="1" smtClean="0"/>
              <a:t>використання</a:t>
            </a:r>
            <a:r>
              <a:rPr lang="ru-RU" i="1" dirty="0" smtClean="0"/>
              <a:t> </a:t>
            </a:r>
            <a:r>
              <a:rPr lang="ru-RU" i="1" dirty="0" err="1" smtClean="0"/>
              <a:t>економіко</a:t>
            </a:r>
            <a:r>
              <a:rPr lang="ru-RU" i="1" dirty="0" smtClean="0"/>
              <a:t> – </a:t>
            </a:r>
            <a:r>
              <a:rPr lang="ru-RU" i="1" dirty="0" err="1" smtClean="0"/>
              <a:t>математичного</a:t>
            </a:r>
            <a:r>
              <a:rPr lang="ru-RU" i="1" dirty="0" smtClean="0"/>
              <a:t> </a:t>
            </a:r>
            <a:r>
              <a:rPr lang="ru-RU" i="1" dirty="0" err="1" smtClean="0"/>
              <a:t>моделювання</a:t>
            </a:r>
            <a:r>
              <a:rPr lang="ru-RU" i="1" dirty="0" smtClean="0"/>
              <a:t> за типом задач</a:t>
            </a:r>
            <a:r>
              <a:rPr lang="uk-UA" i="1" dirty="0" smtClean="0"/>
              <a:t>.</a:t>
            </a:r>
            <a:r>
              <a:rPr lang="ru-RU" dirty="0" smtClean="0"/>
              <a:t/>
            </a:r>
            <a:br>
              <a:rPr lang="ru-RU" dirty="0" smtClean="0"/>
            </a:b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r>
              <a:rPr lang="uk-UA" dirty="0" smtClean="0"/>
              <a:t>Два варіанта розвитку аналітичних задач на основі традиційних підходів</a:t>
            </a:r>
            <a:endParaRPr lang="ru-RU" dirty="0"/>
          </a:p>
        </p:txBody>
      </p:sp>
      <p:sp>
        <p:nvSpPr>
          <p:cNvPr id="4" name="Содержимое 3"/>
          <p:cNvSpPr>
            <a:spLocks noGrp="1"/>
          </p:cNvSpPr>
          <p:nvPr>
            <p:ph sz="quarter" idx="1"/>
          </p:nvPr>
        </p:nvSpPr>
        <p:spPr>
          <a:xfrm>
            <a:off x="914400" y="1447800"/>
            <a:ext cx="3749040" cy="4953000"/>
          </a:xfrm>
        </p:spPr>
        <p:txBody>
          <a:bodyPr>
            <a:normAutofit lnSpcReduction="10000"/>
          </a:bodyPr>
          <a:lstStyle/>
          <a:p>
            <a:pPr algn="ctr">
              <a:buNone/>
            </a:pPr>
            <a:r>
              <a:rPr lang="ru-RU" dirty="0" err="1" smtClean="0"/>
              <a:t>Необхідності</a:t>
            </a:r>
            <a:r>
              <a:rPr lang="ru-RU" dirty="0" smtClean="0"/>
              <a:t> </a:t>
            </a:r>
            <a:r>
              <a:rPr lang="ru-RU" dirty="0" err="1" smtClean="0"/>
              <a:t>врахування</a:t>
            </a:r>
            <a:r>
              <a:rPr lang="ru-RU" dirty="0" smtClean="0"/>
              <a:t> </a:t>
            </a:r>
            <a:r>
              <a:rPr lang="ru-RU" dirty="0" err="1" smtClean="0"/>
              <a:t>всіх</a:t>
            </a:r>
            <a:r>
              <a:rPr lang="ru-RU" dirty="0" smtClean="0"/>
              <a:t> </a:t>
            </a:r>
            <a:r>
              <a:rPr lang="ru-RU" dirty="0" err="1" smtClean="0"/>
              <a:t>можливих</a:t>
            </a:r>
            <a:r>
              <a:rPr lang="ru-RU" dirty="0" smtClean="0"/>
              <a:t> </a:t>
            </a:r>
            <a:r>
              <a:rPr lang="ru-RU" dirty="0" err="1" smtClean="0"/>
              <a:t>чинників</a:t>
            </a:r>
            <a:r>
              <a:rPr lang="ru-RU" dirty="0" smtClean="0"/>
              <a:t>, </a:t>
            </a:r>
            <a:r>
              <a:rPr lang="ru-RU" dirty="0" err="1" smtClean="0"/>
              <a:t>що</a:t>
            </a:r>
            <a:r>
              <a:rPr lang="ru-RU" dirty="0" smtClean="0"/>
              <a:t> </a:t>
            </a:r>
            <a:r>
              <a:rPr lang="ru-RU" dirty="0" err="1" smtClean="0"/>
              <a:t>впливають</a:t>
            </a:r>
            <a:r>
              <a:rPr lang="ru-RU" dirty="0" smtClean="0"/>
              <a:t> на </a:t>
            </a:r>
            <a:r>
              <a:rPr lang="ru-RU" dirty="0" err="1" smtClean="0"/>
              <a:t>розвиток</a:t>
            </a:r>
            <a:r>
              <a:rPr lang="ru-RU" dirty="0" smtClean="0"/>
              <a:t> </a:t>
            </a:r>
            <a:r>
              <a:rPr lang="ru-RU" dirty="0" err="1" smtClean="0"/>
              <a:t>ситуації</a:t>
            </a:r>
            <a:r>
              <a:rPr lang="ru-RU" dirty="0" smtClean="0"/>
              <a:t>. Але створена модель, за </a:t>
            </a:r>
            <a:r>
              <a:rPr lang="ru-RU" dirty="0" err="1" smtClean="0"/>
              <a:t>допомогою</a:t>
            </a:r>
            <a:r>
              <a:rPr lang="ru-RU" dirty="0" smtClean="0"/>
              <a:t> </a:t>
            </a:r>
            <a:r>
              <a:rPr lang="ru-RU" dirty="0" err="1" smtClean="0"/>
              <a:t>традиційних</a:t>
            </a:r>
            <a:r>
              <a:rPr lang="ru-RU" dirty="0" smtClean="0"/>
              <a:t> </a:t>
            </a:r>
            <a:r>
              <a:rPr lang="ru-RU" dirty="0" err="1" smtClean="0"/>
              <a:t>методів</a:t>
            </a:r>
            <a:r>
              <a:rPr lang="ru-RU" dirty="0" smtClean="0"/>
              <a:t> буде </a:t>
            </a:r>
            <a:r>
              <a:rPr lang="ru-RU" dirty="0" err="1" smtClean="0"/>
              <a:t>громіздкою</a:t>
            </a:r>
            <a:r>
              <a:rPr lang="ru-RU" dirty="0" smtClean="0"/>
              <a:t>, складною та </a:t>
            </a:r>
            <a:r>
              <a:rPr lang="ru-RU" dirty="0" err="1" smtClean="0"/>
              <a:t>врешті</a:t>
            </a:r>
            <a:r>
              <a:rPr lang="ru-RU" dirty="0" smtClean="0"/>
              <a:t> </a:t>
            </a:r>
            <a:r>
              <a:rPr lang="ru-RU" dirty="0" err="1" smtClean="0"/>
              <a:t>і</a:t>
            </a:r>
            <a:r>
              <a:rPr lang="ru-RU" dirty="0" smtClean="0"/>
              <a:t> не </a:t>
            </a:r>
            <a:r>
              <a:rPr lang="ru-RU" dirty="0" err="1" smtClean="0"/>
              <a:t>придатною</a:t>
            </a:r>
            <a:r>
              <a:rPr lang="ru-RU" dirty="0" smtClean="0"/>
              <a:t> для практичного </a:t>
            </a:r>
            <a:r>
              <a:rPr lang="ru-RU" dirty="0" err="1" smtClean="0"/>
              <a:t>використання</a:t>
            </a:r>
            <a:r>
              <a:rPr lang="ru-RU" dirty="0" smtClean="0"/>
              <a:t>.</a:t>
            </a:r>
            <a:endParaRPr lang="ru-RU" dirty="0"/>
          </a:p>
        </p:txBody>
      </p:sp>
      <p:sp>
        <p:nvSpPr>
          <p:cNvPr id="5" name="Содержимое 4"/>
          <p:cNvSpPr>
            <a:spLocks noGrp="1"/>
          </p:cNvSpPr>
          <p:nvPr>
            <p:ph sz="quarter" idx="2"/>
          </p:nvPr>
        </p:nvSpPr>
        <p:spPr/>
        <p:txBody>
          <a:bodyPr>
            <a:normAutofit lnSpcReduction="10000"/>
          </a:bodyPr>
          <a:lstStyle/>
          <a:p>
            <a:pPr algn="ctr">
              <a:buNone/>
            </a:pPr>
            <a:r>
              <a:rPr lang="uk-UA" dirty="0" smtClean="0"/>
              <a:t>Спрощенні </a:t>
            </a:r>
            <a:r>
              <a:rPr lang="uk-UA" dirty="0" smtClean="0"/>
              <a:t>моделі, що може призвести до вирішення питання, щодо адекватності моделі.</a:t>
            </a:r>
            <a:endParaRPr lang="ru-RU"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t>Визначальні та випадкові величини</a:t>
            </a:r>
            <a:endParaRPr lang="ru-RU" dirty="0"/>
          </a:p>
        </p:txBody>
      </p:sp>
      <p:sp>
        <p:nvSpPr>
          <p:cNvPr id="3" name="Текст 2"/>
          <p:cNvSpPr>
            <a:spLocks noGrp="1"/>
          </p:cNvSpPr>
          <p:nvPr>
            <p:ph type="body" idx="1"/>
          </p:nvPr>
        </p:nvSpPr>
        <p:spPr>
          <a:xfrm>
            <a:off x="381000" y="2547938"/>
            <a:ext cx="8382000" cy="3929062"/>
          </a:xfrm>
        </p:spPr>
        <p:txBody>
          <a:bodyPr>
            <a:noAutofit/>
          </a:bodyPr>
          <a:lstStyle/>
          <a:p>
            <a:r>
              <a:rPr lang="uk-UA" sz="2800" dirty="0" smtClean="0">
                <a:solidFill>
                  <a:schemeClr val="tx1"/>
                </a:solidFill>
              </a:rPr>
              <a:t>Випуск та реалізація готової продукції – є визначальними показниками при побудові економіко – математичної моделі, що забезпечить оптимальний розрахунок плану фінансової діяльності підприємства. До випадкових величин, які потребують ґрунтовної оцінки ризику можливих втрат, можна віднести надходження фінансових ресурсів, виникнення їх потреби та наявні обсяги</a:t>
            </a:r>
            <a:endParaRPr lang="ru-RU" sz="2800"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uk-UA" dirty="0" smtClean="0"/>
              <a:t>Моделювання можна здійснити на підставі прийнятих допущень та вимог</a:t>
            </a:r>
            <a:endParaRPr lang="ru-RU" dirty="0"/>
          </a:p>
        </p:txBody>
      </p:sp>
      <p:sp>
        <p:nvSpPr>
          <p:cNvPr id="5" name="Содержимое 4"/>
          <p:cNvSpPr>
            <a:spLocks noGrp="1"/>
          </p:cNvSpPr>
          <p:nvPr>
            <p:ph sz="quarter" idx="1"/>
          </p:nvPr>
        </p:nvSpPr>
        <p:spPr>
          <a:xfrm>
            <a:off x="304800" y="1447800"/>
            <a:ext cx="8610600" cy="4876800"/>
          </a:xfrm>
        </p:spPr>
        <p:txBody>
          <a:bodyPr>
            <a:noAutofit/>
          </a:bodyPr>
          <a:lstStyle/>
          <a:p>
            <a:pPr>
              <a:buNone/>
            </a:pPr>
            <a:r>
              <a:rPr lang="uk-UA" sz="1800" dirty="0" smtClean="0"/>
              <a:t>функціонування підприємства здійснюється для отримання максимального прибутку при заданих виробничих потужностях, трудових ресурсах, транспортних засобах і конкретній ситуації на ринках продукції і ресурсів;</a:t>
            </a:r>
          </a:p>
          <a:p>
            <a:pPr>
              <a:buNone/>
            </a:pPr>
            <a:r>
              <a:rPr lang="uk-UA" sz="1800" dirty="0" smtClean="0"/>
              <a:t> виконання прийнятих договірних зобов'язань має вплив на фінансове вираження претензій щодо дотримання термінів </a:t>
            </a:r>
            <a:r>
              <a:rPr lang="uk-UA" sz="1800" dirty="0" err="1" smtClean="0"/>
              <a:t>передбачування</a:t>
            </a:r>
            <a:r>
              <a:rPr lang="uk-UA" sz="1800" dirty="0" smtClean="0"/>
              <a:t> поставок готової продукції споживачам, а також на формування у перспективі пакету замовлень; </a:t>
            </a:r>
          </a:p>
          <a:p>
            <a:pPr>
              <a:buNone/>
            </a:pPr>
            <a:r>
              <a:rPr lang="uk-UA" sz="1800" dirty="0" smtClean="0"/>
              <a:t>споживачі здійснюють відповідні оплати своєчасно; </a:t>
            </a:r>
          </a:p>
          <a:p>
            <a:pPr>
              <a:buNone/>
            </a:pPr>
            <a:r>
              <a:rPr lang="uk-UA" sz="1800" dirty="0" smtClean="0"/>
              <a:t>взаємозаміна видів сировини та ресурсів не передбачається; </a:t>
            </a:r>
          </a:p>
          <a:p>
            <a:pPr>
              <a:buNone/>
            </a:pPr>
            <a:r>
              <a:rPr lang="uk-UA" sz="1800" dirty="0" smtClean="0"/>
              <a:t>допускається можливість одночасного випуску різних визначених видів продукції; </a:t>
            </a:r>
          </a:p>
          <a:p>
            <a:pPr>
              <a:buNone/>
            </a:pPr>
            <a:r>
              <a:rPr lang="uk-UA" sz="1800" dirty="0" smtClean="0"/>
              <a:t>виконання договірних зобов'язань можливе одночасно різним споживачам; </a:t>
            </a:r>
          </a:p>
          <a:p>
            <a:pPr>
              <a:buNone/>
            </a:pPr>
            <a:r>
              <a:rPr lang="uk-UA" sz="1800" dirty="0" smtClean="0"/>
              <a:t>число днів у розрахунковому періоді на час проведення обчислень, є фіксованим; </a:t>
            </a:r>
          </a:p>
          <a:p>
            <a:pPr>
              <a:buNone/>
            </a:pPr>
            <a:r>
              <a:rPr lang="uk-UA" sz="1800" dirty="0" smtClean="0"/>
              <a:t>всі необхідні матеріали запускаються у виробництво на початок робочого дня; </a:t>
            </a:r>
          </a:p>
          <a:p>
            <a:pPr>
              <a:buNone/>
            </a:pPr>
            <a:r>
              <a:rPr lang="uk-UA" sz="1800" dirty="0" smtClean="0"/>
              <a:t>кожний   вид   матеріалу   поставляється   одним постачальником</a:t>
            </a:r>
            <a:endParaRPr lang="ru-RU"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274638"/>
            <a:ext cx="8915400" cy="1143000"/>
          </a:xfrm>
        </p:spPr>
        <p:txBody>
          <a:bodyPr>
            <a:normAutofit/>
          </a:bodyPr>
          <a:lstStyle/>
          <a:p>
            <a:r>
              <a:rPr lang="uk-UA" sz="3000" dirty="0" smtClean="0"/>
              <a:t>Світова практика дає багато прикладів використання різноманітних фінансових моделей таких як </a:t>
            </a:r>
            <a:endParaRPr lang="ru-RU" sz="3000" dirty="0"/>
          </a:p>
        </p:txBody>
      </p:sp>
      <p:sp>
        <p:nvSpPr>
          <p:cNvPr id="3" name="Содержимое 2"/>
          <p:cNvSpPr>
            <a:spLocks noGrp="1"/>
          </p:cNvSpPr>
          <p:nvPr>
            <p:ph sz="quarter" idx="1"/>
          </p:nvPr>
        </p:nvSpPr>
        <p:spPr>
          <a:xfrm>
            <a:off x="304800" y="1447800"/>
            <a:ext cx="8382000" cy="4572000"/>
          </a:xfrm>
        </p:spPr>
        <p:txBody>
          <a:bodyPr>
            <a:normAutofit fontScale="77500" lnSpcReduction="20000"/>
          </a:bodyPr>
          <a:lstStyle/>
          <a:p>
            <a:pPr>
              <a:buNone/>
            </a:pPr>
            <a:r>
              <a:rPr lang="uk-UA" dirty="0" smtClean="0"/>
              <a:t>фінансова модель амортизації активів; </a:t>
            </a:r>
            <a:endParaRPr lang="uk-UA" dirty="0" smtClean="0"/>
          </a:p>
          <a:p>
            <a:pPr>
              <a:buNone/>
            </a:pPr>
            <a:r>
              <a:rPr lang="uk-UA" dirty="0" smtClean="0"/>
              <a:t>фінансова </a:t>
            </a:r>
            <a:r>
              <a:rPr lang="uk-UA" dirty="0" smtClean="0"/>
              <a:t>модель дисконту часу; </a:t>
            </a:r>
            <a:endParaRPr lang="uk-UA" dirty="0" smtClean="0"/>
          </a:p>
          <a:p>
            <a:pPr>
              <a:buNone/>
            </a:pPr>
            <a:r>
              <a:rPr lang="uk-UA" dirty="0" smtClean="0"/>
              <a:t>фінансова </a:t>
            </a:r>
            <a:r>
              <a:rPr lang="uk-UA" dirty="0" smtClean="0"/>
              <a:t>модель вартості капіталу; </a:t>
            </a:r>
            <a:endParaRPr lang="uk-UA" dirty="0" smtClean="0"/>
          </a:p>
          <a:p>
            <a:pPr>
              <a:buNone/>
            </a:pPr>
            <a:r>
              <a:rPr lang="uk-UA" dirty="0" smtClean="0"/>
              <a:t>фінансова </a:t>
            </a:r>
            <a:r>
              <a:rPr lang="uk-UA" dirty="0" smtClean="0"/>
              <a:t>модель визначення граничної ефективності проектів; </a:t>
            </a:r>
            <a:endParaRPr lang="uk-UA" dirty="0" smtClean="0"/>
          </a:p>
          <a:p>
            <a:pPr>
              <a:buNone/>
            </a:pPr>
            <a:r>
              <a:rPr lang="uk-UA" dirty="0" smtClean="0"/>
              <a:t>фінансова </a:t>
            </a:r>
            <a:r>
              <a:rPr lang="uk-UA" dirty="0" smtClean="0"/>
              <a:t>модель оцінки капітальних активів (МОКА); </a:t>
            </a:r>
            <a:endParaRPr lang="uk-UA" dirty="0" smtClean="0"/>
          </a:p>
          <a:p>
            <a:pPr>
              <a:buNone/>
            </a:pPr>
            <a:r>
              <a:rPr lang="uk-UA" dirty="0" smtClean="0"/>
              <a:t>фінансовий </a:t>
            </a:r>
            <a:r>
              <a:rPr lang="uk-UA" dirty="0" smtClean="0"/>
              <a:t>леверидж (модель оптимізації структури капіталу); </a:t>
            </a:r>
            <a:endParaRPr lang="uk-UA" dirty="0" smtClean="0"/>
          </a:p>
          <a:p>
            <a:pPr>
              <a:buNone/>
            </a:pPr>
            <a:r>
              <a:rPr lang="uk-UA" dirty="0" smtClean="0"/>
              <a:t>фінансові </a:t>
            </a:r>
            <a:r>
              <a:rPr lang="uk-UA" dirty="0" smtClean="0"/>
              <a:t>моделі оцінки ризику та його диверсифікації; </a:t>
            </a:r>
            <a:endParaRPr lang="uk-UA" dirty="0" smtClean="0"/>
          </a:p>
          <a:p>
            <a:pPr>
              <a:buNone/>
            </a:pPr>
            <a:r>
              <a:rPr lang="uk-UA" dirty="0" smtClean="0"/>
              <a:t>фінансова </a:t>
            </a:r>
            <a:r>
              <a:rPr lang="uk-UA" dirty="0" smtClean="0"/>
              <a:t>модель депозитного мультиплікатора; </a:t>
            </a:r>
            <a:endParaRPr lang="uk-UA" dirty="0" smtClean="0"/>
          </a:p>
          <a:p>
            <a:pPr>
              <a:buNone/>
            </a:pPr>
            <a:r>
              <a:rPr lang="uk-UA" dirty="0" smtClean="0"/>
              <a:t>фінансові </a:t>
            </a:r>
            <a:r>
              <a:rPr lang="uk-UA" dirty="0" smtClean="0"/>
              <a:t>моделі обслуговування боргу; </a:t>
            </a:r>
            <a:endParaRPr lang="uk-UA" dirty="0" smtClean="0"/>
          </a:p>
          <a:p>
            <a:pPr>
              <a:buNone/>
            </a:pPr>
            <a:r>
              <a:rPr lang="uk-UA" dirty="0" smtClean="0"/>
              <a:t>фінансова </a:t>
            </a:r>
            <a:r>
              <a:rPr lang="uk-UA" dirty="0" smtClean="0"/>
              <a:t>модель оптимізації податкового навантаження; </a:t>
            </a:r>
            <a:endParaRPr lang="uk-UA" dirty="0" smtClean="0"/>
          </a:p>
          <a:p>
            <a:pPr>
              <a:buNone/>
            </a:pPr>
            <a:r>
              <a:rPr lang="uk-UA" dirty="0" smtClean="0"/>
              <a:t>організація </a:t>
            </a:r>
            <a:r>
              <a:rPr lang="uk-UA" dirty="0" smtClean="0"/>
              <a:t>платіжного обігу та фінансових потоків ; </a:t>
            </a:r>
            <a:endParaRPr lang="uk-UA" dirty="0" smtClean="0"/>
          </a:p>
          <a:p>
            <a:pPr>
              <a:buNone/>
            </a:pPr>
            <a:r>
              <a:rPr lang="uk-UA" dirty="0" smtClean="0"/>
              <a:t>моделі </a:t>
            </a:r>
            <a:r>
              <a:rPr lang="uk-UA" dirty="0" smtClean="0"/>
              <a:t>фінансового аналізу на підприємстві; </a:t>
            </a:r>
            <a:endParaRPr lang="uk-UA" dirty="0" smtClean="0"/>
          </a:p>
          <a:p>
            <a:pPr>
              <a:buNone/>
            </a:pPr>
            <a:r>
              <a:rPr lang="uk-UA" dirty="0" smtClean="0"/>
              <a:t>створення </a:t>
            </a:r>
            <a:r>
              <a:rPr lang="uk-UA" dirty="0" smtClean="0"/>
              <a:t>комп’ютерної системи управління з фінансових питань тощо</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rmAutofit/>
          </a:bodyPr>
          <a:lstStyle/>
          <a:p>
            <a:r>
              <a:rPr lang="ru-RU" sz="3300" dirty="0" err="1" smtClean="0"/>
              <a:t>Основними</a:t>
            </a:r>
            <a:r>
              <a:rPr lang="ru-RU" sz="3300" dirty="0" smtClean="0"/>
              <a:t> </a:t>
            </a:r>
            <a:r>
              <a:rPr lang="ru-RU" sz="3300" dirty="0" err="1" smtClean="0"/>
              <a:t>напрямами</a:t>
            </a:r>
            <a:r>
              <a:rPr lang="ru-RU" sz="3300" dirty="0" smtClean="0"/>
              <a:t> </a:t>
            </a:r>
            <a:r>
              <a:rPr lang="ru-RU" sz="3300" dirty="0" err="1" smtClean="0"/>
              <a:t>використання</a:t>
            </a:r>
            <a:r>
              <a:rPr lang="ru-RU" sz="3300" dirty="0" smtClean="0"/>
              <a:t> </a:t>
            </a:r>
            <a:r>
              <a:rPr lang="ru-RU" sz="3300" dirty="0" err="1" smtClean="0"/>
              <a:t>економіко</a:t>
            </a:r>
            <a:r>
              <a:rPr lang="ru-RU" sz="3300" dirty="0" smtClean="0"/>
              <a:t> – </a:t>
            </a:r>
            <a:r>
              <a:rPr lang="ru-RU" sz="3300" dirty="0" err="1" smtClean="0"/>
              <a:t>математичного</a:t>
            </a:r>
            <a:r>
              <a:rPr lang="ru-RU" sz="3300" dirty="0" smtClean="0"/>
              <a:t> </a:t>
            </a:r>
            <a:r>
              <a:rPr lang="ru-RU" sz="3300" dirty="0" err="1" smtClean="0"/>
              <a:t>моделювання</a:t>
            </a:r>
            <a:r>
              <a:rPr lang="ru-RU" sz="3300" dirty="0" smtClean="0"/>
              <a:t> за типом </a:t>
            </a:r>
            <a:r>
              <a:rPr lang="ru-RU" sz="3300" dirty="0" smtClean="0"/>
              <a:t>задач:</a:t>
            </a:r>
            <a:endParaRPr lang="ru-RU" sz="3300" dirty="0"/>
          </a:p>
        </p:txBody>
      </p:sp>
      <p:sp>
        <p:nvSpPr>
          <p:cNvPr id="3" name="Содержимое 2"/>
          <p:cNvSpPr>
            <a:spLocks noGrp="1"/>
          </p:cNvSpPr>
          <p:nvPr>
            <p:ph sz="quarter" idx="1"/>
          </p:nvPr>
        </p:nvSpPr>
        <p:spPr/>
        <p:txBody>
          <a:bodyPr>
            <a:normAutofit fontScale="92500" lnSpcReduction="10000"/>
          </a:bodyPr>
          <a:lstStyle/>
          <a:p>
            <a:pPr lvl="0"/>
            <a:r>
              <a:rPr lang="ru-RU" dirty="0" err="1" smtClean="0"/>
              <a:t>здійснення</a:t>
            </a:r>
            <a:r>
              <a:rPr lang="ru-RU" dirty="0" smtClean="0"/>
              <a:t> </a:t>
            </a:r>
            <a:r>
              <a:rPr lang="ru-RU" dirty="0" err="1" smtClean="0"/>
              <a:t>аналізу</a:t>
            </a:r>
            <a:r>
              <a:rPr lang="ru-RU" dirty="0" smtClean="0"/>
              <a:t> </a:t>
            </a:r>
            <a:r>
              <a:rPr lang="ru-RU" dirty="0" err="1" smtClean="0"/>
              <a:t>виробництва</a:t>
            </a:r>
            <a:r>
              <a:rPr lang="ru-RU" dirty="0" smtClean="0"/>
              <a:t> </a:t>
            </a:r>
            <a:r>
              <a:rPr lang="ru-RU" dirty="0" err="1" smtClean="0"/>
              <a:t>і</a:t>
            </a:r>
            <a:r>
              <a:rPr lang="ru-RU" dirty="0" smtClean="0"/>
              <a:t> </a:t>
            </a:r>
            <a:r>
              <a:rPr lang="ru-RU" dirty="0" err="1" smtClean="0"/>
              <a:t>використання</a:t>
            </a:r>
            <a:r>
              <a:rPr lang="ru-RU" dirty="0" smtClean="0"/>
              <a:t> </a:t>
            </a:r>
            <a:r>
              <a:rPr lang="ru-RU" dirty="0" err="1" smtClean="0"/>
              <a:t>виробничих</a:t>
            </a:r>
            <a:r>
              <a:rPr lang="ru-RU" dirty="0" smtClean="0"/>
              <a:t> </a:t>
            </a:r>
            <a:r>
              <a:rPr lang="ru-RU" dirty="0" err="1" smtClean="0"/>
              <a:t>потужностей</a:t>
            </a:r>
            <a:r>
              <a:rPr lang="ru-RU" dirty="0" smtClean="0"/>
              <a:t> на </a:t>
            </a:r>
            <a:r>
              <a:rPr lang="ru-RU" dirty="0" err="1" smtClean="0"/>
              <a:t>основі</a:t>
            </a:r>
            <a:r>
              <a:rPr lang="ru-RU" dirty="0" smtClean="0"/>
              <a:t> </a:t>
            </a:r>
            <a:r>
              <a:rPr lang="ru-RU" dirty="0" err="1" smtClean="0"/>
              <a:t>балансових</a:t>
            </a:r>
            <a:r>
              <a:rPr lang="ru-RU" dirty="0" smtClean="0"/>
              <a:t> </a:t>
            </a:r>
            <a:r>
              <a:rPr lang="ru-RU" dirty="0" err="1" smtClean="0"/>
              <a:t>матричних</a:t>
            </a:r>
            <a:r>
              <a:rPr lang="ru-RU" dirty="0" smtClean="0"/>
              <a:t> </a:t>
            </a:r>
            <a:r>
              <a:rPr lang="ru-RU" dirty="0" err="1" smtClean="0"/>
              <a:t>математичних</a:t>
            </a:r>
            <a:r>
              <a:rPr lang="ru-RU" dirty="0" smtClean="0"/>
              <a:t> моделей;</a:t>
            </a:r>
          </a:p>
          <a:p>
            <a:pPr lvl="0"/>
            <a:r>
              <a:rPr lang="ru-RU" dirty="0" err="1" smtClean="0"/>
              <a:t>вибір</a:t>
            </a:r>
            <a:r>
              <a:rPr lang="ru-RU" dirty="0" smtClean="0"/>
              <a:t> </a:t>
            </a:r>
            <a:r>
              <a:rPr lang="ru-RU" dirty="0" err="1" smtClean="0"/>
              <a:t>перспективних</a:t>
            </a:r>
            <a:r>
              <a:rPr lang="ru-RU" dirty="0" smtClean="0"/>
              <a:t> </a:t>
            </a:r>
            <a:r>
              <a:rPr lang="ru-RU" dirty="0" err="1" smtClean="0"/>
              <a:t>напрямків</a:t>
            </a:r>
            <a:r>
              <a:rPr lang="ru-RU" dirty="0" smtClean="0"/>
              <a:t> </a:t>
            </a:r>
            <a:r>
              <a:rPr lang="ru-RU" dirty="0" err="1" smtClean="0"/>
              <a:t>виробництва</a:t>
            </a:r>
            <a:r>
              <a:rPr lang="ru-RU" dirty="0" smtClean="0"/>
              <a:t> </a:t>
            </a:r>
            <a:r>
              <a:rPr lang="ru-RU" dirty="0" err="1" smtClean="0"/>
              <a:t>й</a:t>
            </a:r>
            <a:r>
              <a:rPr lang="ru-RU" dirty="0" smtClean="0"/>
              <a:t> </a:t>
            </a:r>
            <a:r>
              <a:rPr lang="ru-RU" dirty="0" err="1" smtClean="0"/>
              <a:t>стратегії</a:t>
            </a:r>
            <a:r>
              <a:rPr lang="ru-RU" dirty="0" smtClean="0"/>
              <a:t> </a:t>
            </a:r>
            <a:r>
              <a:rPr lang="ru-RU" dirty="0" err="1" smtClean="0"/>
              <a:t>фінансової</a:t>
            </a:r>
            <a:r>
              <a:rPr lang="ru-RU" dirty="0" smtClean="0"/>
              <a:t> </a:t>
            </a:r>
            <a:r>
              <a:rPr lang="ru-RU" dirty="0" err="1" smtClean="0"/>
              <a:t>діяльності</a:t>
            </a:r>
            <a:r>
              <a:rPr lang="ru-RU" dirty="0" smtClean="0"/>
              <a:t> </a:t>
            </a:r>
            <a:r>
              <a:rPr lang="ru-RU" dirty="0" err="1" smtClean="0"/>
              <a:t>з</a:t>
            </a:r>
            <a:r>
              <a:rPr lang="ru-RU" dirty="0" smtClean="0"/>
              <a:t> </a:t>
            </a:r>
            <a:r>
              <a:rPr lang="ru-RU" dirty="0" err="1" smtClean="0"/>
              <a:t>використанням</a:t>
            </a:r>
            <a:r>
              <a:rPr lang="ru-RU" dirty="0" smtClean="0"/>
              <a:t> </a:t>
            </a:r>
            <a:r>
              <a:rPr lang="ru-RU" dirty="0" err="1" smtClean="0"/>
              <a:t>прогнозних</a:t>
            </a:r>
            <a:r>
              <a:rPr lang="ru-RU" dirty="0" smtClean="0"/>
              <a:t> </a:t>
            </a:r>
            <a:r>
              <a:rPr lang="ru-RU" dirty="0" err="1" smtClean="0"/>
              <a:t>математичних</a:t>
            </a:r>
            <a:r>
              <a:rPr lang="ru-RU" dirty="0" smtClean="0"/>
              <a:t> моделей;</a:t>
            </a:r>
          </a:p>
          <a:p>
            <a:pPr lvl="0"/>
            <a:r>
              <a:rPr lang="ru-RU" dirty="0" err="1" smtClean="0"/>
              <a:t>оптимізація</a:t>
            </a:r>
            <a:r>
              <a:rPr lang="ru-RU" dirty="0" smtClean="0"/>
              <a:t> </a:t>
            </a:r>
            <a:r>
              <a:rPr lang="ru-RU" dirty="0" err="1" smtClean="0"/>
              <a:t>техніко-економічного</a:t>
            </a:r>
            <a:r>
              <a:rPr lang="ru-RU" dirty="0" smtClean="0"/>
              <a:t> </a:t>
            </a:r>
            <a:r>
              <a:rPr lang="ru-RU" dirty="0" err="1" smtClean="0"/>
              <a:t>планування</a:t>
            </a:r>
            <a:r>
              <a:rPr lang="ru-RU" dirty="0" smtClean="0"/>
              <a:t> </a:t>
            </a:r>
            <a:r>
              <a:rPr lang="ru-RU" dirty="0" err="1" smtClean="0"/>
              <a:t>з</a:t>
            </a:r>
            <a:r>
              <a:rPr lang="ru-RU" dirty="0" smtClean="0"/>
              <a:t> </a:t>
            </a:r>
            <a:r>
              <a:rPr lang="ru-RU" dirty="0" err="1" smtClean="0"/>
              <a:t>різною</a:t>
            </a:r>
            <a:r>
              <a:rPr lang="ru-RU" dirty="0" smtClean="0"/>
              <a:t> </a:t>
            </a:r>
            <a:r>
              <a:rPr lang="ru-RU" dirty="0" err="1" smtClean="0"/>
              <a:t>деталізацією</a:t>
            </a:r>
            <a:r>
              <a:rPr lang="ru-RU" dirty="0" smtClean="0"/>
              <a:t> часу;</a:t>
            </a:r>
          </a:p>
          <a:p>
            <a:pPr lvl="0"/>
            <a:r>
              <a:rPr lang="ru-RU" dirty="0" err="1" smtClean="0"/>
              <a:t>прогнозування</a:t>
            </a:r>
            <a:r>
              <a:rPr lang="ru-RU" dirty="0" smtClean="0"/>
              <a:t> </a:t>
            </a:r>
            <a:r>
              <a:rPr lang="ru-RU" dirty="0" err="1" smtClean="0"/>
              <a:t>вибору</a:t>
            </a:r>
            <a:r>
              <a:rPr lang="ru-RU" dirty="0" smtClean="0"/>
              <a:t> оптимального кредитного </a:t>
            </a:r>
            <a:r>
              <a:rPr lang="ru-RU" dirty="0" err="1" smtClean="0"/>
              <a:t>механізму</a:t>
            </a:r>
            <a:r>
              <a:rPr lang="ru-RU" dirty="0" smtClean="0"/>
              <a:t>;</a:t>
            </a:r>
          </a:p>
          <a:p>
            <a:pPr lvl="0"/>
            <a:r>
              <a:rPr lang="ru-RU" dirty="0" err="1" smtClean="0"/>
              <a:t>прогнозування</a:t>
            </a:r>
            <a:r>
              <a:rPr lang="ru-RU" dirty="0" smtClean="0"/>
              <a:t> </a:t>
            </a:r>
            <a:r>
              <a:rPr lang="ru-RU" dirty="0" err="1" smtClean="0"/>
              <a:t>оптимальної</a:t>
            </a:r>
            <a:r>
              <a:rPr lang="ru-RU" dirty="0" smtClean="0"/>
              <a:t> </a:t>
            </a:r>
            <a:r>
              <a:rPr lang="ru-RU" dirty="0" err="1" smtClean="0"/>
              <a:t>поведінки</a:t>
            </a:r>
            <a:r>
              <a:rPr lang="ru-RU" dirty="0" smtClean="0"/>
              <a:t> на ринках </a:t>
            </a:r>
            <a:r>
              <a:rPr lang="ru-RU" dirty="0" err="1" smtClean="0"/>
              <a:t>виробничих</a:t>
            </a:r>
            <a:r>
              <a:rPr lang="ru-RU" dirty="0" smtClean="0"/>
              <a:t> </a:t>
            </a:r>
            <a:r>
              <a:rPr lang="ru-RU" dirty="0" err="1" smtClean="0"/>
              <a:t>ресурсів</a:t>
            </a:r>
            <a:r>
              <a:rPr lang="ru-RU" dirty="0" smtClean="0"/>
              <a:t> та </a:t>
            </a:r>
            <a:r>
              <a:rPr lang="ru-RU" dirty="0" err="1" smtClean="0"/>
              <a:t>вироблення</a:t>
            </a:r>
            <a:r>
              <a:rPr lang="ru-RU" dirty="0" smtClean="0"/>
              <a:t> </a:t>
            </a:r>
            <a:r>
              <a:rPr lang="ru-RU" dirty="0" err="1" smtClean="0"/>
              <a:t>продукції</a:t>
            </a:r>
            <a:r>
              <a:rPr lang="ru-RU" dirty="0" smtClean="0"/>
              <a:t>.</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p:txBody>
          <a:bodyPr>
            <a:normAutofit/>
          </a:bodyPr>
          <a:lstStyle/>
          <a:p>
            <a:r>
              <a:rPr lang="uk-UA" sz="8000" b="1" dirty="0" smtClean="0"/>
              <a:t>Дякую!!!</a:t>
            </a:r>
            <a:endParaRPr lang="ru-RU" sz="80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TotalTime>
  <Words>467</Words>
  <Application>Microsoft Office PowerPoint</Application>
  <PresentationFormat>Экран (4:3)</PresentationFormat>
  <Paragraphs>42</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Справедливость</vt:lpstr>
      <vt:lpstr>МАТЕМАТИЧНЕ МОДЕЛЮВАННЯ ТА ПРОГНОЗУВАННЯ В УПРАВЛІННІ ФІНАНСАМИ ПІДПРИЕМСТВ </vt:lpstr>
      <vt:lpstr> У роботі розглянуто питання обрання адекватного фінансового рішення, здійснення моделювання на підставі обраних допущень, наведені приклади світової практики використання різноманітних фінансових моделей та основні напрямами використання економіко – математичного моделювання за типом задач. </vt:lpstr>
      <vt:lpstr>Два варіанта розвитку аналітичних задач на основі традиційних підходів</vt:lpstr>
      <vt:lpstr>Визначальні та випадкові величини</vt:lpstr>
      <vt:lpstr>Моделювання можна здійснити на підставі прийнятих допущень та вимог</vt:lpstr>
      <vt:lpstr>Світова практика дає багато прикладів використання різноманітних фінансових моделей таких як </vt:lpstr>
      <vt:lpstr>Основними напрямами використання економіко – математичного моделювання за типом задач:</vt:lpstr>
      <vt:lpstr>Дякую!!!</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МАТЕМАТИЧНЕ МОДЕЛЮВАННЯ ТА ПРОГНОЗУВАННЯ В УПРАВЛІННІ ФІНАНСАМИ ПІДПРИЕМСТВ </dc:title>
  <dc:creator>user</dc:creator>
  <cp:lastModifiedBy>user</cp:lastModifiedBy>
  <cp:revision>2</cp:revision>
  <dcterms:created xsi:type="dcterms:W3CDTF">2016-03-22T09:40:03Z</dcterms:created>
  <dcterms:modified xsi:type="dcterms:W3CDTF">2016-03-22T09:57:38Z</dcterms:modified>
</cp:coreProperties>
</file>