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4" r:id="rId9"/>
    <p:sldId id="263" r:id="rId10"/>
    <p:sldId id="266" r:id="rId11"/>
    <p:sldId id="267" r:id="rId12"/>
    <p:sldId id="268" r:id="rId13"/>
    <p:sldId id="269" r:id="rId14"/>
    <p:sldId id="270" r:id="rId15"/>
    <p:sldId id="271" r:id="rId16"/>
    <p:sldId id="272" r:id="rId17"/>
    <p:sldId id="273" r:id="rId18"/>
    <p:sldId id="277" r:id="rId19"/>
    <p:sldId id="276" r:id="rId20"/>
    <p:sldId id="275" r:id="rId21"/>
    <p:sldId id="274" r:id="rId22"/>
    <p:sldId id="278" r:id="rId23"/>
    <p:sldId id="280" r:id="rId24"/>
    <p:sldId id="28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4E9677B4-F947-462C-B6F4-5FAB24430D12}">
          <p14:sldIdLst>
            <p14:sldId id="256"/>
            <p14:sldId id="257"/>
            <p14:sldId id="258"/>
            <p14:sldId id="259"/>
            <p14:sldId id="260"/>
            <p14:sldId id="261"/>
            <p14:sldId id="262"/>
            <p14:sldId id="264"/>
            <p14:sldId id="263"/>
            <p14:sldId id="266"/>
            <p14:sldId id="267"/>
            <p14:sldId id="268"/>
            <p14:sldId id="269"/>
            <p14:sldId id="270"/>
            <p14:sldId id="271"/>
            <p14:sldId id="272"/>
            <p14:sldId id="273"/>
            <p14:sldId id="277"/>
            <p14:sldId id="276"/>
            <p14:sldId id="275"/>
            <p14:sldId id="274"/>
            <p14:sldId id="278"/>
            <p14:sldId id="280"/>
            <p14:sldId id="28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90"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3/22/2016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3/22/2016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sz="2800" dirty="0"/>
              <a:t>ОЦІНЮВАННЯ РИНКОВОГО РИЗИКУ КОМЕРЦІЙНОГО БАНКУ</a:t>
            </a:r>
            <a:endParaRPr lang="ru-RU" sz="2800" dirty="0"/>
          </a:p>
        </p:txBody>
      </p:sp>
      <p:sp>
        <p:nvSpPr>
          <p:cNvPr id="3" name="Подзаголовок 2"/>
          <p:cNvSpPr>
            <a:spLocks noGrp="1"/>
          </p:cNvSpPr>
          <p:nvPr>
            <p:ph type="subTitle" idx="1"/>
          </p:nvPr>
        </p:nvSpPr>
        <p:spPr>
          <a:xfrm>
            <a:off x="2692398" y="3657596"/>
            <a:ext cx="6815669" cy="1615861"/>
          </a:xfrm>
        </p:spPr>
        <p:txBody>
          <a:bodyPr>
            <a:normAutofit fontScale="70000" lnSpcReduction="20000"/>
          </a:bodyPr>
          <a:lstStyle/>
          <a:p>
            <a:pPr algn="r"/>
            <a:r>
              <a:rPr lang="uk-UA" dirty="0" smtClean="0"/>
              <a:t>Панченко К.С., аспірантка</a:t>
            </a:r>
          </a:p>
          <a:p>
            <a:pPr algn="r"/>
            <a:r>
              <a:rPr lang="uk-UA" dirty="0" smtClean="0"/>
              <a:t>кафедри економіко-математичного моделювання,</a:t>
            </a:r>
          </a:p>
          <a:p>
            <a:pPr algn="r"/>
            <a:r>
              <a:rPr lang="uk-UA" dirty="0" smtClean="0"/>
              <a:t>ДВНЗ «КНЕУ імені Вадима Гетьмана»,</a:t>
            </a:r>
          </a:p>
          <a:p>
            <a:pPr algn="r"/>
            <a:r>
              <a:rPr lang="uk-UA" dirty="0" smtClean="0"/>
              <a:t>Україна</a:t>
            </a:r>
            <a:endParaRPr lang="en-US" dirty="0" smtClean="0"/>
          </a:p>
          <a:p>
            <a:pPr algn="r"/>
            <a:r>
              <a:rPr lang="uk-UA" dirty="0" smtClean="0"/>
              <a:t>Науковий керівник, </a:t>
            </a:r>
            <a:r>
              <a:rPr lang="uk-UA" dirty="0" err="1" smtClean="0"/>
              <a:t>д.е.н</a:t>
            </a:r>
            <a:r>
              <a:rPr lang="uk-UA" dirty="0" smtClean="0"/>
              <a:t>., проф. </a:t>
            </a:r>
            <a:r>
              <a:rPr lang="uk-UA" dirty="0" err="1" smtClean="0"/>
              <a:t>Піскунова</a:t>
            </a:r>
            <a:r>
              <a:rPr lang="ru-RU" dirty="0" smtClean="0"/>
              <a:t> </a:t>
            </a:r>
            <a:r>
              <a:rPr lang="ru-RU" dirty="0"/>
              <a:t>О.В.</a:t>
            </a:r>
            <a:endParaRPr lang="uk-UA" dirty="0" smtClean="0"/>
          </a:p>
          <a:p>
            <a:endParaRPr lang="ru-RU" dirty="0"/>
          </a:p>
        </p:txBody>
      </p:sp>
    </p:spTree>
    <p:extLst>
      <p:ext uri="{BB962C8B-B14F-4D97-AF65-F5344CB8AC3E}">
        <p14:creationId xmlns:p14="http://schemas.microsoft.com/office/powerpoint/2010/main" val="39465798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Актуальність доповіді</a:t>
            </a:r>
            <a:endParaRPr lang="ru-RU" dirty="0"/>
          </a:p>
        </p:txBody>
      </p:sp>
      <p:sp>
        <p:nvSpPr>
          <p:cNvPr id="3" name="Объект 2"/>
          <p:cNvSpPr>
            <a:spLocks noGrp="1"/>
          </p:cNvSpPr>
          <p:nvPr>
            <p:ph idx="1"/>
          </p:nvPr>
        </p:nvSpPr>
        <p:spPr/>
        <p:txBody>
          <a:bodyPr>
            <a:normAutofit/>
          </a:bodyPr>
          <a:lstStyle/>
          <a:p>
            <a:pPr marL="0" indent="0" algn="just">
              <a:buNone/>
            </a:pPr>
            <a:r>
              <a:rPr lang="uk-UA" sz="2800" dirty="0" smtClean="0"/>
              <a:t>	Для підтримки стабільного економічного росту та стабільної банківської системи необхідно чітко уявляти їх проблеми та ризики, які виникають у процесі банківської діяльності. Враховуючи значні обсяги відкритих валютних позицій банків, коливання процентних ставок і рівень розвитку операцій із цінними паперами, проблеми, пов’язані з оцінкою й управління ринковим ризиком, стають особливо актуальними.</a:t>
            </a:r>
            <a:endParaRPr lang="uk-UA" sz="2800" dirty="0"/>
          </a:p>
        </p:txBody>
      </p:sp>
    </p:spTree>
    <p:extLst>
      <p:ext uri="{BB962C8B-B14F-4D97-AF65-F5344CB8AC3E}">
        <p14:creationId xmlns:p14="http://schemas.microsoft.com/office/powerpoint/2010/main" val="27425611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a:t>Постановка проблеми</a:t>
            </a:r>
            <a:endParaRPr lang="ru-RU" dirty="0"/>
          </a:p>
        </p:txBody>
      </p:sp>
      <p:sp>
        <p:nvSpPr>
          <p:cNvPr id="3" name="Объект 2"/>
          <p:cNvSpPr>
            <a:spLocks noGrp="1"/>
          </p:cNvSpPr>
          <p:nvPr>
            <p:ph idx="1"/>
          </p:nvPr>
        </p:nvSpPr>
        <p:spPr/>
        <p:txBody>
          <a:bodyPr>
            <a:normAutofit/>
          </a:bodyPr>
          <a:lstStyle/>
          <a:p>
            <a:pPr marL="0" indent="0" algn="just">
              <a:buNone/>
            </a:pPr>
            <a:r>
              <a:rPr lang="uk-UA" sz="2800" dirty="0" smtClean="0"/>
              <a:t>	Вітчизняні </a:t>
            </a:r>
            <a:r>
              <a:rPr lang="uk-UA" sz="2800" dirty="0"/>
              <a:t>науковці більшою мірою висвітлили теоретичні підходи до розуміння сутності ринкового ризику та особливостей його ідентифікації у процесі управління ризиками банку. Водночас недостатньо вивченим залишається питання щодо найбільш прийнятної для українських банків методики розрахунку ринкового ризику з метою його покриття капіталом. </a:t>
            </a:r>
            <a:endParaRPr lang="ru-RU" sz="2800" dirty="0"/>
          </a:p>
        </p:txBody>
      </p:sp>
    </p:spTree>
    <p:extLst>
      <p:ext uri="{BB962C8B-B14F-4D97-AF65-F5344CB8AC3E}">
        <p14:creationId xmlns:p14="http://schemas.microsoft.com/office/powerpoint/2010/main" val="1345071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Визначення ринкового ризику</a:t>
            </a:r>
            <a:endParaRPr lang="ru-RU" dirty="0"/>
          </a:p>
        </p:txBody>
      </p:sp>
      <p:sp>
        <p:nvSpPr>
          <p:cNvPr id="3" name="Объект 2"/>
          <p:cNvSpPr>
            <a:spLocks noGrp="1"/>
          </p:cNvSpPr>
          <p:nvPr>
            <p:ph idx="1"/>
          </p:nvPr>
        </p:nvSpPr>
        <p:spPr/>
        <p:txBody>
          <a:bodyPr>
            <a:normAutofit/>
          </a:bodyPr>
          <a:lstStyle/>
          <a:p>
            <a:pPr marL="0" indent="0" algn="just">
              <a:buNone/>
            </a:pPr>
            <a:r>
              <a:rPr lang="ru-RU" sz="2800" dirty="0" smtClean="0"/>
              <a:t>	</a:t>
            </a:r>
            <a:r>
              <a:rPr lang="uk-UA" sz="2800" dirty="0" smtClean="0"/>
              <a:t>Під ринковим ризиком розуміється ймовірність відхилення від запланованих фінансових показників через певну зміну валютних курсів, процентних ставок або вартості цінних паперів та інших активів. </a:t>
            </a:r>
            <a:endParaRPr lang="uk-UA" sz="2800" dirty="0"/>
          </a:p>
        </p:txBody>
      </p:sp>
    </p:spTree>
    <p:extLst>
      <p:ext uri="{BB962C8B-B14F-4D97-AF65-F5344CB8AC3E}">
        <p14:creationId xmlns:p14="http://schemas.microsoft.com/office/powerpoint/2010/main" val="3622010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Види ринкових ризиків</a:t>
            </a:r>
            <a:endParaRPr lang="ru-RU" dirty="0"/>
          </a:p>
        </p:txBody>
      </p:sp>
      <p:sp>
        <p:nvSpPr>
          <p:cNvPr id="3" name="Объект 2"/>
          <p:cNvSpPr>
            <a:spLocks noGrp="1"/>
          </p:cNvSpPr>
          <p:nvPr>
            <p:ph idx="1"/>
          </p:nvPr>
        </p:nvSpPr>
        <p:spPr/>
        <p:txBody>
          <a:bodyPr>
            <a:normAutofit/>
          </a:bodyPr>
          <a:lstStyle/>
          <a:p>
            <a:r>
              <a:rPr lang="uk-UA" sz="2800" dirty="0" smtClean="0"/>
              <a:t>Процентний ризик</a:t>
            </a:r>
          </a:p>
          <a:p>
            <a:r>
              <a:rPr lang="uk-UA" sz="2800" dirty="0" smtClean="0"/>
              <a:t>Валютний ризик</a:t>
            </a:r>
          </a:p>
          <a:p>
            <a:r>
              <a:rPr lang="uk-UA" sz="2800" dirty="0" smtClean="0"/>
              <a:t>Фондовий ризик</a:t>
            </a:r>
            <a:endParaRPr lang="uk-UA" sz="2800" dirty="0"/>
          </a:p>
        </p:txBody>
      </p:sp>
    </p:spTree>
    <p:extLst>
      <p:ext uri="{BB962C8B-B14F-4D97-AF65-F5344CB8AC3E}">
        <p14:creationId xmlns:p14="http://schemas.microsoft.com/office/powerpoint/2010/main" val="37036804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Процентний ризик</a:t>
            </a:r>
            <a:endParaRPr lang="ru-RU" dirty="0"/>
          </a:p>
        </p:txBody>
      </p:sp>
      <p:sp>
        <p:nvSpPr>
          <p:cNvPr id="3" name="Объект 2"/>
          <p:cNvSpPr>
            <a:spLocks noGrp="1"/>
          </p:cNvSpPr>
          <p:nvPr>
            <p:ph idx="1"/>
          </p:nvPr>
        </p:nvSpPr>
        <p:spPr/>
        <p:txBody>
          <a:bodyPr>
            <a:noAutofit/>
          </a:bodyPr>
          <a:lstStyle/>
          <a:p>
            <a:pPr marL="0" indent="0" algn="just">
              <a:buNone/>
            </a:pPr>
            <a:r>
              <a:rPr lang="uk-UA" sz="2800" dirty="0" smtClean="0">
                <a:latin typeface="Times New Roman" panose="02020603050405020304" pitchFamily="18" charset="0"/>
                <a:ea typeface="Calibri" panose="020F0502020204030204" pitchFamily="34" charset="0"/>
              </a:rPr>
              <a:t>	</a:t>
            </a:r>
            <a:r>
              <a:rPr lang="uk-UA" sz="2800" dirty="0"/>
              <a:t>Процентний ризик або ризик зміни процентної ставки – це існуючий або потенційний ризик для прибутковості або капіталу банку, що виникає в результаті несприятливих змін рівня ринкових процентних ставок. Джерелом процентного ризику є дисбаланс активів і зобов'язань, чутливих до зміни процентних ставок і термінів погашення. </a:t>
            </a:r>
            <a:endParaRPr lang="ru-RU" sz="2800" dirty="0"/>
          </a:p>
        </p:txBody>
      </p:sp>
    </p:spTree>
    <p:extLst>
      <p:ext uri="{BB962C8B-B14F-4D97-AF65-F5344CB8AC3E}">
        <p14:creationId xmlns:p14="http://schemas.microsoft.com/office/powerpoint/2010/main" val="26854745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Валютний ризик</a:t>
            </a:r>
            <a:endParaRPr lang="ru-RU" dirty="0"/>
          </a:p>
        </p:txBody>
      </p:sp>
      <p:sp>
        <p:nvSpPr>
          <p:cNvPr id="3" name="Объект 2"/>
          <p:cNvSpPr>
            <a:spLocks noGrp="1"/>
          </p:cNvSpPr>
          <p:nvPr>
            <p:ph idx="1"/>
          </p:nvPr>
        </p:nvSpPr>
        <p:spPr/>
        <p:txBody>
          <a:bodyPr>
            <a:noAutofit/>
          </a:bodyPr>
          <a:lstStyle/>
          <a:p>
            <a:pPr marL="0" indent="0" algn="just">
              <a:buNone/>
            </a:pPr>
            <a:r>
              <a:rPr lang="uk-UA" sz="2800" dirty="0" smtClean="0"/>
              <a:t>	Валютний ризик – наявний або потенційний ризик для надходжень і капіталу, який виникає через несприятливі коливання курсів іноземних валют і цін на банківські метали. З економічної точки зору валютний ризик є наслідком незбалансованості активів і пасивів щодо кожної з валют за термінами і сумами. </a:t>
            </a:r>
            <a:endParaRPr lang="uk-UA" sz="2800" dirty="0"/>
          </a:p>
        </p:txBody>
      </p:sp>
    </p:spTree>
    <p:extLst>
      <p:ext uri="{BB962C8B-B14F-4D97-AF65-F5344CB8AC3E}">
        <p14:creationId xmlns:p14="http://schemas.microsoft.com/office/powerpoint/2010/main" val="21414476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Валютний ризик</a:t>
            </a:r>
            <a:endParaRPr lang="ru-RU" dirty="0"/>
          </a:p>
        </p:txBody>
      </p:sp>
      <p:sp>
        <p:nvSpPr>
          <p:cNvPr id="3" name="Объект 2"/>
          <p:cNvSpPr>
            <a:spLocks noGrp="1"/>
          </p:cNvSpPr>
          <p:nvPr>
            <p:ph idx="1"/>
          </p:nvPr>
        </p:nvSpPr>
        <p:spPr/>
        <p:txBody>
          <a:bodyPr>
            <a:noAutofit/>
          </a:bodyPr>
          <a:lstStyle/>
          <a:p>
            <a:pPr marL="0" indent="0" algn="just">
              <a:buNone/>
            </a:pPr>
            <a:r>
              <a:rPr lang="uk-UA" sz="2800" dirty="0"/>
              <a:t>	Чутливість до валютного ризику визначається відкритою валютною позицією банку за різними іноземними валютами та банківськими металами, динамікою валютних курсів, а також кваліфікацією </a:t>
            </a:r>
            <a:r>
              <a:rPr lang="uk-UA" sz="2800" dirty="0" smtClean="0"/>
              <a:t>осіб</a:t>
            </a:r>
            <a:r>
              <a:rPr lang="uk-UA" sz="2800" dirty="0"/>
              <a:t>, які  безпосередньо здійснюють угоди від імені банку, тобто </a:t>
            </a:r>
            <a:r>
              <a:rPr lang="uk-UA" sz="2800" dirty="0" smtClean="0"/>
              <a:t>дилерів. Оскільки</a:t>
            </a:r>
            <a:r>
              <a:rPr lang="ru-RU" sz="2800" dirty="0" smtClean="0"/>
              <a:t> </a:t>
            </a:r>
            <a:r>
              <a:rPr lang="ru-RU" sz="2800" dirty="0"/>
              <a:t>банки не </a:t>
            </a:r>
            <a:r>
              <a:rPr lang="uk-UA" sz="2800" dirty="0" smtClean="0"/>
              <a:t>можуть впливати на валютний курс (його встановлює або ринок, або національний регулятор), то єдиним інструментом управління цим видом ризику є контроль валютних позицій.	</a:t>
            </a:r>
            <a:endParaRPr lang="uk-UA" sz="2800" dirty="0"/>
          </a:p>
        </p:txBody>
      </p:sp>
    </p:spTree>
    <p:extLst>
      <p:ext uri="{BB962C8B-B14F-4D97-AF65-F5344CB8AC3E}">
        <p14:creationId xmlns:p14="http://schemas.microsoft.com/office/powerpoint/2010/main" val="10329594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Фондовий ризик</a:t>
            </a:r>
            <a:endParaRPr lang="ru-RU" dirty="0"/>
          </a:p>
        </p:txBody>
      </p:sp>
      <p:sp>
        <p:nvSpPr>
          <p:cNvPr id="3" name="Объект 2"/>
          <p:cNvSpPr>
            <a:spLocks noGrp="1"/>
          </p:cNvSpPr>
          <p:nvPr>
            <p:ph idx="1"/>
          </p:nvPr>
        </p:nvSpPr>
        <p:spPr/>
        <p:txBody>
          <a:bodyPr>
            <a:noAutofit/>
          </a:bodyPr>
          <a:lstStyle/>
          <a:p>
            <a:pPr marL="0" indent="0" algn="just">
              <a:buNone/>
            </a:pPr>
            <a:r>
              <a:rPr lang="uk-UA" sz="2800" dirty="0" smtClean="0"/>
              <a:t>	Фондовий ризик </a:t>
            </a:r>
            <a:r>
              <a:rPr lang="uk-UA" sz="2800" dirty="0"/>
              <a:t>– існуючий або потенційний ризик збитків внаслідок несприятливої зміни ринкових </a:t>
            </a:r>
            <a:r>
              <a:rPr lang="uk-UA" sz="2800" dirty="0" smtClean="0"/>
              <a:t>котирувань </a:t>
            </a:r>
            <a:r>
              <a:rPr lang="uk-UA" sz="2800" dirty="0"/>
              <a:t>цінних паперів та похідних фінансових інструментів на фондових </a:t>
            </a:r>
            <a:r>
              <a:rPr lang="uk-UA" sz="2800" dirty="0" smtClean="0"/>
              <a:t>ринках. Інвестиційний </a:t>
            </a:r>
            <a:r>
              <a:rPr lang="uk-UA" sz="2800" dirty="0"/>
              <a:t>ризик є ризик втрати інвестованих коштів та очікуваного доходу під впливом факторів, пов’язаних як з емітентом цінних паперів та похідних фінансових інструментів, так і з загальними коливаннями ринкових цін на фінансові інструменти.</a:t>
            </a:r>
          </a:p>
        </p:txBody>
      </p:sp>
    </p:spTree>
    <p:extLst>
      <p:ext uri="{BB962C8B-B14F-4D97-AF65-F5344CB8AC3E}">
        <p14:creationId xmlns:p14="http://schemas.microsoft.com/office/powerpoint/2010/main" val="33294465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Встановлення лімітів як спосіб управління ринковим ризиком</a:t>
            </a:r>
            <a:endParaRPr lang="ru-RU" dirty="0"/>
          </a:p>
        </p:txBody>
      </p:sp>
      <p:sp>
        <p:nvSpPr>
          <p:cNvPr id="3" name="Объект 2"/>
          <p:cNvSpPr>
            <a:spLocks noGrp="1"/>
          </p:cNvSpPr>
          <p:nvPr>
            <p:ph idx="1"/>
          </p:nvPr>
        </p:nvSpPr>
        <p:spPr/>
        <p:txBody>
          <a:bodyPr>
            <a:noAutofit/>
          </a:bodyPr>
          <a:lstStyle/>
          <a:p>
            <a:pPr marL="0" indent="0" algn="just">
              <a:buNone/>
            </a:pPr>
            <a:r>
              <a:rPr lang="uk-UA" sz="2800" dirty="0" smtClean="0"/>
              <a:t>	Ліміти можуть встановлюватися на розмір операції або продукт, на максимальний розмір збитків або на фінансовий результат за операцією, на клієнта або групу клієнтів. Значення ліміту розраховується в залежності від обсягів операцій (фактичних або бюджетних показників), терміну, валюти операції, інших додаткових умов угоди. </a:t>
            </a:r>
            <a:endParaRPr lang="uk-UA" sz="2800" dirty="0"/>
          </a:p>
        </p:txBody>
      </p:sp>
    </p:spTree>
    <p:extLst>
      <p:ext uri="{BB962C8B-B14F-4D97-AF65-F5344CB8AC3E}">
        <p14:creationId xmlns:p14="http://schemas.microsoft.com/office/powerpoint/2010/main" val="35294315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Групи лімітів</a:t>
            </a:r>
            <a:endParaRPr lang="ru-RU" dirty="0"/>
          </a:p>
        </p:txBody>
      </p:sp>
      <p:sp>
        <p:nvSpPr>
          <p:cNvPr id="3" name="Объект 2"/>
          <p:cNvSpPr>
            <a:spLocks noGrp="1"/>
          </p:cNvSpPr>
          <p:nvPr>
            <p:ph idx="1"/>
          </p:nvPr>
        </p:nvSpPr>
        <p:spPr/>
        <p:txBody>
          <a:bodyPr>
            <a:normAutofit/>
          </a:bodyPr>
          <a:lstStyle/>
          <a:p>
            <a:pPr marL="457200" indent="-457200">
              <a:buAutoNum type="arabicParenR"/>
            </a:pPr>
            <a:r>
              <a:rPr lang="uk-UA" sz="2800" dirty="0" smtClean="0"/>
              <a:t>Ліміти </a:t>
            </a:r>
            <a:r>
              <a:rPr lang="en-US" sz="2800" dirty="0" smtClean="0"/>
              <a:t>Value-at-Risk (VAR)</a:t>
            </a:r>
            <a:r>
              <a:rPr lang="uk-UA" sz="2800" dirty="0" smtClean="0"/>
              <a:t>;</a:t>
            </a:r>
            <a:endParaRPr lang="en-US" sz="2800" dirty="0" smtClean="0"/>
          </a:p>
          <a:p>
            <a:pPr marL="457200" indent="-457200">
              <a:buAutoNum type="arabicParenR"/>
            </a:pPr>
            <a:r>
              <a:rPr lang="uk-UA" sz="2800" dirty="0" smtClean="0"/>
              <a:t>Ліміти на фінансові результати;</a:t>
            </a:r>
          </a:p>
          <a:p>
            <a:pPr marL="457200" indent="-457200">
              <a:buAutoNum type="arabicParenR"/>
            </a:pPr>
            <a:r>
              <a:rPr lang="uk-UA" sz="2800" dirty="0" smtClean="0"/>
              <a:t>Обмеження </a:t>
            </a:r>
            <a:r>
              <a:rPr lang="uk-UA" sz="2800" dirty="0"/>
              <a:t>валютного </a:t>
            </a:r>
            <a:r>
              <a:rPr lang="uk-UA" sz="2800" dirty="0" smtClean="0"/>
              <a:t>ризику;</a:t>
            </a:r>
          </a:p>
          <a:p>
            <a:pPr marL="457200" indent="-457200">
              <a:buAutoNum type="arabicParenR"/>
            </a:pPr>
            <a:r>
              <a:rPr lang="uk-UA" sz="2800" dirty="0" smtClean="0"/>
              <a:t>Обмеження</a:t>
            </a:r>
            <a:r>
              <a:rPr lang="ru-RU" sz="2800" dirty="0" smtClean="0"/>
              <a:t> </a:t>
            </a:r>
            <a:r>
              <a:rPr lang="ru-RU" sz="2800" dirty="0"/>
              <a:t>процентного </a:t>
            </a:r>
            <a:r>
              <a:rPr lang="uk-UA" sz="2800" dirty="0" smtClean="0"/>
              <a:t>ризику</a:t>
            </a:r>
            <a:r>
              <a:rPr lang="ru-RU" sz="2800" dirty="0" smtClean="0"/>
              <a:t>.</a:t>
            </a:r>
            <a:endParaRPr lang="ru-RU" sz="2800" dirty="0"/>
          </a:p>
        </p:txBody>
      </p:sp>
    </p:spTree>
    <p:extLst>
      <p:ext uri="{BB962C8B-B14F-4D97-AF65-F5344CB8AC3E}">
        <p14:creationId xmlns:p14="http://schemas.microsoft.com/office/powerpoint/2010/main" val="26526012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Ліміти </a:t>
            </a:r>
            <a:r>
              <a:rPr lang="en-US" dirty="0" smtClean="0"/>
              <a:t>VAR</a:t>
            </a:r>
            <a:endParaRPr lang="ru-RU" dirty="0"/>
          </a:p>
        </p:txBody>
      </p:sp>
      <p:sp>
        <p:nvSpPr>
          <p:cNvPr id="3" name="Объект 2"/>
          <p:cNvSpPr>
            <a:spLocks noGrp="1"/>
          </p:cNvSpPr>
          <p:nvPr>
            <p:ph idx="1"/>
          </p:nvPr>
        </p:nvSpPr>
        <p:spPr>
          <a:xfrm>
            <a:off x="1295402" y="2469250"/>
            <a:ext cx="9601196" cy="3906498"/>
          </a:xfrm>
        </p:spPr>
        <p:txBody>
          <a:bodyPr>
            <a:normAutofit fontScale="62500" lnSpcReduction="20000"/>
          </a:bodyPr>
          <a:lstStyle/>
          <a:p>
            <a:pPr marL="0" indent="0" algn="just">
              <a:buNone/>
            </a:pPr>
            <a:r>
              <a:rPr lang="ru-RU" sz="4500" dirty="0"/>
              <a:t>	</a:t>
            </a:r>
            <a:r>
              <a:rPr lang="uk-UA" sz="4500" dirty="0" smtClean="0"/>
              <a:t>Ліміти </a:t>
            </a:r>
            <a:r>
              <a:rPr lang="uk-UA" sz="4500" dirty="0" err="1" smtClean="0"/>
              <a:t>VaR</a:t>
            </a:r>
            <a:r>
              <a:rPr lang="uk-UA" sz="4500" dirty="0" smtClean="0"/>
              <a:t> – обмеження на  рівень максимальних потенційних втрат, які не перевищать протягом певного періоду втрати із заданою ймовірністю.</a:t>
            </a:r>
          </a:p>
          <a:p>
            <a:pPr marL="0" indent="0" algn="just">
              <a:buNone/>
            </a:pPr>
            <a:r>
              <a:rPr lang="uk-UA" sz="4500" dirty="0" smtClean="0"/>
              <a:t>Переваги застосування: універсальність та простота представлення інформації про ризик у вигляді лише одного значення вартості збитків.</a:t>
            </a:r>
          </a:p>
          <a:p>
            <a:pPr marL="0" indent="0" algn="just">
              <a:buNone/>
            </a:pPr>
            <a:r>
              <a:rPr lang="uk-UA" sz="4500" dirty="0" smtClean="0"/>
              <a:t>Недоліки: непристосованість</a:t>
            </a:r>
            <a:r>
              <a:rPr lang="ru-RU" sz="4500" dirty="0" smtClean="0"/>
              <a:t> </a:t>
            </a:r>
            <a:r>
              <a:rPr lang="ru-RU" sz="4500" dirty="0"/>
              <a:t>до </a:t>
            </a:r>
            <a:r>
              <a:rPr lang="uk-UA" sz="4500" dirty="0" smtClean="0"/>
              <a:t>випадків, вірогідність яких мала; легкість у маніпулюванні через зміну параметрів розподілу та глибину історичних рядів</a:t>
            </a:r>
            <a:r>
              <a:rPr lang="ru-RU" sz="4500" dirty="0" smtClean="0"/>
              <a:t>, </a:t>
            </a:r>
            <a:r>
              <a:rPr lang="uk-UA" sz="4500" dirty="0" smtClean="0"/>
              <a:t>що використовуються </a:t>
            </a:r>
            <a:r>
              <a:rPr lang="ru-RU" sz="4500" dirty="0" smtClean="0"/>
              <a:t>для </a:t>
            </a:r>
            <a:r>
              <a:rPr lang="uk-UA" sz="4500" dirty="0" smtClean="0"/>
              <a:t>статистичних оцінок</a:t>
            </a:r>
            <a:r>
              <a:rPr lang="ru-RU" sz="4500" dirty="0" smtClean="0"/>
              <a:t>.</a:t>
            </a:r>
            <a:endParaRPr lang="uk-UA" sz="4500" dirty="0" smtClean="0"/>
          </a:p>
          <a:p>
            <a:pPr marL="0" indent="0" algn="just">
              <a:buNone/>
            </a:pPr>
            <a:endParaRPr lang="uk-UA" sz="2800" dirty="0"/>
          </a:p>
        </p:txBody>
      </p:sp>
    </p:spTree>
    <p:extLst>
      <p:ext uri="{BB962C8B-B14F-4D97-AF65-F5344CB8AC3E}">
        <p14:creationId xmlns:p14="http://schemas.microsoft.com/office/powerpoint/2010/main" val="2587106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Ліміти на фінансові результати</a:t>
            </a:r>
            <a:endParaRPr lang="ru-RU" dirty="0"/>
          </a:p>
        </p:txBody>
      </p:sp>
      <p:sp>
        <p:nvSpPr>
          <p:cNvPr id="3" name="Объект 2"/>
          <p:cNvSpPr>
            <a:spLocks noGrp="1"/>
          </p:cNvSpPr>
          <p:nvPr>
            <p:ph idx="1"/>
          </p:nvPr>
        </p:nvSpPr>
        <p:spPr>
          <a:xfrm>
            <a:off x="1295401" y="2556931"/>
            <a:ext cx="9601196" cy="3568295"/>
          </a:xfrm>
        </p:spPr>
        <p:txBody>
          <a:bodyPr>
            <a:normAutofit fontScale="70000" lnSpcReduction="20000"/>
          </a:bodyPr>
          <a:lstStyle/>
          <a:p>
            <a:pPr marL="0" indent="0">
              <a:buNone/>
            </a:pPr>
            <a:r>
              <a:rPr lang="uk-UA" dirty="0" smtClean="0"/>
              <a:t>Ліміти на фінансові результати – обмеження на максимальний рівень реальних отриманих збитків. Найпоширеніші види:</a:t>
            </a:r>
          </a:p>
          <a:p>
            <a:pPr marL="457200" indent="-457200">
              <a:buAutoNum type="arabicParenR"/>
            </a:pPr>
            <a:r>
              <a:rPr lang="uk-UA" dirty="0" smtClean="0"/>
              <a:t>Ліміт</a:t>
            </a:r>
            <a:r>
              <a:rPr lang="ru-RU" b="1" dirty="0" smtClean="0"/>
              <a:t> </a:t>
            </a:r>
            <a:r>
              <a:rPr lang="en-US" b="1" dirty="0" smtClean="0"/>
              <a:t>stop-loss</a:t>
            </a:r>
            <a:r>
              <a:rPr lang="uk-UA" b="1" dirty="0" smtClean="0"/>
              <a:t> </a:t>
            </a:r>
            <a:r>
              <a:rPr lang="uk-UA" dirty="0" smtClean="0"/>
              <a:t>–</a:t>
            </a:r>
            <a:r>
              <a:rPr lang="en-US" dirty="0" smtClean="0"/>
              <a:t> </a:t>
            </a:r>
            <a:r>
              <a:rPr lang="uk-UA" dirty="0" smtClean="0"/>
              <a:t>визначає максимальний розмір збитків від одноденного зниження цін (прибутковості) по даному інструменту. </a:t>
            </a:r>
          </a:p>
          <a:p>
            <a:pPr marL="457200" indent="-457200">
              <a:buAutoNum type="arabicParenR"/>
            </a:pPr>
            <a:r>
              <a:rPr lang="uk-UA" dirty="0" smtClean="0"/>
              <a:t>Ліміт</a:t>
            </a:r>
            <a:r>
              <a:rPr lang="ru-RU" b="1" dirty="0" smtClean="0"/>
              <a:t> </a:t>
            </a:r>
            <a:r>
              <a:rPr lang="en-US" b="1" dirty="0"/>
              <a:t>stop out </a:t>
            </a:r>
            <a:r>
              <a:rPr lang="uk-UA" dirty="0" smtClean="0"/>
              <a:t>встановлює суму максимальних збитків При одержанні збитку, рівного величині ліміту, всі операції припиняються і приймається рішення про подальші дії, наприклад, продаж даного активу або його реструктурування. по даному виду активу або пасиву чи за портфелем в цілому. </a:t>
            </a:r>
          </a:p>
          <a:p>
            <a:pPr marL="457200" indent="-457200">
              <a:buAutoNum type="arabicParenR"/>
            </a:pPr>
            <a:r>
              <a:rPr lang="uk-UA" dirty="0" smtClean="0"/>
              <a:t>Ліміт</a:t>
            </a:r>
            <a:r>
              <a:rPr lang="ru-RU" b="1" dirty="0" smtClean="0"/>
              <a:t> </a:t>
            </a:r>
            <a:r>
              <a:rPr lang="en-US" b="1" dirty="0"/>
              <a:t>take profit </a:t>
            </a:r>
            <a:r>
              <a:rPr lang="uk-UA" dirty="0" smtClean="0"/>
              <a:t>показує розмір максимального одноденного зростання цін (прибутковості) по даному інструменту. Застосовується для того, щоб при досягненні максимального, з точки зору аналізу, результату убезпечити себе від можливого подальшого різкого зниження вартості інструмента. </a:t>
            </a:r>
          </a:p>
          <a:p>
            <a:pPr marL="457200" indent="-457200">
              <a:buAutoNum type="arabicParenR"/>
            </a:pPr>
            <a:r>
              <a:rPr lang="uk-UA" dirty="0" smtClean="0"/>
              <a:t>Ліміт</a:t>
            </a:r>
            <a:r>
              <a:rPr lang="ru-RU" dirty="0" smtClean="0"/>
              <a:t> </a:t>
            </a:r>
            <a:r>
              <a:rPr lang="en-US" b="1" dirty="0"/>
              <a:t>take out </a:t>
            </a:r>
            <a:r>
              <a:rPr lang="uk-UA" dirty="0" smtClean="0"/>
              <a:t>відрізняється від попереднього тим, що встановлюється на даний вид активу або пасиву чи портфель в цілому.</a:t>
            </a:r>
            <a:endParaRPr lang="uk-UA" dirty="0"/>
          </a:p>
        </p:txBody>
      </p:sp>
    </p:spTree>
    <p:extLst>
      <p:ext uri="{BB962C8B-B14F-4D97-AF65-F5344CB8AC3E}">
        <p14:creationId xmlns:p14="http://schemas.microsoft.com/office/powerpoint/2010/main" val="15603455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Обмеження</a:t>
            </a:r>
            <a:r>
              <a:rPr lang="ru-RU" dirty="0" smtClean="0"/>
              <a:t> </a:t>
            </a:r>
            <a:r>
              <a:rPr lang="ru-RU" dirty="0"/>
              <a:t>валютного </a:t>
            </a:r>
            <a:r>
              <a:rPr lang="uk-UA" dirty="0" smtClean="0"/>
              <a:t>ризику</a:t>
            </a:r>
            <a:endParaRPr lang="uk-UA" dirty="0"/>
          </a:p>
        </p:txBody>
      </p:sp>
      <p:sp>
        <p:nvSpPr>
          <p:cNvPr id="3" name="Объект 2"/>
          <p:cNvSpPr>
            <a:spLocks noGrp="1"/>
          </p:cNvSpPr>
          <p:nvPr>
            <p:ph idx="1"/>
          </p:nvPr>
        </p:nvSpPr>
        <p:spPr/>
        <p:txBody>
          <a:bodyPr/>
          <a:lstStyle/>
          <a:p>
            <a:pPr marL="0" indent="0" algn="just">
              <a:buNone/>
            </a:pPr>
            <a:r>
              <a:rPr lang="uk-UA" dirty="0" smtClean="0"/>
              <a:t>	</a:t>
            </a:r>
            <a:r>
              <a:rPr lang="uk-UA" sz="2800" dirty="0"/>
              <a:t>Ліміт відкритої валютної позиції  – обмеження на абсолютну величину відкритої валютної позиції в кожній валюті, та в разі необхідності для загальної величини валютної позиції – додаткове обмеження на максимальний розмір загальної валютної позиції. </a:t>
            </a:r>
            <a:endParaRPr lang="ru-RU" sz="2800" dirty="0"/>
          </a:p>
        </p:txBody>
      </p:sp>
    </p:spTree>
    <p:extLst>
      <p:ext uri="{BB962C8B-B14F-4D97-AF65-F5344CB8AC3E}">
        <p14:creationId xmlns:p14="http://schemas.microsoft.com/office/powerpoint/2010/main" val="25307992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a:t>Обмеження процентного ризику</a:t>
            </a:r>
          </a:p>
        </p:txBody>
      </p:sp>
      <p:sp>
        <p:nvSpPr>
          <p:cNvPr id="3" name="Объект 2"/>
          <p:cNvSpPr>
            <a:spLocks noGrp="1"/>
          </p:cNvSpPr>
          <p:nvPr>
            <p:ph idx="1"/>
          </p:nvPr>
        </p:nvSpPr>
        <p:spPr/>
        <p:txBody>
          <a:bodyPr/>
          <a:lstStyle/>
          <a:p>
            <a:pPr marL="0" indent="0" algn="just">
              <a:buNone/>
            </a:pPr>
            <a:r>
              <a:rPr lang="uk-UA" dirty="0" smtClean="0"/>
              <a:t>	</a:t>
            </a:r>
            <a:r>
              <a:rPr lang="uk-UA" sz="2800" dirty="0" smtClean="0"/>
              <a:t>Ліміт </a:t>
            </a:r>
            <a:r>
              <a:rPr lang="uk-UA" sz="2800" dirty="0"/>
              <a:t>чутливості портфелю до паралельного зсуву кривої дохідності (</a:t>
            </a:r>
            <a:r>
              <a:rPr lang="en-US" sz="2800" dirty="0"/>
              <a:t>Basis-point-value limit, </a:t>
            </a:r>
            <a:r>
              <a:rPr lang="uk-UA" sz="2800" dirty="0"/>
              <a:t>або </a:t>
            </a:r>
            <a:r>
              <a:rPr lang="en-US" sz="2800" dirty="0"/>
              <a:t>BPV limit) – </a:t>
            </a:r>
            <a:r>
              <a:rPr lang="uk-UA" sz="2800" dirty="0"/>
              <a:t>обмеження чутливості теперішньої дисконтованої вартості активів та зобов’язань до паралельного зсуву кривої дохідності на 0.01%. Встановлюється для кожного портфелю, часового проміжку, валюти та для усіх валют </a:t>
            </a:r>
            <a:r>
              <a:rPr lang="uk-UA" sz="2800" dirty="0" err="1" smtClean="0"/>
              <a:t>вцілому</a:t>
            </a:r>
            <a:r>
              <a:rPr lang="uk-UA" sz="2800" dirty="0"/>
              <a:t>.</a:t>
            </a:r>
          </a:p>
        </p:txBody>
      </p:sp>
    </p:spTree>
    <p:extLst>
      <p:ext uri="{BB962C8B-B14F-4D97-AF65-F5344CB8AC3E}">
        <p14:creationId xmlns:p14="http://schemas.microsoft.com/office/powerpoint/2010/main" val="18766194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Оцінка достатності капіталу</a:t>
            </a:r>
            <a:endParaRPr lang="ru-RU" dirty="0"/>
          </a:p>
        </p:txBody>
      </p:sp>
      <p:sp>
        <p:nvSpPr>
          <p:cNvPr id="3" name="Объект 2"/>
          <p:cNvSpPr>
            <a:spLocks noGrp="1"/>
          </p:cNvSpPr>
          <p:nvPr>
            <p:ph idx="1"/>
          </p:nvPr>
        </p:nvSpPr>
        <p:spPr/>
        <p:txBody>
          <a:bodyPr>
            <a:normAutofit/>
          </a:bodyPr>
          <a:lstStyle/>
          <a:p>
            <a:pPr marL="0" indent="0" algn="just">
              <a:buNone/>
            </a:pPr>
            <a:r>
              <a:rPr lang="uk-UA" dirty="0"/>
              <a:t>	</a:t>
            </a:r>
            <a:r>
              <a:rPr lang="uk-UA" sz="2800" dirty="0" smtClean="0"/>
              <a:t>Оцінка </a:t>
            </a:r>
            <a:r>
              <a:rPr lang="uk-UA" sz="2800" dirty="0"/>
              <a:t>достатності капіталу спрямована на обмеження потенційної невизначеності під час вимірювання ризиків, на які наражається банк. Оцінюючи ризики таким способом, банки резервують у капіталі величину максимальних потенційних збитків, спричинених ринковим ризиком, і таким чином захищають себе від можливих ринкових коливань.</a:t>
            </a:r>
            <a:endParaRPr lang="ru-RU" sz="2800" dirty="0"/>
          </a:p>
        </p:txBody>
      </p:sp>
    </p:spTree>
    <p:extLst>
      <p:ext uri="{BB962C8B-B14F-4D97-AF65-F5344CB8AC3E}">
        <p14:creationId xmlns:p14="http://schemas.microsoft.com/office/powerpoint/2010/main" val="27721730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Оцінка достатності капіталу</a:t>
            </a:r>
            <a:endParaRPr lang="ru-RU" dirty="0"/>
          </a:p>
        </p:txBody>
      </p:sp>
      <p:sp>
        <p:nvSpPr>
          <p:cNvPr id="3" name="Объект 2"/>
          <p:cNvSpPr>
            <a:spLocks noGrp="1"/>
          </p:cNvSpPr>
          <p:nvPr>
            <p:ph idx="1"/>
          </p:nvPr>
        </p:nvSpPr>
        <p:spPr>
          <a:xfrm>
            <a:off x="1295402" y="2456724"/>
            <a:ext cx="9601196" cy="3318936"/>
          </a:xfrm>
        </p:spPr>
        <p:txBody>
          <a:bodyPr>
            <a:noAutofit/>
          </a:bodyPr>
          <a:lstStyle/>
          <a:p>
            <a:pPr marL="0" indent="0" algn="just">
              <a:buNone/>
            </a:pPr>
            <a:r>
              <a:rPr lang="uk-UA" sz="2500" dirty="0"/>
              <a:t>	Згідно зі стандартами Базельського комітету з питань банківського нагляду, існує два альтернативних методи оцінки ринкових ризиків – стандартизований та </a:t>
            </a:r>
            <a:r>
              <a:rPr lang="uk-UA" sz="2500" dirty="0" err="1" smtClean="0"/>
              <a:t>внутрішньомодельний</a:t>
            </a:r>
            <a:r>
              <a:rPr lang="uk-UA" sz="2500" dirty="0" smtClean="0"/>
              <a:t>. За </a:t>
            </a:r>
            <a:r>
              <a:rPr lang="uk-UA" sz="2500" dirty="0"/>
              <a:t>стандартизованим методом загальний ринковий ризик облігацій, акцій та пов’язаних з ними позабалансових інструментів торгового портфеля розраховується окремо за визначеними методами. Окремо розраховуються також резерви під валютний та сировинний ризики банківського і торгового портфелів. Сума зазначених розрахунків становить розмір резервів під ринкові ризики. Внутрішні моделі пов’язані з використанням банками власних методів менеджменту ризику. </a:t>
            </a:r>
            <a:endParaRPr lang="ru-RU" sz="2500" dirty="0"/>
          </a:p>
        </p:txBody>
      </p:sp>
    </p:spTree>
    <p:extLst>
      <p:ext uri="{BB962C8B-B14F-4D97-AF65-F5344CB8AC3E}">
        <p14:creationId xmlns:p14="http://schemas.microsoft.com/office/powerpoint/2010/main" val="2310781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a:t>Оцінка достатності капіталу (стандартизований підхід)</a:t>
            </a:r>
            <a:endParaRPr lang="ru-RU" dirty="0"/>
          </a:p>
        </p:txBody>
      </p:sp>
      <p:sp>
        <p:nvSpPr>
          <p:cNvPr id="3" name="Объект 2"/>
          <p:cNvSpPr>
            <a:spLocks noGrp="1"/>
          </p:cNvSpPr>
          <p:nvPr>
            <p:ph idx="1"/>
          </p:nvPr>
        </p:nvSpPr>
        <p:spPr/>
        <p:txBody>
          <a:bodyPr>
            <a:normAutofit/>
          </a:bodyPr>
          <a:lstStyle/>
          <a:p>
            <a:pPr marL="0" indent="0">
              <a:buNone/>
            </a:pPr>
            <a:r>
              <a:rPr lang="uk-UA" sz="2800" dirty="0" smtClean="0"/>
              <a:t>Фінансові інструменти, під які розраховується ринковий ризик:</a:t>
            </a:r>
          </a:p>
          <a:p>
            <a:pPr algn="just"/>
            <a:r>
              <a:rPr lang="uk-UA" sz="2800" dirty="0" smtClean="0"/>
              <a:t>облігації та акції торгового портфелю, а також пов’язані з ними позабалансові інструменти</a:t>
            </a:r>
            <a:r>
              <a:rPr lang="ru-RU" sz="2800" dirty="0" smtClean="0"/>
              <a:t>;</a:t>
            </a:r>
          </a:p>
          <a:p>
            <a:pPr algn="just"/>
            <a:r>
              <a:rPr lang="uk-UA" sz="2800" dirty="0"/>
              <a:t>валютні і сировинні </a:t>
            </a:r>
            <a:r>
              <a:rPr lang="uk-UA" sz="2800" dirty="0" smtClean="0"/>
              <a:t>інструменти (</a:t>
            </a:r>
            <a:r>
              <a:rPr lang="uk-UA" sz="2800" dirty="0"/>
              <a:t>а також з ними пов’язаних позабалансових </a:t>
            </a:r>
            <a:r>
              <a:rPr lang="uk-UA" sz="2800" dirty="0" smtClean="0"/>
              <a:t>інструментів в торговому та банківському портфелях.</a:t>
            </a:r>
          </a:p>
          <a:p>
            <a:endParaRPr lang="uk-UA" dirty="0"/>
          </a:p>
          <a:p>
            <a:endParaRPr lang="ru-RU" dirty="0"/>
          </a:p>
        </p:txBody>
      </p:sp>
    </p:spTree>
    <p:extLst>
      <p:ext uri="{BB962C8B-B14F-4D97-AF65-F5344CB8AC3E}">
        <p14:creationId xmlns:p14="http://schemas.microsoft.com/office/powerpoint/2010/main" val="22607916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Оцінка достатності капіталу </a:t>
            </a:r>
            <a:r>
              <a:rPr lang="uk-UA" dirty="0"/>
              <a:t>(стандартизований підхід)</a:t>
            </a:r>
            <a:endParaRPr lang="ru-RU" dirty="0"/>
          </a:p>
        </p:txBody>
      </p:sp>
      <p:sp>
        <p:nvSpPr>
          <p:cNvPr id="3" name="Объект 2"/>
          <p:cNvSpPr>
            <a:spLocks noGrp="1"/>
          </p:cNvSpPr>
          <p:nvPr>
            <p:ph idx="1"/>
          </p:nvPr>
        </p:nvSpPr>
        <p:spPr>
          <a:xfrm>
            <a:off x="1295402" y="2456724"/>
            <a:ext cx="9601196" cy="3318936"/>
          </a:xfrm>
        </p:spPr>
        <p:txBody>
          <a:bodyPr>
            <a:noAutofit/>
          </a:bodyPr>
          <a:lstStyle/>
          <a:p>
            <a:pPr marL="0" indent="0" algn="just">
              <a:buNone/>
            </a:pPr>
            <a:r>
              <a:rPr lang="uk-UA" sz="2700" dirty="0"/>
              <a:t>	Ризики зміни процентної ставки, курсу акцій, облігацій та пов’язаних з ними позабалансових інструментів поділяються на загальний та специфічний ризики. Загальний ризик визначається як ризик мінливості цін усього ринку. Вимірюється, наприклад, за допомогою ціни індексу акцій. Специфічний ризик визначається як ризик того, що курс окремої облігації або акції в щоденній торгівлі зміниться більше або менше, аніж ринок взагалі. Така зміна може бути раптовою та пов’язаною, наприклад, з пропозицією купівлі акцій однієї фірми іншою. </a:t>
            </a:r>
            <a:endParaRPr lang="ru-RU" sz="2700" dirty="0"/>
          </a:p>
        </p:txBody>
      </p:sp>
    </p:spTree>
    <p:extLst>
      <p:ext uri="{BB962C8B-B14F-4D97-AF65-F5344CB8AC3E}">
        <p14:creationId xmlns:p14="http://schemas.microsoft.com/office/powerpoint/2010/main" val="24689628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Оцінка достатності капіталу (стандартизований підхід)</a:t>
            </a:r>
            <a:endParaRPr lang="ru-RU" dirty="0"/>
          </a:p>
        </p:txBody>
      </p:sp>
      <p:sp>
        <p:nvSpPr>
          <p:cNvPr id="3" name="Объект 2"/>
          <p:cNvSpPr>
            <a:spLocks noGrp="1"/>
          </p:cNvSpPr>
          <p:nvPr>
            <p:ph idx="1"/>
          </p:nvPr>
        </p:nvSpPr>
        <p:spPr>
          <a:xfrm>
            <a:off x="1295402" y="2456724"/>
            <a:ext cx="9601196" cy="3318936"/>
          </a:xfrm>
        </p:spPr>
        <p:txBody>
          <a:bodyPr anchor="t">
            <a:noAutofit/>
          </a:bodyPr>
          <a:lstStyle/>
          <a:p>
            <a:pPr marL="0" indent="0" algn="just">
              <a:buNone/>
            </a:pPr>
            <a:r>
              <a:rPr lang="uk-UA" sz="2500" dirty="0" smtClean="0"/>
              <a:t>Загальний ризик розраховується наступним чином:</a:t>
            </a:r>
          </a:p>
          <a:p>
            <a:pPr marL="0" indent="0" algn="just">
              <a:buNone/>
            </a:pPr>
            <a:r>
              <a:rPr lang="uk-UA" sz="2500" dirty="0" smtClean="0"/>
              <a:t>1. Розбити портфель за видами та за строками до погашення;</a:t>
            </a:r>
          </a:p>
          <a:p>
            <a:pPr marL="0" indent="0" algn="just">
              <a:buNone/>
            </a:pPr>
            <a:r>
              <a:rPr lang="uk-UA" sz="2500" dirty="0" smtClean="0"/>
              <a:t>2. Визначити розмір позиції на дату оцінки для кожної сформованої групи;</a:t>
            </a:r>
          </a:p>
          <a:p>
            <a:pPr marL="0" indent="0" algn="just">
              <a:buNone/>
            </a:pPr>
            <a:r>
              <a:rPr lang="uk-UA" sz="2500" dirty="0" smtClean="0"/>
              <a:t>3. Зважити позиції на ваговий коефіцієнт і визначити їх суму;</a:t>
            </a:r>
          </a:p>
          <a:p>
            <a:pPr marL="0" indent="0" algn="just">
              <a:buNone/>
            </a:pPr>
            <a:r>
              <a:rPr lang="uk-UA" sz="2500" dirty="0" smtClean="0"/>
              <a:t>4. Отриманий результат зважити на коефіцієнт ризику 8%.</a:t>
            </a:r>
          </a:p>
          <a:p>
            <a:pPr marL="0" indent="0" algn="just">
              <a:buNone/>
            </a:pPr>
            <a:endParaRPr lang="ru-RU" sz="2500" dirty="0"/>
          </a:p>
        </p:txBody>
      </p:sp>
    </p:spTree>
    <p:extLst>
      <p:ext uri="{BB962C8B-B14F-4D97-AF65-F5344CB8AC3E}">
        <p14:creationId xmlns:p14="http://schemas.microsoft.com/office/powerpoint/2010/main" val="17918176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Оцінка достатності капіталу </a:t>
            </a:r>
            <a:r>
              <a:rPr lang="uk-UA" dirty="0"/>
              <a:t>(стандартизований підхід)</a:t>
            </a:r>
            <a:endParaRPr lang="ru-RU" dirty="0"/>
          </a:p>
        </p:txBody>
      </p:sp>
      <p:sp>
        <p:nvSpPr>
          <p:cNvPr id="3" name="Объект 2"/>
          <p:cNvSpPr>
            <a:spLocks noGrp="1"/>
          </p:cNvSpPr>
          <p:nvPr>
            <p:ph idx="1"/>
          </p:nvPr>
        </p:nvSpPr>
        <p:spPr>
          <a:xfrm>
            <a:off x="1295402" y="2456724"/>
            <a:ext cx="9601196" cy="3318936"/>
          </a:xfrm>
        </p:spPr>
        <p:txBody>
          <a:bodyPr>
            <a:noAutofit/>
          </a:bodyPr>
          <a:lstStyle/>
          <a:p>
            <a:pPr marL="0" indent="0" algn="just">
              <a:buNone/>
            </a:pPr>
            <a:r>
              <a:rPr lang="uk-UA" dirty="0"/>
              <a:t>	Специфічний фондовий ризик розраховується аналогічно. Єдина відмінність можлива у випадку, коли розраховується ризик для високоліквідного та добре диверсифікованого портфеля </a:t>
            </a:r>
            <a:r>
              <a:rPr lang="uk-UA" dirty="0" smtClean="0"/>
              <a:t>(</a:t>
            </a:r>
            <a:r>
              <a:rPr lang="uk-UA" dirty="0"/>
              <a:t>коефіцієнт ризику для таких інструментів 4%, попередній дозвіл отримується від національного регулятора). Для всіх інших </a:t>
            </a:r>
            <a:r>
              <a:rPr lang="uk-UA" dirty="0" smtClean="0"/>
              <a:t>інструментів, </a:t>
            </a:r>
            <a:r>
              <a:rPr lang="uk-UA" dirty="0"/>
              <a:t>коефіцієнт ризику встановлюється на рівні 8%. </a:t>
            </a:r>
            <a:endParaRPr lang="uk-UA" dirty="0" smtClean="0"/>
          </a:p>
          <a:p>
            <a:pPr marL="0" indent="0" algn="just">
              <a:buNone/>
            </a:pPr>
            <a:r>
              <a:rPr lang="uk-UA" dirty="0" smtClean="0"/>
              <a:t>Сума резервів під ринковий ризик, яка має вплив на регулятивний капітал, розраховується як сума загального та специфічного фондового ризику.</a:t>
            </a:r>
            <a:endParaRPr lang="uk-UA" dirty="0"/>
          </a:p>
        </p:txBody>
      </p:sp>
    </p:spTree>
    <p:extLst>
      <p:ext uri="{BB962C8B-B14F-4D97-AF65-F5344CB8AC3E}">
        <p14:creationId xmlns:p14="http://schemas.microsoft.com/office/powerpoint/2010/main" val="11347023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Оцінка достатності капіталу (вітчизняна практика)</a:t>
            </a:r>
            <a:endParaRPr lang="ru-RU" dirty="0"/>
          </a:p>
        </p:txBody>
      </p:sp>
      <p:sp>
        <p:nvSpPr>
          <p:cNvPr id="3" name="Объект 2"/>
          <p:cNvSpPr>
            <a:spLocks noGrp="1"/>
          </p:cNvSpPr>
          <p:nvPr>
            <p:ph idx="1"/>
          </p:nvPr>
        </p:nvSpPr>
        <p:spPr>
          <a:xfrm>
            <a:off x="1295402" y="2456724"/>
            <a:ext cx="9601196" cy="3318936"/>
          </a:xfrm>
        </p:spPr>
        <p:txBody>
          <a:bodyPr>
            <a:noAutofit/>
          </a:bodyPr>
          <a:lstStyle/>
          <a:p>
            <a:pPr marL="0" indent="0" algn="just">
              <a:buNone/>
            </a:pPr>
            <a:r>
              <a:rPr lang="uk-UA" sz="2500" dirty="0"/>
              <a:t>	</a:t>
            </a:r>
            <a:r>
              <a:rPr lang="uk-UA" sz="2800" dirty="0" smtClean="0"/>
              <a:t>В українській практиці аналогом є норматив адекватності регулятивного капіталу банківської установи (Н2), який встановлений Національним банком України і відноситься до групи нормативів капіталу. </a:t>
            </a:r>
          </a:p>
          <a:p>
            <a:pPr marL="0" indent="0" algn="just">
              <a:buNone/>
            </a:pPr>
            <a:r>
              <a:rPr lang="uk-UA" sz="2800" dirty="0" smtClean="0"/>
              <a:t>Відмінністю нормативу Н2 від Базельського підходу є те, що до нормативу Н2 включається лише вплив валютної позиції банку, в той час як можливі збитки від управління фінансовими інструментами в торговому портфелі не мають значення.</a:t>
            </a:r>
            <a:endParaRPr lang="uk-UA" sz="2800" dirty="0"/>
          </a:p>
        </p:txBody>
      </p:sp>
    </p:spTree>
    <p:extLst>
      <p:ext uri="{BB962C8B-B14F-4D97-AF65-F5344CB8AC3E}">
        <p14:creationId xmlns:p14="http://schemas.microsoft.com/office/powerpoint/2010/main" val="21646466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a:t>Проблеми, які потрібно вирішити НБУ перед переходом до Базельських принципів</a:t>
            </a:r>
            <a:endParaRPr lang="ru-RU" dirty="0"/>
          </a:p>
        </p:txBody>
      </p:sp>
      <p:sp>
        <p:nvSpPr>
          <p:cNvPr id="3" name="Объект 2"/>
          <p:cNvSpPr>
            <a:spLocks noGrp="1"/>
          </p:cNvSpPr>
          <p:nvPr>
            <p:ph idx="1"/>
          </p:nvPr>
        </p:nvSpPr>
        <p:spPr>
          <a:xfrm>
            <a:off x="1295402" y="2375302"/>
            <a:ext cx="9601196" cy="4138231"/>
          </a:xfrm>
        </p:spPr>
        <p:txBody>
          <a:bodyPr>
            <a:normAutofit fontScale="70000" lnSpcReduction="20000"/>
          </a:bodyPr>
          <a:lstStyle/>
          <a:p>
            <a:pPr marL="457200" indent="-457200">
              <a:buAutoNum type="arabicParenR"/>
            </a:pPr>
            <a:r>
              <a:rPr lang="uk-UA" sz="3500" dirty="0" smtClean="0"/>
              <a:t>недостатній обсяг статистичних даних по втратах внаслідок дії кредитних, операційних та ринкових ризиків;</a:t>
            </a:r>
          </a:p>
          <a:p>
            <a:pPr marL="457200" indent="-457200">
              <a:buFont typeface="Arial"/>
              <a:buAutoNum type="arabicParenR"/>
            </a:pPr>
            <a:r>
              <a:rPr lang="uk-UA" sz="3500" dirty="0"/>
              <a:t>проблема вибору методів оцінки достатності капіталу для покриття ризиків та їх адекватності видам та умовам діяльності конкретної банківської установи</a:t>
            </a:r>
            <a:r>
              <a:rPr lang="uk-UA" sz="3500" dirty="0" smtClean="0"/>
              <a:t>;</a:t>
            </a:r>
          </a:p>
          <a:p>
            <a:pPr marL="457200" indent="-457200">
              <a:buFont typeface="Arial"/>
              <a:buAutoNum type="arabicParenR"/>
            </a:pPr>
            <a:r>
              <a:rPr lang="uk-UA" sz="3500" dirty="0"/>
              <a:t>проблема інформаційної насиченості </a:t>
            </a:r>
            <a:r>
              <a:rPr lang="uk-UA" sz="3500" dirty="0" smtClean="0"/>
              <a:t>ринку;</a:t>
            </a:r>
          </a:p>
          <a:p>
            <a:pPr marL="457200" indent="-457200">
              <a:buFont typeface="Arial"/>
              <a:buAutoNum type="arabicParenR"/>
            </a:pPr>
            <a:r>
              <a:rPr lang="uk-UA" sz="3500" dirty="0" smtClean="0"/>
              <a:t>питання щодо обсягу одноразових витрат на впровадження Базеля ІІ та регулярних витрат – на його подальше дотримання та застосування;</a:t>
            </a:r>
          </a:p>
          <a:p>
            <a:pPr marL="457200" indent="-457200">
              <a:buFont typeface="Arial"/>
              <a:buAutoNum type="arabicParenR"/>
            </a:pPr>
            <a:r>
              <a:rPr lang="uk-UA" sz="3500" dirty="0" smtClean="0"/>
              <a:t>неготовність </a:t>
            </a:r>
            <a:r>
              <a:rPr lang="uk-UA" sz="3500" dirty="0"/>
              <a:t>банків до впровадження сучасних систем управління </a:t>
            </a:r>
            <a:r>
              <a:rPr lang="uk-UA" sz="3500" dirty="0" smtClean="0"/>
              <a:t>ризиками.</a:t>
            </a:r>
            <a:endParaRPr lang="uk-UA" sz="3500" dirty="0"/>
          </a:p>
          <a:p>
            <a:pPr marL="457200" indent="-457200">
              <a:buAutoNum type="arabicParenR"/>
            </a:pPr>
            <a:endParaRPr lang="uk-UA" dirty="0" smtClean="0"/>
          </a:p>
          <a:p>
            <a:pPr marL="457200" indent="-457200">
              <a:buAutoNum type="arabicParenR"/>
            </a:pPr>
            <a:endParaRPr lang="uk-UA" dirty="0" smtClean="0"/>
          </a:p>
          <a:p>
            <a:pPr marL="457200" indent="-457200">
              <a:buAutoNum type="arabicParenR"/>
            </a:pPr>
            <a:endParaRPr lang="uk-UA" dirty="0" smtClean="0"/>
          </a:p>
        </p:txBody>
      </p:sp>
    </p:spTree>
    <p:extLst>
      <p:ext uri="{BB962C8B-B14F-4D97-AF65-F5344CB8AC3E}">
        <p14:creationId xmlns:p14="http://schemas.microsoft.com/office/powerpoint/2010/main" val="11363645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k-UA" sz="4000" dirty="0" smtClean="0"/>
              <a:t>Дякую за увагу!</a:t>
            </a:r>
            <a:endParaRPr lang="uk-UA" sz="4000" dirty="0"/>
          </a:p>
        </p:txBody>
      </p:sp>
    </p:spTree>
    <p:extLst>
      <p:ext uri="{BB962C8B-B14F-4D97-AF65-F5344CB8AC3E}">
        <p14:creationId xmlns:p14="http://schemas.microsoft.com/office/powerpoint/2010/main" val="4704555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338</TotalTime>
  <Words>456</Words>
  <Application>Microsoft Office PowerPoint</Application>
  <PresentationFormat>Широкоэкранный</PresentationFormat>
  <Paragraphs>75</Paragraphs>
  <Slides>24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24</vt:i4>
      </vt:variant>
    </vt:vector>
  </HeadingPairs>
  <TitlesOfParts>
    <vt:vector size="29" baseType="lpstr">
      <vt:lpstr>Arial</vt:lpstr>
      <vt:lpstr>Calibri</vt:lpstr>
      <vt:lpstr>Garamond</vt:lpstr>
      <vt:lpstr>Times New Roman</vt:lpstr>
      <vt:lpstr>Натуральные материалы</vt:lpstr>
      <vt:lpstr>ОЦІНЮВАННЯ РИНКОВОГО РИЗИКУ КОМЕРЦІЙНОГО БАНКУ</vt:lpstr>
      <vt:lpstr>Актуальність доповіді</vt:lpstr>
      <vt:lpstr>Постановка проблеми</vt:lpstr>
      <vt:lpstr>Визначення ринкового ризику</vt:lpstr>
      <vt:lpstr>Види ринкових ризиків</vt:lpstr>
      <vt:lpstr>Процентний ризик</vt:lpstr>
      <vt:lpstr>Валютний ризик</vt:lpstr>
      <vt:lpstr>Валютний ризик</vt:lpstr>
      <vt:lpstr>Фондовий ризик</vt:lpstr>
      <vt:lpstr>Встановлення лімітів як спосіб управління ринковим ризиком</vt:lpstr>
      <vt:lpstr>Групи лімітів</vt:lpstr>
      <vt:lpstr>Ліміти VAR</vt:lpstr>
      <vt:lpstr>Ліміти на фінансові результати</vt:lpstr>
      <vt:lpstr>Обмеження валютного ризику</vt:lpstr>
      <vt:lpstr>Обмеження процентного ризику</vt:lpstr>
      <vt:lpstr>Оцінка достатності капіталу</vt:lpstr>
      <vt:lpstr>Оцінка достатності капіталу</vt:lpstr>
      <vt:lpstr>Оцінка достатності капіталу (стандартизований підхід)</vt:lpstr>
      <vt:lpstr>Оцінка достатності капіталу (стандартизований підхід)</vt:lpstr>
      <vt:lpstr>Оцінка достатності капіталу (стандартизований підхід)</vt:lpstr>
      <vt:lpstr>Оцінка достатності капіталу (стандартизований підхід)</vt:lpstr>
      <vt:lpstr>Оцінка достатності капіталу (вітчизняна практика)</vt:lpstr>
      <vt:lpstr>Проблеми, які потрібно вирішити НБУ перед переходом до Базельських принципів</vt:lpstr>
      <vt:lpstr>Дякую за увагу!</vt:lpstr>
    </vt:vector>
  </TitlesOfParts>
  <Company>RBA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ПРОБЛЕМИ ОЦІНКИ ТА УПРАВЛІННЯ РИНКОВИМ РИЗИКОМ КОМЕРЦІЙНОГО БАНКУ</dc:title>
  <dc:creator>Панченко Катерина Сергіївна</dc:creator>
  <cp:lastModifiedBy>Панченко Катерина Сергіївна</cp:lastModifiedBy>
  <cp:revision>20</cp:revision>
  <dcterms:created xsi:type="dcterms:W3CDTF">2016-03-21T09:30:50Z</dcterms:created>
  <dcterms:modified xsi:type="dcterms:W3CDTF">2016-03-22T08:38:26Z</dcterms:modified>
</cp:coreProperties>
</file>