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58" r:id="rId4"/>
    <p:sldId id="263" r:id="rId5"/>
    <p:sldId id="257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32656"/>
            <a:ext cx="6629400" cy="4113578"/>
          </a:xfrm>
        </p:spPr>
        <p:txBody>
          <a:bodyPr/>
          <a:lstStyle/>
          <a:p>
            <a:r>
              <a:rPr lang="uk-UA" b="1" dirty="0"/>
              <a:t>Ф</a:t>
            </a:r>
            <a:r>
              <a:rPr lang="uk-UA" sz="3600" b="1" dirty="0"/>
              <a:t>ормування ринкових відносин у сфері незавершеного житлового будівництва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 err="1" smtClean="0">
                <a:latin typeface="Arial" pitchFamily="34" charset="0"/>
                <a:cs typeface="Arial" pitchFamily="34" charset="0"/>
              </a:rPr>
              <a:t>Виконала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Крюкова О.В.</a:t>
            </a:r>
          </a:p>
          <a:p>
            <a:pPr algn="r"/>
            <a:r>
              <a:rPr lang="ru-RU" dirty="0" smtClean="0">
                <a:latin typeface="Arial" pitchFamily="34" charset="0"/>
                <a:cs typeface="Arial" pitchFamily="34" charset="0"/>
              </a:rPr>
              <a:t>студентка В</a:t>
            </a:r>
            <a:r>
              <a:rPr lang="uk-UA" dirty="0" err="1" smtClean="0">
                <a:latin typeface="Arial" pitchFamily="34" charset="0"/>
                <a:cs typeface="Arial" pitchFamily="34" charset="0"/>
              </a:rPr>
              <a:t>інницького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технічного коледжу</a:t>
            </a:r>
          </a:p>
          <a:p>
            <a:pPr algn="r"/>
            <a:r>
              <a:rPr lang="uk-UA" dirty="0" smtClean="0">
                <a:latin typeface="Arial" pitchFamily="34" charset="0"/>
                <a:cs typeface="Arial" pitchFamily="34" charset="0"/>
              </a:rPr>
              <a:t>Науковий керівник: Українець Н.В.</a:t>
            </a:r>
          </a:p>
          <a:p>
            <a:pPr algn="r"/>
            <a:r>
              <a:rPr lang="uk-UA" dirty="0" smtClean="0">
                <a:latin typeface="Arial" pitchFamily="34" charset="0"/>
                <a:cs typeface="Arial" pitchFamily="34" charset="0"/>
              </a:rPr>
              <a:t>Викладач фінансових дисциплін</a:t>
            </a:r>
          </a:p>
          <a:p>
            <a:pPr algn="r"/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74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836712"/>
            <a:ext cx="6480720" cy="48143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u="sng" dirty="0" err="1" smtClean="0"/>
              <a:t>Актуальність</a:t>
            </a:r>
            <a:r>
              <a:rPr lang="ru-RU" u="sng" dirty="0" smtClean="0"/>
              <a:t> теми: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статті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забезпеченість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житлом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 потреби у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нового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добудови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об’єктів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незавершеного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містах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районах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незавершених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житлових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приватним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забудовникам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не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добудована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централізованих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75585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764704"/>
            <a:ext cx="6840760" cy="4958365"/>
          </a:xfrm>
        </p:spPr>
        <p:txBody>
          <a:bodyPr/>
          <a:lstStyle/>
          <a:p>
            <a:endParaRPr lang="ru-RU" dirty="0" smtClean="0"/>
          </a:p>
          <a:p>
            <a:r>
              <a:rPr lang="uk-UA" dirty="0"/>
              <a:t>Незавершене будівництво – </a:t>
            </a:r>
            <a:r>
              <a:rPr lang="uk-UA" i="1" dirty="0"/>
              <a:t>це незавершені під впливом різних факторів інвестиційні вкладення, зокрема через невірну оцінку потенціалу об’єктів будівництва, відсутність коштів на завершення будівництва, зміну власників, зміну ринкової ситуації.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4126458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Метою статті є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i="1" dirty="0" smtClean="0"/>
              <a:t>розробка </a:t>
            </a:r>
            <a:r>
              <a:rPr lang="uk-UA" i="1" dirty="0"/>
              <a:t>теоретико-методичних підходів до формування ринкових відносин у сфері незавершеного житлового будівництва як передумови підвищення житлової забезпеченості населення, стимулювання розвитку житлового будівництва та реалізації державної житлової політики на регіональному рівні.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21134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836712"/>
            <a:ext cx="6565344" cy="4886357"/>
          </a:xfrm>
        </p:spPr>
        <p:txBody>
          <a:bodyPr/>
          <a:lstStyle/>
          <a:p>
            <a:pPr marL="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ринок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житлового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обрано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потенційних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пріоритетів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спроможне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сприяти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суміжних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галузях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доступним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житлом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476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836712"/>
            <a:ext cx="6493336" cy="4886357"/>
          </a:xfrm>
        </p:spPr>
        <p:txBody>
          <a:bodyPr/>
          <a:lstStyle/>
          <a:p>
            <a:pPr marL="0" indent="0" algn="ctr">
              <a:buNone/>
            </a:pPr>
            <a:endParaRPr lang="uk-UA" dirty="0" smtClean="0"/>
          </a:p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dirty="0" smtClean="0"/>
              <a:t>Для </a:t>
            </a:r>
            <a:r>
              <a:rPr lang="uk-UA" dirty="0"/>
              <a:t>характеристики відповідності концептуально-теоретичних підходів до оцінки об’єктів незавершеного будівництва ринковим умовам у  введена </a:t>
            </a:r>
            <a:r>
              <a:rPr lang="uk-UA" b="1" u="sng" dirty="0"/>
              <a:t>категорія «</a:t>
            </a:r>
            <a:r>
              <a:rPr lang="uk-UA" b="1" u="sng" dirty="0" err="1"/>
              <a:t>кормаральності</a:t>
            </a:r>
            <a:r>
              <a:rPr lang="uk-UA" b="1" u="sng" dirty="0"/>
              <a:t>», </a:t>
            </a:r>
            <a:r>
              <a:rPr lang="uk-UA" dirty="0"/>
              <a:t>яка відображає ступінь адекватності методів оцінки вартості реальній ринковій вартості об’єкту.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92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700" dirty="0"/>
              <a:t>Вважаємо за необхідне вдосконалити інструментарій оцінки шляхом уточнення таких показників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- </a:t>
            </a:r>
            <a:r>
              <a:rPr lang="uk-UA" dirty="0"/>
              <a:t>показники, що дозволяють здійснити обґрунтований розрахунок фізичного, функціонального та зовнішнього зносу об’єктів незавершеного будівництва;</a:t>
            </a:r>
          </a:p>
          <a:p>
            <a:r>
              <a:rPr lang="uk-UA" dirty="0"/>
              <a:t>- показники, що забезпечують визначення ринкової вартості об’єктів незавершеного будівництва залежно від ступеню добудови об’єкту;</a:t>
            </a:r>
          </a:p>
          <a:p>
            <a:r>
              <a:rPr lang="uk-UA" dirty="0"/>
              <a:t>- показники, що дозволяють здійснити порівняння аналізованого об’єкту незавершеного будівництва з об’єктами-аналогами та обґрунтувати їх </a:t>
            </a:r>
            <a:r>
              <a:rPr lang="uk-UA" dirty="0" smtClean="0"/>
              <a:t>вартість.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71557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2000" dirty="0" smtClean="0"/>
              <a:t>З </a:t>
            </a:r>
            <a:r>
              <a:rPr lang="uk-UA" sz="2000" dirty="0"/>
              <a:t>метою формування ринкових відносин у сфері добудови незавершеного житла стратегічними пріоритетами регіональної житлової політики мають стати такі:</a:t>
            </a:r>
            <a:br>
              <a:rPr lang="uk-UA" sz="2000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uk-UA" sz="1200" dirty="0" smtClean="0"/>
              <a:t>об’єкти </a:t>
            </a:r>
            <a:r>
              <a:rPr lang="uk-UA" sz="1200" dirty="0"/>
              <a:t>незавершеного  будівництва є відкладеним інвестиційним потенціалом, який необхідно залучити в систему господарських відносин і використати його як інструмент розігріву ринку капітальних вкладень в тій частині, яка стосується житлового будівництва</a:t>
            </a:r>
          </a:p>
          <a:p>
            <a:pPr lvl="0"/>
            <a:r>
              <a:rPr lang="uk-UA" sz="1200" dirty="0"/>
              <a:t>виходячи із особливостей незавершеного будівництва житла, доцільно його об’єкти розділити на окремі групи за класифікаційними ознаками: формою власності, стадією будівництва, якісним станом, етапом будівництва, ступенем завершення об’єкту, терміном будівництва (з урахуванням терміну перебування на консервації), ступенем потреби в інвестиціях.</a:t>
            </a:r>
          </a:p>
          <a:p>
            <a:pPr lvl="0"/>
            <a:r>
              <a:rPr lang="uk-UA" sz="1200" dirty="0"/>
              <a:t>важливим фактором, що впливає на вартість незавершеного будівництва, є можливість реалізації добудованого об’єкту за ціною, яка перевищує витрати на завершення будівництва. Визначення вартості об’єктів незавершеного будівництва житла повинне базуватися на принципах врахування кон’юнктури, очікування, заміщення, конкуренції, найбільш ефективного використання. </a:t>
            </a:r>
          </a:p>
          <a:p>
            <a:pPr lvl="0"/>
            <a:r>
              <a:rPr lang="uk-UA" sz="1200" dirty="0"/>
              <a:t>ринок незавершеного житлового будівництва повню мірою не забезпечений фінансовими, матеріальними та трудовими ресурсами. Вирішення проблеми скорочення незавершеного будівництва потребує окремого розділу у цільових регіональних програмах або запровадження самостійних програми, які б передбачали проведення ретельної інвентаризації об’єктів незавершеного будівництва та оцінку їх стану, а також умови реалізації кожного об’єкту. </a:t>
            </a:r>
            <a:endParaRPr lang="uk-UA" sz="1200" dirty="0"/>
          </a:p>
        </p:txBody>
      </p:sp>
    </p:spTree>
    <p:extLst>
      <p:ext uri="{BB962C8B-B14F-4D97-AF65-F5344CB8AC3E}">
        <p14:creationId xmlns:p14="http://schemas.microsoft.com/office/powerpoint/2010/main" val="19542149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256</TotalTime>
  <Words>457</Words>
  <Application>Microsoft Office PowerPoint</Application>
  <PresentationFormat>Экран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Кнопка</vt:lpstr>
      <vt:lpstr>Формування ринкових відносин у сфері незавершеного житлового будівництва </vt:lpstr>
      <vt:lpstr>Презентация PowerPoint</vt:lpstr>
      <vt:lpstr>Презентация PowerPoint</vt:lpstr>
      <vt:lpstr>Метою статті є </vt:lpstr>
      <vt:lpstr>Презентация PowerPoint</vt:lpstr>
      <vt:lpstr>Презентация PowerPoint</vt:lpstr>
      <vt:lpstr>Вважаємо за необхідне вдосконалити інструментарій оцінки шляхом уточнення таких показників</vt:lpstr>
      <vt:lpstr> З метою формування ринкових відносин у сфері добудови незавершеного житла стратегічними пріоритетами регіональної житлової політики мають стати такі: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Леся</dc:creator>
  <cp:lastModifiedBy>Natasha</cp:lastModifiedBy>
  <cp:revision>6</cp:revision>
  <dcterms:created xsi:type="dcterms:W3CDTF">2016-03-16T17:42:24Z</dcterms:created>
  <dcterms:modified xsi:type="dcterms:W3CDTF">2016-03-17T10:05:39Z</dcterms:modified>
</cp:coreProperties>
</file>