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76" r:id="rId1"/>
  </p:sldMasterIdLst>
  <p:sldIdLst>
    <p:sldId id="256" r:id="rId2"/>
    <p:sldId id="257" r:id="rId3"/>
    <p:sldId id="258" r:id="rId4"/>
    <p:sldId id="259" r:id="rId5"/>
    <p:sldId id="260" r:id="rId6"/>
    <p:sldId id="261" r:id="rId7"/>
    <p:sldId id="262" r:id="rId8"/>
    <p:sldId id="263" r:id="rId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16F70DFC-7EDE-489A-9084-F6BC4DEDFBA1}" type="datetimeFigureOut">
              <a:rPr lang="ru-RU" smtClean="0"/>
              <a:t>16.03.2016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A85F167-0AEE-49AA-AB2E-E6968A7FB44A}"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16F70DFC-7EDE-489A-9084-F6BC4DEDFBA1}" type="datetimeFigureOut">
              <a:rPr lang="ru-RU" smtClean="0"/>
              <a:t>16.03.2016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A85F167-0AEE-49AA-AB2E-E6968A7FB44A}"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6F70DFC-7EDE-489A-9084-F6BC4DEDFBA1}" type="datetimeFigureOut">
              <a:rPr lang="ru-RU" smtClean="0"/>
              <a:t>16.03.2016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A85F167-0AEE-49AA-AB2E-E6968A7FB44A}"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16F70DFC-7EDE-489A-9084-F6BC4DEDFBA1}" type="datetimeFigureOut">
              <a:rPr lang="ru-RU" smtClean="0"/>
              <a:t>16.03.2016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5A85F167-0AEE-49AA-AB2E-E6968A7FB44A}"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Date Placeholder 6"/>
          <p:cNvSpPr>
            <a:spLocks noGrp="1"/>
          </p:cNvSpPr>
          <p:nvPr>
            <p:ph type="dt" sz="half" idx="10"/>
          </p:nvPr>
        </p:nvSpPr>
        <p:spPr/>
        <p:txBody>
          <a:bodyPr/>
          <a:lstStyle/>
          <a:p>
            <a:fld id="{16F70DFC-7EDE-489A-9084-F6BC4DEDFBA1}" type="datetimeFigureOut">
              <a:rPr lang="ru-RU" smtClean="0"/>
              <a:t>16.03.2016</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5A85F167-0AEE-49AA-AB2E-E6968A7FB44A}"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16F70DFC-7EDE-489A-9084-F6BC4DEDFBA1}" type="datetimeFigureOut">
              <a:rPr lang="ru-RU" smtClean="0"/>
              <a:t>16.03.2016</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5A85F167-0AEE-49AA-AB2E-E6968A7FB44A}"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6F70DFC-7EDE-489A-9084-F6BC4DEDFBA1}" type="datetimeFigureOut">
              <a:rPr lang="ru-RU" smtClean="0"/>
              <a:t>16.03.2016</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5A85F167-0AEE-49AA-AB2E-E6968A7FB44A}"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ru-RU" smtClean="0"/>
              <a:t>Образец заголовка</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16F70DFC-7EDE-489A-9084-F6BC4DEDFBA1}" type="datetimeFigureOut">
              <a:rPr lang="ru-RU" smtClean="0"/>
              <a:t>16.03.2016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5A85F167-0AEE-49AA-AB2E-E6968A7FB44A}" type="slidenum">
              <a:rPr lang="ru-RU" smtClean="0"/>
              <a:t>‹#›</a:t>
            </a:fld>
            <a:endParaRPr lang="ru-RU"/>
          </a:p>
        </p:txBody>
      </p:sp>
      <p:sp>
        <p:nvSpPr>
          <p:cNvPr id="9" name="Content Placeholder 8"/>
          <p:cNvSpPr>
            <a:spLocks noGrp="1"/>
          </p:cNvSpPr>
          <p:nvPr>
            <p:ph sz="quarter" idx="13"/>
          </p:nvPr>
        </p:nvSpPr>
        <p:spPr>
          <a:xfrm>
            <a:off x="304800" y="381000"/>
            <a:ext cx="7772400" cy="494284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ru-RU" smtClean="0"/>
              <a:t>Образец заголовка</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8" name="Date Placeholder 7"/>
          <p:cNvSpPr>
            <a:spLocks noGrp="1"/>
          </p:cNvSpPr>
          <p:nvPr>
            <p:ph type="dt" sz="half" idx="10"/>
          </p:nvPr>
        </p:nvSpPr>
        <p:spPr/>
        <p:txBody>
          <a:bodyPr/>
          <a:lstStyle/>
          <a:p>
            <a:fld id="{16F70DFC-7EDE-489A-9084-F6BC4DEDFBA1}" type="datetimeFigureOut">
              <a:rPr lang="ru-RU" smtClean="0"/>
              <a:t>16.03.2016</a:t>
            </a:fld>
            <a:endParaRPr lang="ru-RU"/>
          </a:p>
        </p:txBody>
      </p:sp>
      <p:sp>
        <p:nvSpPr>
          <p:cNvPr id="9" name="Slide Number Placeholder 8"/>
          <p:cNvSpPr>
            <a:spLocks noGrp="1"/>
          </p:cNvSpPr>
          <p:nvPr>
            <p:ph type="sldNum" sz="quarter" idx="11"/>
          </p:nvPr>
        </p:nvSpPr>
        <p:spPr/>
        <p:txBody>
          <a:bodyPr/>
          <a:lstStyle/>
          <a:p>
            <a:fld id="{5A85F167-0AEE-49AA-AB2E-E6968A7FB44A}" type="slidenum">
              <a:rPr lang="ru-RU" smtClean="0"/>
              <a:t>‹#›</a:t>
            </a:fld>
            <a:endParaRPr lang="ru-RU"/>
          </a:p>
        </p:txBody>
      </p:sp>
      <p:sp>
        <p:nvSpPr>
          <p:cNvPr id="10" name="Footer Placeholder 9"/>
          <p:cNvSpPr>
            <a:spLocks noGrp="1"/>
          </p:cNvSpPr>
          <p:nvPr>
            <p:ph type="ftr" sz="quarter" idx="12"/>
          </p:nvPr>
        </p:nvSpPr>
        <p:spPr/>
        <p:txBody>
          <a:bodyPr/>
          <a:lstStyle/>
          <a:p>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16F70DFC-7EDE-489A-9084-F6BC4DEDFBA1}" type="datetimeFigureOut">
              <a:rPr lang="ru-RU" smtClean="0"/>
              <a:t>16.03.2016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A85F167-0AEE-49AA-AB2E-E6968A7FB44A}"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16F70DFC-7EDE-489A-9084-F6BC4DEDFBA1}" type="datetimeFigureOut">
              <a:rPr lang="ru-RU" smtClean="0"/>
              <a:t>16.03.2016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A85F167-0AEE-49AA-AB2E-E6968A7FB44A}"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5A85F167-0AEE-49AA-AB2E-E6968A7FB44A}" type="slidenum">
              <a:rPr lang="ru-RU" smtClean="0"/>
              <a:t>‹#›</a:t>
            </a:fld>
            <a:endParaRPr lang="ru-RU"/>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endParaRPr lang="ru-RU"/>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16F70DFC-7EDE-489A-9084-F6BC4DEDFBA1}" type="datetimeFigureOut">
              <a:rPr lang="ru-RU" smtClean="0"/>
              <a:t>16.03.2016</a:t>
            </a:fld>
            <a:endParaRPr lang="ru-RU"/>
          </a:p>
        </p:txBody>
      </p:sp>
    </p:spTree>
  </p:cSld>
  <p:clrMap bg1="lt1" tx1="dk1" bg2="lt2" tx2="dk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Lst>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6.xml"/><Relationship Id="rId1" Type="http://schemas.openxmlformats.org/officeDocument/2006/relationships/themeOverride" Target="../theme/themeOverride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504" y="908720"/>
            <a:ext cx="2301627" cy="2227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Заголовок 1"/>
          <p:cNvSpPr>
            <a:spLocks noGrp="1"/>
          </p:cNvSpPr>
          <p:nvPr>
            <p:ph type="ctrTitle"/>
          </p:nvPr>
        </p:nvSpPr>
        <p:spPr>
          <a:xfrm>
            <a:off x="473968" y="2022580"/>
            <a:ext cx="7834064" cy="2990595"/>
          </a:xfrm>
        </p:spPr>
        <p:txBody>
          <a:bodyPr/>
          <a:lstStyle/>
          <a:p>
            <a:pPr algn="ctr"/>
            <a:r>
              <a:rPr lang="uk-UA" sz="2800" dirty="0" smtClean="0"/>
              <a:t>Тема доповіді: </a:t>
            </a:r>
            <a:br>
              <a:rPr lang="uk-UA" sz="2800" dirty="0" smtClean="0"/>
            </a:br>
            <a:r>
              <a:rPr lang="uk-UA" sz="2800" b="1" dirty="0" smtClean="0"/>
              <a:t>Використання параметричних та непараметричних методів статистики для аналізу системи управління людськими ресурсами </a:t>
            </a:r>
            <a:r>
              <a:rPr lang="ru-RU" sz="2800" b="1" dirty="0" smtClean="0"/>
              <a:t/>
            </a:r>
            <a:br>
              <a:rPr lang="ru-RU" sz="2800" b="1" dirty="0" smtClean="0"/>
            </a:br>
            <a:endParaRPr lang="ru-RU" sz="2800" b="1" dirty="0"/>
          </a:p>
        </p:txBody>
      </p:sp>
      <p:sp>
        <p:nvSpPr>
          <p:cNvPr id="3" name="Подзаголовок 2"/>
          <p:cNvSpPr>
            <a:spLocks noGrp="1"/>
          </p:cNvSpPr>
          <p:nvPr>
            <p:ph type="subTitle" idx="1"/>
          </p:nvPr>
        </p:nvSpPr>
        <p:spPr>
          <a:xfrm>
            <a:off x="179512" y="188640"/>
            <a:ext cx="8352928" cy="1426840"/>
          </a:xfrm>
        </p:spPr>
        <p:txBody>
          <a:bodyPr/>
          <a:lstStyle/>
          <a:p>
            <a:pPr algn="ctr"/>
            <a:r>
              <a:rPr lang="uk-UA" dirty="0" smtClean="0">
                <a:solidFill>
                  <a:schemeClr val="tx1"/>
                </a:solidFill>
              </a:rPr>
              <a:t>МІНІСТЕРСТВО ОСВІТИ ТА НАУКИ УКРАЇНИ</a:t>
            </a:r>
          </a:p>
          <a:p>
            <a:r>
              <a:rPr lang="uk-UA" dirty="0" smtClean="0">
                <a:solidFill>
                  <a:schemeClr val="tx1"/>
                </a:solidFill>
              </a:rPr>
              <a:t>ХАРКІВСЬКИЙ НАЦІОНАЛЬНИЙ ЕКОНОМІЧНИЙ УНІВЕРСИТЕТ ІМ. С.КУЗНЕЦЯ</a:t>
            </a:r>
            <a:endParaRPr lang="ru-RU" dirty="0">
              <a:solidFill>
                <a:schemeClr val="tx1"/>
              </a:solidFill>
            </a:endParaRPr>
          </a:p>
        </p:txBody>
      </p:sp>
      <p:sp>
        <p:nvSpPr>
          <p:cNvPr id="5" name="Подзаголовок 2"/>
          <p:cNvSpPr txBox="1">
            <a:spLocks/>
          </p:cNvSpPr>
          <p:nvPr/>
        </p:nvSpPr>
        <p:spPr>
          <a:xfrm>
            <a:off x="467544" y="5140335"/>
            <a:ext cx="7840488" cy="1426840"/>
          </a:xfrm>
          <a:prstGeom prst="rect">
            <a:avLst/>
          </a:prstGeom>
        </p:spPr>
        <p:txBody>
          <a:bodyPr vert="horz" lIns="91440" tIns="45720" rIns="91440" bIns="45720" rtlCol="0" anchor="t">
            <a:normAutofit/>
          </a:bodyPr>
          <a:lstStyle>
            <a:lvl1pPr marL="0" indent="0" algn="l" defTabSz="914400" rtl="0" eaLnBrk="1" latinLnBrk="0" hangingPunct="1">
              <a:spcBef>
                <a:spcPct val="20000"/>
              </a:spcBef>
              <a:buClr>
                <a:schemeClr val="accent1"/>
              </a:buClr>
              <a:buFont typeface="Arial" pitchFamily="34" charset="0"/>
              <a:buNone/>
              <a:defRPr sz="2000" kern="1200">
                <a:solidFill>
                  <a:schemeClr val="tx1">
                    <a:tint val="75000"/>
                  </a:schemeClr>
                </a:solidFill>
                <a:latin typeface="+mn-lt"/>
                <a:ea typeface="+mn-ea"/>
                <a:cs typeface="+mn-cs"/>
              </a:defRPr>
            </a:lvl1pPr>
            <a:lvl2pPr marL="457200" indent="0" algn="ctr" defTabSz="914400" rtl="0" eaLnBrk="1" latinLnBrk="0" hangingPunct="1">
              <a:spcBef>
                <a:spcPct val="20000"/>
              </a:spcBef>
              <a:buClr>
                <a:schemeClr val="accent2"/>
              </a:buClr>
              <a:buFont typeface="Arial" pitchFamily="34" charset="0"/>
              <a:buNone/>
              <a:defRPr sz="2000" kern="1200">
                <a:solidFill>
                  <a:schemeClr val="tx1">
                    <a:tint val="75000"/>
                  </a:schemeClr>
                </a:solidFill>
                <a:latin typeface="+mn-lt"/>
                <a:ea typeface="+mn-ea"/>
                <a:cs typeface="+mn-cs"/>
              </a:defRPr>
            </a:lvl2pPr>
            <a:lvl3pPr marL="914400" indent="0" algn="ctr" defTabSz="914400" rtl="0" eaLnBrk="1" latinLnBrk="0" hangingPunct="1">
              <a:spcBef>
                <a:spcPct val="20000"/>
              </a:spcBef>
              <a:buClr>
                <a:schemeClr val="accent3"/>
              </a:buClr>
              <a:buFont typeface="Arial" pitchFamily="34" charset="0"/>
              <a:buNone/>
              <a:defRPr sz="1800" kern="1200">
                <a:solidFill>
                  <a:schemeClr val="tx1">
                    <a:tint val="75000"/>
                  </a:schemeClr>
                </a:solidFill>
                <a:latin typeface="+mn-lt"/>
                <a:ea typeface="+mn-ea"/>
                <a:cs typeface="+mn-cs"/>
              </a:defRPr>
            </a:lvl3pPr>
            <a:lvl4pPr marL="1371600" indent="0" algn="ctr" defTabSz="914400" rtl="0" eaLnBrk="1" latinLnBrk="0" hangingPunct="1">
              <a:spcBef>
                <a:spcPct val="20000"/>
              </a:spcBef>
              <a:buClr>
                <a:schemeClr val="accent4"/>
              </a:buClr>
              <a:buFont typeface="Arial" pitchFamily="34" charset="0"/>
              <a:buNone/>
              <a:defRPr sz="1600" kern="1200">
                <a:solidFill>
                  <a:schemeClr val="tx1">
                    <a:tint val="75000"/>
                  </a:schemeClr>
                </a:solidFill>
                <a:latin typeface="+mn-lt"/>
                <a:ea typeface="+mn-ea"/>
                <a:cs typeface="+mn-cs"/>
              </a:defRPr>
            </a:lvl4pPr>
            <a:lvl5pPr marL="1828800" indent="0" algn="ctr" defTabSz="914400" rtl="0" eaLnBrk="1" latinLnBrk="0" hangingPunct="1">
              <a:spcBef>
                <a:spcPct val="20000"/>
              </a:spcBef>
              <a:buClr>
                <a:schemeClr val="accent5"/>
              </a:buClr>
              <a:buFont typeface="Arial" pitchFamily="34" charset="0"/>
              <a:buNone/>
              <a:defRPr sz="1400" kern="1200" baseline="0">
                <a:solidFill>
                  <a:schemeClr val="tx1">
                    <a:tint val="75000"/>
                  </a:schemeClr>
                </a:solidFill>
                <a:latin typeface="+mn-lt"/>
                <a:ea typeface="+mn-ea"/>
                <a:cs typeface="+mn-cs"/>
              </a:defRPr>
            </a:lvl5pPr>
            <a:lvl6pPr marL="2286000" indent="0" algn="ctr" defTabSz="914400" rtl="0" eaLnBrk="1" latinLnBrk="0" hangingPunct="1">
              <a:spcBef>
                <a:spcPct val="20000"/>
              </a:spcBef>
              <a:buClr>
                <a:schemeClr val="accent1"/>
              </a:buClr>
              <a:buFont typeface="Arial" pitchFamily="34" charset="0"/>
              <a:buNone/>
              <a:defRPr sz="1400" kern="1200" baseline="0">
                <a:solidFill>
                  <a:schemeClr val="tx1">
                    <a:tint val="75000"/>
                  </a:schemeClr>
                </a:solidFill>
                <a:latin typeface="+mn-lt"/>
                <a:ea typeface="+mn-ea"/>
                <a:cs typeface="+mn-cs"/>
              </a:defRPr>
            </a:lvl6pPr>
            <a:lvl7pPr marL="2743200" indent="0" algn="ctr" defTabSz="914400" rtl="0" eaLnBrk="1" latinLnBrk="0" hangingPunct="1">
              <a:spcBef>
                <a:spcPct val="20000"/>
              </a:spcBef>
              <a:buClr>
                <a:schemeClr val="accent2"/>
              </a:buClr>
              <a:buFont typeface="Arial" pitchFamily="34" charset="0"/>
              <a:buNone/>
              <a:defRPr sz="1400" kern="1200">
                <a:solidFill>
                  <a:schemeClr val="tx1">
                    <a:tint val="75000"/>
                  </a:schemeClr>
                </a:solidFill>
                <a:latin typeface="+mn-lt"/>
                <a:ea typeface="+mn-ea"/>
                <a:cs typeface="+mn-cs"/>
              </a:defRPr>
            </a:lvl7pPr>
            <a:lvl8pPr marL="3200400" indent="0" algn="ctr" defTabSz="914400" rtl="0" eaLnBrk="1" latinLnBrk="0" hangingPunct="1">
              <a:spcBef>
                <a:spcPct val="20000"/>
              </a:spcBef>
              <a:buClr>
                <a:schemeClr val="accent3"/>
              </a:buClr>
              <a:buFont typeface="Arial" pitchFamily="34" charset="0"/>
              <a:buNone/>
              <a:defRPr sz="1400" kern="1200">
                <a:solidFill>
                  <a:schemeClr val="tx1">
                    <a:tint val="75000"/>
                  </a:schemeClr>
                </a:solidFill>
                <a:latin typeface="+mn-lt"/>
                <a:ea typeface="+mn-ea"/>
                <a:cs typeface="+mn-cs"/>
              </a:defRPr>
            </a:lvl8pPr>
            <a:lvl9pPr marL="3657600" indent="0" algn="ctr" defTabSz="914400" rtl="0" eaLnBrk="1" latinLnBrk="0" hangingPunct="1">
              <a:spcBef>
                <a:spcPct val="20000"/>
              </a:spcBef>
              <a:buClr>
                <a:schemeClr val="accent4"/>
              </a:buClr>
              <a:buFont typeface="Arial" pitchFamily="34" charset="0"/>
              <a:buNone/>
              <a:defRPr sz="1400" kern="1200">
                <a:solidFill>
                  <a:schemeClr val="tx1">
                    <a:tint val="75000"/>
                  </a:schemeClr>
                </a:solidFill>
                <a:latin typeface="+mn-lt"/>
                <a:ea typeface="+mn-ea"/>
                <a:cs typeface="+mn-cs"/>
              </a:defRPr>
            </a:lvl9pPr>
          </a:lstStyle>
          <a:p>
            <a:pPr algn="r"/>
            <a:r>
              <a:rPr lang="uk-UA" dirty="0"/>
              <a:t>	</a:t>
            </a:r>
            <a:r>
              <a:rPr lang="uk-UA" sz="2400" spc="-100" dirty="0" err="1">
                <a:solidFill>
                  <a:schemeClr val="tx1"/>
                </a:solidFill>
                <a:latin typeface="+mj-lt"/>
                <a:ea typeface="+mj-ea"/>
                <a:cs typeface="+mj-cs"/>
              </a:rPr>
              <a:t>Бочарова</a:t>
            </a:r>
            <a:r>
              <a:rPr lang="uk-UA" sz="2400" spc="-100" dirty="0">
                <a:solidFill>
                  <a:schemeClr val="tx1"/>
                </a:solidFill>
                <a:latin typeface="+mj-lt"/>
                <a:ea typeface="+mj-ea"/>
                <a:cs typeface="+mj-cs"/>
              </a:rPr>
              <a:t> А.С., аспірантка </a:t>
            </a:r>
            <a:endParaRPr lang="ru-RU" sz="2400" spc="-100" dirty="0">
              <a:solidFill>
                <a:schemeClr val="tx1"/>
              </a:solidFill>
              <a:latin typeface="+mj-lt"/>
              <a:ea typeface="+mj-ea"/>
              <a:cs typeface="+mj-cs"/>
            </a:endParaRPr>
          </a:p>
          <a:p>
            <a:pPr algn="r"/>
            <a:r>
              <a:rPr lang="uk-UA" sz="2400" spc="-100" dirty="0">
                <a:solidFill>
                  <a:schemeClr val="tx1"/>
                </a:solidFill>
                <a:latin typeface="+mj-lt"/>
                <a:ea typeface="+mj-ea"/>
                <a:cs typeface="+mj-cs"/>
              </a:rPr>
              <a:t>кафедри інформаційних систем</a:t>
            </a:r>
            <a:endParaRPr lang="ru-RU" sz="2400" spc="-100" dirty="0">
              <a:solidFill>
                <a:schemeClr val="tx1"/>
              </a:solidFill>
              <a:latin typeface="+mj-lt"/>
              <a:ea typeface="+mj-ea"/>
              <a:cs typeface="+mj-cs"/>
            </a:endParaRPr>
          </a:p>
          <a:p>
            <a:pPr algn="r"/>
            <a:r>
              <a:rPr lang="uk-UA" sz="2400" spc="-100" dirty="0">
                <a:solidFill>
                  <a:schemeClr val="tx1"/>
                </a:solidFill>
                <a:latin typeface="+mj-lt"/>
                <a:ea typeface="+mj-ea"/>
                <a:cs typeface="+mj-cs"/>
              </a:rPr>
              <a:t>ХНЕУ ім. С. </a:t>
            </a:r>
            <a:r>
              <a:rPr lang="uk-UA" sz="2400" spc="-100" dirty="0" err="1">
                <a:solidFill>
                  <a:schemeClr val="tx1"/>
                </a:solidFill>
                <a:latin typeface="+mj-lt"/>
                <a:ea typeface="+mj-ea"/>
                <a:cs typeface="+mj-cs"/>
              </a:rPr>
              <a:t>Кузнеця</a:t>
            </a:r>
            <a:r>
              <a:rPr lang="uk-UA" sz="2400" spc="-100" dirty="0">
                <a:solidFill>
                  <a:schemeClr val="tx1"/>
                </a:solidFill>
                <a:latin typeface="+mj-lt"/>
                <a:ea typeface="+mj-ea"/>
                <a:cs typeface="+mj-cs"/>
              </a:rPr>
              <a:t> </a:t>
            </a:r>
            <a:endParaRPr lang="ru-RU" sz="2400" spc="-100" dirty="0">
              <a:solidFill>
                <a:schemeClr val="tx1"/>
              </a:solidFill>
              <a:latin typeface="+mj-lt"/>
              <a:ea typeface="+mj-ea"/>
              <a:cs typeface="+mj-cs"/>
            </a:endParaRPr>
          </a:p>
        </p:txBody>
      </p:sp>
    </p:spTree>
    <p:extLst>
      <p:ext uri="{BB962C8B-B14F-4D97-AF65-F5344CB8AC3E}">
        <p14:creationId xmlns:p14="http://schemas.microsoft.com/office/powerpoint/2010/main" val="40733256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19672" y="260648"/>
            <a:ext cx="6480720" cy="1872208"/>
          </a:xfrm>
        </p:spPr>
        <p:txBody>
          <a:bodyPr/>
          <a:lstStyle/>
          <a:p>
            <a:pPr algn="just"/>
            <a:r>
              <a:rPr lang="uk-UA" sz="2800" dirty="0" smtClean="0"/>
              <a:t>	Статистичні </a:t>
            </a:r>
            <a:r>
              <a:rPr lang="uk-UA" sz="2800" dirty="0"/>
              <a:t>методи знайшли широке застосування в управлінській діяльності та є одним із інструментів оцінки ефективності система управління персоналом</a:t>
            </a:r>
            <a:endParaRPr lang="ru-RU" sz="2800" dirty="0"/>
          </a:p>
        </p:txBody>
      </p:sp>
      <p:pic>
        <p:nvPicPr>
          <p:cNvPr id="3"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505" y="260648"/>
            <a:ext cx="1334468" cy="1291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Прямоугольник 4"/>
          <p:cNvSpPr/>
          <p:nvPr/>
        </p:nvSpPr>
        <p:spPr>
          <a:xfrm>
            <a:off x="774738" y="2348880"/>
            <a:ext cx="7325653" cy="3970318"/>
          </a:xfrm>
          <a:prstGeom prst="rect">
            <a:avLst/>
          </a:prstGeom>
        </p:spPr>
        <p:txBody>
          <a:bodyPr wrap="square">
            <a:spAutoFit/>
          </a:bodyPr>
          <a:lstStyle/>
          <a:p>
            <a:pPr algn="just"/>
            <a:r>
              <a:rPr lang="uk-UA" sz="2800" dirty="0" smtClean="0"/>
              <a:t>	</a:t>
            </a:r>
            <a:r>
              <a:rPr lang="uk-UA" sz="2800" b="1" spc="-100" dirty="0">
                <a:latin typeface="+mj-lt"/>
                <a:ea typeface="+mj-ea"/>
                <a:cs typeface="+mj-cs"/>
              </a:rPr>
              <a:t>Ефективна система управління персоналом </a:t>
            </a:r>
            <a:r>
              <a:rPr lang="uk-UA" sz="2800" spc="-100" dirty="0">
                <a:latin typeface="+mj-lt"/>
                <a:ea typeface="+mj-ea"/>
                <a:cs typeface="+mj-cs"/>
              </a:rPr>
              <a:t>- це не тільки висока результативність виробництва, а й всебічна соціальна захищеність людини, сприятливий морально-психологічний клімат, комфортні умови праці, широкі можливості для самореалізації особистості. В кінцевому рахунку - це висока якість життя, що повністю збігається з головними прагненнями людини.</a:t>
            </a:r>
            <a:endParaRPr lang="ru-RU" sz="2800" spc="-100" dirty="0">
              <a:latin typeface="+mj-lt"/>
              <a:ea typeface="+mj-ea"/>
              <a:cs typeface="+mj-cs"/>
            </a:endParaRPr>
          </a:p>
        </p:txBody>
      </p:sp>
    </p:spTree>
    <p:extLst>
      <p:ext uri="{BB962C8B-B14F-4D97-AF65-F5344CB8AC3E}">
        <p14:creationId xmlns:p14="http://schemas.microsoft.com/office/powerpoint/2010/main" val="21503803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89066" y="434387"/>
            <a:ext cx="6439318" cy="1143000"/>
          </a:xfrm>
        </p:spPr>
        <p:txBody>
          <a:bodyPr/>
          <a:lstStyle/>
          <a:p>
            <a:pPr algn="just"/>
            <a:r>
              <a:rPr lang="uk-UA" sz="2800" dirty="0" smtClean="0"/>
              <a:t>Для </a:t>
            </a:r>
            <a:r>
              <a:rPr lang="uk-UA" sz="2800" dirty="0"/>
              <a:t>проведення </a:t>
            </a:r>
            <a:r>
              <a:rPr lang="uk-UA" sz="2800" dirty="0" smtClean="0"/>
              <a:t>статистичного аналізу необхідно </a:t>
            </a:r>
            <a:r>
              <a:rPr lang="uk-UA" sz="2800" dirty="0"/>
              <a:t>обрати критерії та показники, що дозволять зробити </a:t>
            </a:r>
            <a:r>
              <a:rPr lang="uk-UA" sz="2800" dirty="0" smtClean="0"/>
              <a:t>аналіз точним та інформативним</a:t>
            </a:r>
            <a:r>
              <a:rPr lang="uk-UA" sz="2400" dirty="0" smtClean="0"/>
              <a:t>. </a:t>
            </a:r>
            <a:endParaRPr lang="ru-RU" sz="2400" dirty="0"/>
          </a:p>
        </p:txBody>
      </p:sp>
      <p:pic>
        <p:nvPicPr>
          <p:cNvPr id="3"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505" y="260648"/>
            <a:ext cx="1334468" cy="1291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Прямоугольник 3"/>
          <p:cNvSpPr/>
          <p:nvPr/>
        </p:nvSpPr>
        <p:spPr>
          <a:xfrm>
            <a:off x="747859" y="2132856"/>
            <a:ext cx="7370743" cy="954107"/>
          </a:xfrm>
          <a:prstGeom prst="rect">
            <a:avLst/>
          </a:prstGeom>
        </p:spPr>
        <p:txBody>
          <a:bodyPr wrap="square">
            <a:spAutoFit/>
          </a:bodyPr>
          <a:lstStyle/>
          <a:p>
            <a:pPr algn="just"/>
            <a:r>
              <a:rPr lang="uk-UA" sz="2800" b="1" spc="-100" dirty="0">
                <a:solidFill>
                  <a:schemeClr val="tx2"/>
                </a:solidFill>
                <a:latin typeface="+mj-lt"/>
                <a:ea typeface="+mj-ea"/>
                <a:cs typeface="+mj-cs"/>
              </a:rPr>
              <a:t>Вибір критеріїв залежить від того, що брати за точку відліку: </a:t>
            </a:r>
            <a:endParaRPr lang="ru-RU" sz="2800" b="1" spc="-100" dirty="0">
              <a:solidFill>
                <a:schemeClr val="tx2"/>
              </a:solidFill>
              <a:latin typeface="+mj-lt"/>
              <a:ea typeface="+mj-ea"/>
              <a:cs typeface="+mj-cs"/>
            </a:endParaRPr>
          </a:p>
        </p:txBody>
      </p:sp>
      <p:sp>
        <p:nvSpPr>
          <p:cNvPr id="5" name="Прямоугольник 4"/>
          <p:cNvSpPr/>
          <p:nvPr/>
        </p:nvSpPr>
        <p:spPr>
          <a:xfrm>
            <a:off x="719081" y="3501008"/>
            <a:ext cx="7344816" cy="1944216"/>
          </a:xfrm>
          <a:prstGeom prst="rect">
            <a:avLst/>
          </a:prstGeom>
        </p:spPr>
        <p:txBody>
          <a:bodyPr vert="horz" lIns="91440" tIns="45720" rIns="91440" bIns="45720" rtlCol="0" anchor="ctr">
            <a:noAutofit/>
          </a:bodyPr>
          <a:lstStyle/>
          <a:p>
            <a:pPr marL="457200" indent="-457200" algn="just">
              <a:spcBef>
                <a:spcPct val="0"/>
              </a:spcBef>
              <a:buFont typeface="Wingdings" panose="05000000000000000000" pitchFamily="2" charset="2"/>
              <a:buChar char="ü"/>
            </a:pPr>
            <a:r>
              <a:rPr lang="uk-UA" sz="3600" spc="-100" dirty="0">
                <a:latin typeface="+mj-lt"/>
                <a:ea typeface="+mj-ea"/>
                <a:cs typeface="+mj-cs"/>
              </a:rPr>
              <a:t>діяльність конкретно взятого керівника</a:t>
            </a:r>
          </a:p>
          <a:p>
            <a:pPr marL="457200" indent="-457200" algn="just">
              <a:spcBef>
                <a:spcPct val="0"/>
              </a:spcBef>
              <a:buFont typeface="Wingdings" panose="05000000000000000000" pitchFamily="2" charset="2"/>
              <a:buChar char="ü"/>
            </a:pPr>
            <a:r>
              <a:rPr lang="uk-UA" sz="3600" spc="-100" dirty="0">
                <a:latin typeface="+mj-lt"/>
                <a:ea typeface="+mj-ea"/>
                <a:cs typeface="+mj-cs"/>
              </a:rPr>
              <a:t>трудові показники колективу </a:t>
            </a:r>
          </a:p>
          <a:p>
            <a:pPr marL="457200" indent="-457200" algn="just">
              <a:spcBef>
                <a:spcPct val="0"/>
              </a:spcBef>
              <a:buFont typeface="Wingdings" panose="05000000000000000000" pitchFamily="2" charset="2"/>
              <a:buChar char="ü"/>
            </a:pPr>
            <a:r>
              <a:rPr lang="uk-UA" sz="3600" spc="-100" dirty="0">
                <a:latin typeface="+mj-lt"/>
                <a:ea typeface="+mj-ea"/>
                <a:cs typeface="+mj-cs"/>
              </a:rPr>
              <a:t>особливості виконавців</a:t>
            </a:r>
            <a:endParaRPr lang="ru-RU" sz="3600" spc="-100" dirty="0">
              <a:latin typeface="+mj-lt"/>
              <a:ea typeface="+mj-ea"/>
              <a:cs typeface="+mj-cs"/>
            </a:endParaRPr>
          </a:p>
        </p:txBody>
      </p:sp>
    </p:spTree>
    <p:extLst>
      <p:ext uri="{BB962C8B-B14F-4D97-AF65-F5344CB8AC3E}">
        <p14:creationId xmlns:p14="http://schemas.microsoft.com/office/powerpoint/2010/main" val="435978654"/>
      </p:ext>
    </p:extLst>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41973" y="365114"/>
            <a:ext cx="6658420" cy="1143000"/>
          </a:xfrm>
        </p:spPr>
        <p:txBody>
          <a:bodyPr/>
          <a:lstStyle/>
          <a:p>
            <a:pPr algn="just"/>
            <a:r>
              <a:rPr lang="uk-UA" sz="2400" b="1" dirty="0" smtClean="0"/>
              <a:t>Показники аналізу ефективності системи управління  повинні відповідати </a:t>
            </a:r>
            <a:r>
              <a:rPr lang="uk-UA" sz="2400" b="1" dirty="0"/>
              <a:t>наступним вимогам:</a:t>
            </a:r>
            <a:endParaRPr lang="ru-RU" sz="2400" b="1" dirty="0"/>
          </a:p>
        </p:txBody>
      </p:sp>
      <p:pic>
        <p:nvPicPr>
          <p:cNvPr id="3"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505" y="260648"/>
            <a:ext cx="1334468" cy="1291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Прямоугольник 3"/>
          <p:cNvSpPr/>
          <p:nvPr/>
        </p:nvSpPr>
        <p:spPr>
          <a:xfrm>
            <a:off x="310030" y="1552266"/>
            <a:ext cx="7934378" cy="4752528"/>
          </a:xfrm>
          <a:prstGeom prst="rect">
            <a:avLst/>
          </a:prstGeom>
        </p:spPr>
        <p:txBody>
          <a:bodyPr vert="horz" lIns="91440" tIns="45720" rIns="91440" bIns="45720" rtlCol="0" anchor="ctr">
            <a:noAutofit/>
          </a:bodyPr>
          <a:lstStyle/>
          <a:p>
            <a:pPr marL="457200" indent="-457200" algn="just">
              <a:spcBef>
                <a:spcPct val="0"/>
              </a:spcBef>
              <a:buFont typeface="Wingdings" panose="05000000000000000000" pitchFamily="2" charset="2"/>
              <a:buChar char="ü"/>
            </a:pPr>
            <a:r>
              <a:rPr lang="uk-UA" sz="2800" spc="-100" dirty="0">
                <a:latin typeface="+mj-lt"/>
                <a:ea typeface="+mj-ea"/>
                <a:cs typeface="+mj-cs"/>
              </a:rPr>
              <a:t>відображати повноту і достовірність оцінки;</a:t>
            </a:r>
            <a:endParaRPr lang="ru-RU" sz="2800" spc="-100" dirty="0">
              <a:latin typeface="+mj-lt"/>
              <a:ea typeface="+mj-ea"/>
              <a:cs typeface="+mj-cs"/>
            </a:endParaRPr>
          </a:p>
          <a:p>
            <a:pPr marL="457200" indent="-457200" algn="just">
              <a:spcBef>
                <a:spcPct val="0"/>
              </a:spcBef>
              <a:buFont typeface="Wingdings" panose="05000000000000000000" pitchFamily="2" charset="2"/>
              <a:buChar char="ü"/>
            </a:pPr>
            <a:r>
              <a:rPr lang="uk-UA" sz="2800" spc="-100" dirty="0">
                <a:latin typeface="+mj-lt"/>
                <a:ea typeface="+mj-ea"/>
                <a:cs typeface="+mj-cs"/>
              </a:rPr>
              <a:t>відображати результати управлінських рішень, як в кількісних, так і якісних характеристиках;</a:t>
            </a:r>
            <a:endParaRPr lang="ru-RU" sz="2800" spc="-100" dirty="0">
              <a:latin typeface="+mj-lt"/>
              <a:ea typeface="+mj-ea"/>
              <a:cs typeface="+mj-cs"/>
            </a:endParaRPr>
          </a:p>
          <a:p>
            <a:pPr marL="457200" indent="-457200" algn="just">
              <a:spcBef>
                <a:spcPct val="0"/>
              </a:spcBef>
              <a:buFont typeface="Wingdings" panose="05000000000000000000" pitchFamily="2" charset="2"/>
              <a:buChar char="ü"/>
            </a:pPr>
            <a:r>
              <a:rPr lang="uk-UA" sz="2800" spc="-100" dirty="0">
                <a:latin typeface="+mj-lt"/>
                <a:ea typeface="+mj-ea"/>
                <a:cs typeface="+mj-cs"/>
              </a:rPr>
              <a:t>включати показники, на які управлінські рішення мають прямий вплив;</a:t>
            </a:r>
            <a:endParaRPr lang="ru-RU" sz="2800" spc="-100" dirty="0">
              <a:latin typeface="+mj-lt"/>
              <a:ea typeface="+mj-ea"/>
              <a:cs typeface="+mj-cs"/>
            </a:endParaRPr>
          </a:p>
          <a:p>
            <a:pPr marL="457200" indent="-457200" algn="just">
              <a:spcBef>
                <a:spcPct val="0"/>
              </a:spcBef>
              <a:buFont typeface="Wingdings" panose="05000000000000000000" pitchFamily="2" charset="2"/>
              <a:buChar char="ü"/>
            </a:pPr>
            <a:r>
              <a:rPr lang="uk-UA" sz="2800" spc="-100" dirty="0">
                <a:latin typeface="+mj-lt"/>
                <a:ea typeface="+mj-ea"/>
                <a:cs typeface="+mj-cs"/>
              </a:rPr>
              <a:t>відповідати меті оцінки;</a:t>
            </a:r>
            <a:endParaRPr lang="ru-RU" sz="2800" spc="-100" dirty="0">
              <a:latin typeface="+mj-lt"/>
              <a:ea typeface="+mj-ea"/>
              <a:cs typeface="+mj-cs"/>
            </a:endParaRPr>
          </a:p>
          <a:p>
            <a:pPr marL="457200" indent="-457200" algn="just">
              <a:spcBef>
                <a:spcPct val="0"/>
              </a:spcBef>
              <a:buFont typeface="Wingdings" panose="05000000000000000000" pitchFamily="2" charset="2"/>
              <a:buChar char="ü"/>
            </a:pPr>
            <a:r>
              <a:rPr lang="uk-UA" sz="2800" spc="-100" dirty="0" smtClean="0">
                <a:latin typeface="+mj-lt"/>
                <a:ea typeface="+mj-ea"/>
                <a:cs typeface="+mj-cs"/>
              </a:rPr>
              <a:t>всі </a:t>
            </a:r>
            <a:r>
              <a:rPr lang="uk-UA" sz="2800" spc="-100" dirty="0">
                <a:latin typeface="+mj-lt"/>
                <a:ea typeface="+mj-ea"/>
                <a:cs typeface="+mj-cs"/>
              </a:rPr>
              <a:t>показники (як абсолютні, так і відносні), що входять до системи, повинні відображати не тільки досягнутий рівень, а й динаміку їх зміни. </a:t>
            </a:r>
            <a:endParaRPr lang="ru-RU" sz="2800" spc="-100" dirty="0">
              <a:latin typeface="+mj-lt"/>
              <a:ea typeface="+mj-ea"/>
              <a:cs typeface="+mj-cs"/>
            </a:endParaRPr>
          </a:p>
        </p:txBody>
      </p:sp>
    </p:spTree>
    <p:extLst>
      <p:ext uri="{BB962C8B-B14F-4D97-AF65-F5344CB8AC3E}">
        <p14:creationId xmlns:p14="http://schemas.microsoft.com/office/powerpoint/2010/main" val="22236687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27856"/>
            <a:ext cx="1334468" cy="1291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Заголовок 1"/>
          <p:cNvSpPr>
            <a:spLocks noGrp="1"/>
          </p:cNvSpPr>
          <p:nvPr>
            <p:ph type="title"/>
          </p:nvPr>
        </p:nvSpPr>
        <p:spPr>
          <a:xfrm>
            <a:off x="611560" y="862305"/>
            <a:ext cx="7632848" cy="5995695"/>
          </a:xfrm>
        </p:spPr>
        <p:txBody>
          <a:bodyPr/>
          <a:lstStyle/>
          <a:p>
            <a:pPr algn="just"/>
            <a:r>
              <a:rPr lang="uk-UA" sz="3200" dirty="0" smtClean="0"/>
              <a:t>	</a:t>
            </a:r>
            <a:r>
              <a:rPr lang="uk-UA" sz="3300" dirty="0" smtClean="0"/>
              <a:t>Від того, які критерії та 	показники обираються під час дослідження, залежить вибір методу статистичного аналізу. На сьогоднішній день потреби соціальної практики вимагають не тільки методів, які дозволяють вимірювати кількісні показники (</a:t>
            </a:r>
            <a:r>
              <a:rPr lang="uk-UA" sz="3300" b="1" i="1" dirty="0" smtClean="0"/>
              <a:t>параметричні методи</a:t>
            </a:r>
            <a:r>
              <a:rPr lang="uk-UA" sz="3300" dirty="0" smtClean="0"/>
              <a:t>), а і таких, які дозволяють вимірювати зв'язок між якісними ознаками та кількісно описати соціальні процеси (</a:t>
            </a:r>
            <a:r>
              <a:rPr lang="uk-UA" sz="3300" b="1" i="1" dirty="0" smtClean="0"/>
              <a:t>непараметричні методи</a:t>
            </a:r>
            <a:r>
              <a:rPr lang="uk-UA" sz="3300" dirty="0" smtClean="0"/>
              <a:t>).  </a:t>
            </a:r>
            <a:r>
              <a:rPr lang="ru-RU" sz="2800" dirty="0"/>
              <a:t/>
            </a:r>
            <a:br>
              <a:rPr lang="ru-RU" sz="2800" dirty="0"/>
            </a:br>
            <a:endParaRPr lang="ru-RU" sz="2800" dirty="0"/>
          </a:p>
        </p:txBody>
      </p:sp>
    </p:spTree>
    <p:extLst>
      <p:ext uri="{BB962C8B-B14F-4D97-AF65-F5344CB8AC3E}">
        <p14:creationId xmlns:p14="http://schemas.microsoft.com/office/powerpoint/2010/main" val="8630256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03648" y="274638"/>
            <a:ext cx="6984776" cy="1786210"/>
          </a:xfrm>
        </p:spPr>
        <p:txBody>
          <a:bodyPr/>
          <a:lstStyle/>
          <a:p>
            <a:pPr algn="just"/>
            <a:r>
              <a:rPr lang="uk-UA" sz="2400" dirty="0" smtClean="0"/>
              <a:t>	</a:t>
            </a:r>
            <a:r>
              <a:rPr lang="uk-UA" sz="2600" b="1" dirty="0" smtClean="0"/>
              <a:t>Кореляційно-регресійний </a:t>
            </a:r>
            <a:r>
              <a:rPr lang="uk-UA" sz="2600" b="1" dirty="0"/>
              <a:t>аналіз </a:t>
            </a:r>
            <a:r>
              <a:rPr lang="uk-UA" sz="2600" dirty="0"/>
              <a:t>є одним з найбільш поширених </a:t>
            </a:r>
            <a:r>
              <a:rPr lang="uk-UA" sz="2600" i="1" dirty="0"/>
              <a:t>параметричних методів</a:t>
            </a:r>
            <a:r>
              <a:rPr lang="uk-UA" sz="2600" dirty="0"/>
              <a:t>, </a:t>
            </a:r>
            <a:r>
              <a:rPr lang="uk-UA" sz="2600" dirty="0" smtClean="0"/>
              <a:t>що використовуються в аналізі господарської діяльності підприємства. </a:t>
            </a:r>
            <a:endParaRPr lang="ru-RU" sz="2600" dirty="0"/>
          </a:p>
        </p:txBody>
      </p:sp>
      <p:pic>
        <p:nvPicPr>
          <p:cNvPr id="3"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202641"/>
            <a:ext cx="1334468" cy="1291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Прямоугольник 3"/>
          <p:cNvSpPr/>
          <p:nvPr/>
        </p:nvSpPr>
        <p:spPr>
          <a:xfrm>
            <a:off x="539552" y="2420888"/>
            <a:ext cx="7704856" cy="3970318"/>
          </a:xfrm>
          <a:prstGeom prst="rect">
            <a:avLst/>
          </a:prstGeom>
        </p:spPr>
        <p:txBody>
          <a:bodyPr wrap="square">
            <a:spAutoFit/>
          </a:bodyPr>
          <a:lstStyle/>
          <a:p>
            <a:pPr algn="just"/>
            <a:r>
              <a:rPr lang="uk-UA" sz="3200" dirty="0" smtClean="0"/>
              <a:t>	</a:t>
            </a:r>
            <a:r>
              <a:rPr lang="uk-UA" sz="3600" spc="-100" dirty="0">
                <a:latin typeface="+mj-lt"/>
                <a:ea typeface="+mj-ea"/>
                <a:cs typeface="+mj-cs"/>
              </a:rPr>
              <a:t>Результати такого аналізу є не тільки основою для побудови подальших суджень про характер взаємозв’язку досліджуваних явищ, вони також можуть бути використані безпосередньо в процесі прийняття управлінських рішень.</a:t>
            </a:r>
            <a:endParaRPr lang="ru-RU" sz="3600" spc="-100" dirty="0">
              <a:latin typeface="+mj-lt"/>
              <a:ea typeface="+mj-ea"/>
              <a:cs typeface="+mj-cs"/>
            </a:endParaRPr>
          </a:p>
        </p:txBody>
      </p:sp>
    </p:spTree>
    <p:extLst>
      <p:ext uri="{BB962C8B-B14F-4D97-AF65-F5344CB8AC3E}">
        <p14:creationId xmlns:p14="http://schemas.microsoft.com/office/powerpoint/2010/main" val="40009902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331640" y="274638"/>
            <a:ext cx="7056784" cy="1143000"/>
          </a:xfrm>
        </p:spPr>
        <p:txBody>
          <a:bodyPr/>
          <a:lstStyle/>
          <a:p>
            <a:pPr algn="ctr"/>
            <a:r>
              <a:rPr lang="uk-UA" sz="2600" b="1" dirty="0" smtClean="0"/>
              <a:t>Обмеження при застосуванні параметричних методів:</a:t>
            </a:r>
            <a:endParaRPr lang="ru-RU" sz="2600" b="1" dirty="0"/>
          </a:p>
        </p:txBody>
      </p:sp>
      <p:pic>
        <p:nvPicPr>
          <p:cNvPr id="3"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202641"/>
            <a:ext cx="1334468" cy="1291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Прямоугольник 3"/>
          <p:cNvSpPr/>
          <p:nvPr/>
        </p:nvSpPr>
        <p:spPr>
          <a:xfrm>
            <a:off x="475928" y="1700808"/>
            <a:ext cx="7840488" cy="4401205"/>
          </a:xfrm>
          <a:prstGeom prst="rect">
            <a:avLst/>
          </a:prstGeom>
        </p:spPr>
        <p:txBody>
          <a:bodyPr wrap="square">
            <a:spAutoFit/>
          </a:bodyPr>
          <a:lstStyle/>
          <a:p>
            <a:pPr marL="285750" indent="-285750">
              <a:buFont typeface="Wingdings" panose="05000000000000000000" pitchFamily="2" charset="2"/>
              <a:buChar char="ü"/>
            </a:pPr>
            <a:r>
              <a:rPr lang="uk-UA" sz="2800" spc="-100" dirty="0">
                <a:latin typeface="+mj-lt"/>
                <a:ea typeface="+mj-ea"/>
                <a:cs typeface="+mj-cs"/>
              </a:rPr>
              <a:t>п</a:t>
            </a:r>
            <a:r>
              <a:rPr lang="uk-UA" sz="2800" spc="-100" dirty="0" smtClean="0">
                <a:latin typeface="+mj-lt"/>
                <a:ea typeface="+mj-ea"/>
                <a:cs typeface="+mj-cs"/>
              </a:rPr>
              <a:t>араметричні </a:t>
            </a:r>
            <a:r>
              <a:rPr lang="uk-UA" sz="2800" spc="-100" dirty="0">
                <a:latin typeface="+mj-lt"/>
                <a:ea typeface="+mj-ea"/>
                <a:cs typeface="+mj-cs"/>
              </a:rPr>
              <a:t>методи застосовуються у випадках, коли досліджувана сукупність складається з величин, які підкоряються закону нормального </a:t>
            </a:r>
            <a:r>
              <a:rPr lang="uk-UA" sz="2800" spc="-100" dirty="0" smtClean="0">
                <a:latin typeface="+mj-lt"/>
                <a:ea typeface="+mj-ea"/>
                <a:cs typeface="+mj-cs"/>
              </a:rPr>
              <a:t>розподілу;</a:t>
            </a:r>
            <a:endParaRPr lang="uk-UA" sz="2800" spc="-100" dirty="0">
              <a:latin typeface="+mj-lt"/>
              <a:ea typeface="+mj-ea"/>
              <a:cs typeface="+mj-cs"/>
            </a:endParaRPr>
          </a:p>
          <a:p>
            <a:pPr marL="285750" indent="-285750">
              <a:buFont typeface="Wingdings" panose="05000000000000000000" pitchFamily="2" charset="2"/>
              <a:buChar char="ü"/>
            </a:pPr>
            <a:r>
              <a:rPr lang="uk-UA" sz="2800" spc="-100" dirty="0">
                <a:latin typeface="+mj-lt"/>
                <a:ea typeface="+mj-ea"/>
                <a:cs typeface="+mj-cs"/>
              </a:rPr>
              <a:t>більшою мірою враховують кількісну сторону досліджуваних процесів і явищ, не зачіпаючи якісних </a:t>
            </a:r>
            <a:r>
              <a:rPr lang="uk-UA" sz="2800" spc="-100" dirty="0" smtClean="0">
                <a:latin typeface="+mj-lt"/>
                <a:ea typeface="+mj-ea"/>
                <a:cs typeface="+mj-cs"/>
              </a:rPr>
              <a:t>аспектів;</a:t>
            </a:r>
            <a:endParaRPr lang="uk-UA" sz="2800" spc="-100" dirty="0">
              <a:latin typeface="+mj-lt"/>
              <a:ea typeface="+mj-ea"/>
              <a:cs typeface="+mj-cs"/>
            </a:endParaRPr>
          </a:p>
          <a:p>
            <a:pPr marL="285750" indent="-285750">
              <a:buFont typeface="Wingdings" panose="05000000000000000000" pitchFamily="2" charset="2"/>
              <a:buChar char="ü"/>
            </a:pPr>
            <a:r>
              <a:rPr lang="uk-UA" sz="2800" spc="-100" dirty="0">
                <a:latin typeface="+mj-lt"/>
                <a:ea typeface="+mj-ea"/>
                <a:cs typeface="+mj-cs"/>
              </a:rPr>
              <a:t>використання  даних методів спрямоване на значний об’єм вибірки, оскільки для невеликої вибірки спостерігається зміщення </a:t>
            </a:r>
            <a:r>
              <a:rPr lang="uk-UA" sz="2800" spc="-100" dirty="0" smtClean="0">
                <a:latin typeface="+mj-lt"/>
                <a:ea typeface="+mj-ea"/>
                <a:cs typeface="+mj-cs"/>
              </a:rPr>
              <a:t>оцінок.</a:t>
            </a:r>
            <a:endParaRPr lang="ru-RU" sz="2800" spc="-100" dirty="0">
              <a:latin typeface="+mj-lt"/>
              <a:ea typeface="+mj-ea"/>
              <a:cs typeface="+mj-cs"/>
            </a:endParaRPr>
          </a:p>
        </p:txBody>
      </p:sp>
    </p:spTree>
    <p:extLst>
      <p:ext uri="{BB962C8B-B14F-4D97-AF65-F5344CB8AC3E}">
        <p14:creationId xmlns:p14="http://schemas.microsoft.com/office/powerpoint/2010/main" val="22238182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91680" y="274638"/>
            <a:ext cx="6385520" cy="1584702"/>
          </a:xfrm>
        </p:spPr>
        <p:txBody>
          <a:bodyPr/>
          <a:lstStyle/>
          <a:p>
            <a:pPr algn="just"/>
            <a:r>
              <a:rPr lang="uk-UA" sz="2000" dirty="0" smtClean="0"/>
              <a:t>	</a:t>
            </a:r>
            <a:r>
              <a:rPr lang="uk-UA" sz="2400" dirty="0" smtClean="0"/>
              <a:t>Аналіз ефективності системи </a:t>
            </a:r>
            <a:r>
              <a:rPr lang="uk-UA" sz="2400" dirty="0"/>
              <a:t>управління характеризуються найчастіше якісними </a:t>
            </a:r>
            <a:r>
              <a:rPr lang="uk-UA" sz="2400" dirty="0" smtClean="0"/>
              <a:t>показниками та малою вибіркою дослідження проводиться. В </a:t>
            </a:r>
            <a:r>
              <a:rPr lang="uk-UA" sz="2400" dirty="0"/>
              <a:t>такому випадку доцільно застосовувати </a:t>
            </a:r>
            <a:r>
              <a:rPr lang="uk-UA" sz="2400" b="1" i="1" dirty="0" smtClean="0"/>
              <a:t>непараметричні </a:t>
            </a:r>
            <a:r>
              <a:rPr lang="uk-UA" sz="2400" b="1" i="1" dirty="0"/>
              <a:t>методи. </a:t>
            </a:r>
            <a:endParaRPr lang="ru-RU" sz="2400" b="1" i="1" dirty="0"/>
          </a:p>
        </p:txBody>
      </p:sp>
      <p:pic>
        <p:nvPicPr>
          <p:cNvPr id="3"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202641"/>
            <a:ext cx="1334468" cy="1291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Прямоугольник 3"/>
          <p:cNvSpPr/>
          <p:nvPr/>
        </p:nvSpPr>
        <p:spPr>
          <a:xfrm>
            <a:off x="703992" y="2060848"/>
            <a:ext cx="7416824" cy="4401205"/>
          </a:xfrm>
          <a:prstGeom prst="rect">
            <a:avLst/>
          </a:prstGeom>
        </p:spPr>
        <p:txBody>
          <a:bodyPr wrap="square">
            <a:spAutoFit/>
          </a:bodyPr>
          <a:lstStyle/>
          <a:p>
            <a:pPr algn="just"/>
            <a:r>
              <a:rPr lang="uk-UA" sz="2800" spc="-100" dirty="0" smtClean="0">
                <a:latin typeface="+mj-lt"/>
                <a:ea typeface="+mj-ea"/>
                <a:cs typeface="+mj-cs"/>
              </a:rPr>
              <a:t>	Дані </a:t>
            </a:r>
            <a:r>
              <a:rPr lang="uk-UA" sz="2800" spc="-100" dirty="0">
                <a:latin typeface="+mj-lt"/>
                <a:ea typeface="+mj-ea"/>
                <a:cs typeface="+mj-cs"/>
              </a:rPr>
              <a:t>методи не передбачають розрахунок моментів розподілу і не пред'являють вимог до закону розподілу. Одними з поширених непараметричних методів є </a:t>
            </a:r>
            <a:r>
              <a:rPr lang="uk-UA" sz="2800" b="1" i="1" spc="-100" dirty="0">
                <a:latin typeface="+mj-lt"/>
                <a:ea typeface="+mj-ea"/>
                <a:cs typeface="+mj-cs"/>
              </a:rPr>
              <a:t>коефіцієнти кореляції рангів </a:t>
            </a:r>
            <a:r>
              <a:rPr lang="uk-UA" sz="2800" b="1" i="1" spc="-100" dirty="0" err="1">
                <a:latin typeface="+mj-lt"/>
                <a:ea typeface="+mj-ea"/>
                <a:cs typeface="+mj-cs"/>
              </a:rPr>
              <a:t>Спірмена</a:t>
            </a:r>
            <a:r>
              <a:rPr lang="uk-UA" sz="2800" b="1" i="1" spc="-100" dirty="0">
                <a:latin typeface="+mj-lt"/>
                <a:ea typeface="+mj-ea"/>
                <a:cs typeface="+mj-cs"/>
              </a:rPr>
              <a:t> і </a:t>
            </a:r>
            <a:r>
              <a:rPr lang="uk-UA" sz="2800" b="1" i="1" spc="-100" dirty="0" err="1">
                <a:latin typeface="+mj-lt"/>
                <a:ea typeface="+mj-ea"/>
                <a:cs typeface="+mj-cs"/>
              </a:rPr>
              <a:t>Кендалла</a:t>
            </a:r>
            <a:r>
              <a:rPr lang="uk-UA" sz="2800" b="1" i="1" spc="-100" dirty="0">
                <a:latin typeface="+mj-lt"/>
                <a:ea typeface="+mj-ea"/>
                <a:cs typeface="+mj-cs"/>
              </a:rPr>
              <a:t>. </a:t>
            </a:r>
            <a:r>
              <a:rPr lang="uk-UA" sz="2800" spc="-100" dirty="0">
                <a:latin typeface="+mj-lt"/>
                <a:ea typeface="+mj-ea"/>
                <a:cs typeface="+mj-cs"/>
              </a:rPr>
              <a:t>Дані коефіцієнти засновані на кореляції не самих значень ознак, а їх рангів. </a:t>
            </a:r>
            <a:r>
              <a:rPr lang="uk-UA" sz="2800" i="1" spc="-100" dirty="0">
                <a:latin typeface="+mj-lt"/>
                <a:ea typeface="+mj-ea"/>
                <a:cs typeface="+mj-cs"/>
              </a:rPr>
              <a:t>Перевагами використання таких методів є простота розрахунків, виявлення взаємозв'язку не тільки між кількісними, а й між якісними ознаками.</a:t>
            </a:r>
            <a:endParaRPr lang="ru-RU" sz="2800" i="1" spc="-100" dirty="0">
              <a:latin typeface="+mj-lt"/>
              <a:ea typeface="+mj-ea"/>
              <a:cs typeface="+mj-cs"/>
            </a:endParaRPr>
          </a:p>
        </p:txBody>
      </p:sp>
    </p:spTree>
    <p:extLst>
      <p:ext uri="{BB962C8B-B14F-4D97-AF65-F5344CB8AC3E}">
        <p14:creationId xmlns:p14="http://schemas.microsoft.com/office/powerpoint/2010/main" val="245316230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оседство">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оседство">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Override1.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
  <TotalTime>77</TotalTime>
  <Words>184</Words>
  <Application>Microsoft Office PowerPoint</Application>
  <PresentationFormat>Экран (4:3)</PresentationFormat>
  <Paragraphs>28</Paragraphs>
  <Slides>8</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8</vt:i4>
      </vt:variant>
    </vt:vector>
  </HeadingPairs>
  <TitlesOfParts>
    <vt:vector size="9" baseType="lpstr">
      <vt:lpstr>Соседство</vt:lpstr>
      <vt:lpstr>Тема доповіді:  Використання параметричних та непараметричних методів статистики для аналізу системи управління людськими ресурсами  </vt:lpstr>
      <vt:lpstr> Статистичні методи знайшли широке застосування в управлінській діяльності та є одним із інструментів оцінки ефективності система управління персоналом</vt:lpstr>
      <vt:lpstr>Для проведення статистичного аналізу необхідно обрати критерії та показники, що дозволять зробити аналіз точним та інформативним. </vt:lpstr>
      <vt:lpstr>Показники аналізу ефективності системи управління  повинні відповідати наступним вимогам:</vt:lpstr>
      <vt:lpstr> Від того, які критерії та  показники обираються під час дослідження, залежить вибір методу статистичного аналізу. На сьогоднішній день потреби соціальної практики вимагають не тільки методів, які дозволяють вимірювати кількісні показники (параметричні методи), а і таких, які дозволяють вимірювати зв'язок між якісними ознаками та кількісно описати соціальні процеси (непараметричні методи).   </vt:lpstr>
      <vt:lpstr> Кореляційно-регресійний аналіз є одним з найбільш поширених параметричних методів, що використовуються в аналізі господарської діяльності підприємства. </vt:lpstr>
      <vt:lpstr>Обмеження при застосуванні параметричних методів:</vt:lpstr>
      <vt:lpstr> Аналіз ефективності системи управління характеризуються найчастіше якісними показниками та малою вибіркою дослідження проводиться. В такому випадку доцільно застосовувати непараметричні методи. </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Алина</dc:creator>
  <cp:lastModifiedBy>Алина</cp:lastModifiedBy>
  <cp:revision>9</cp:revision>
  <dcterms:created xsi:type="dcterms:W3CDTF">2016-03-15T21:13:01Z</dcterms:created>
  <dcterms:modified xsi:type="dcterms:W3CDTF">2016-03-16T06:54:12Z</dcterms:modified>
</cp:coreProperties>
</file>