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МАТЕМАТИЧНІ МЕТОДИ ТА МОДЕЛІ В ЛОГІСТИЧНІЙ СИСТЕМІ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Гаврилов П.Ю. </a:t>
            </a:r>
            <a:endParaRPr lang="ru-RU" dirty="0"/>
          </a:p>
          <a:p>
            <a:r>
              <a:rPr lang="uk-UA" dirty="0"/>
              <a:t>аспірант 2-го року навчання,</a:t>
            </a:r>
            <a:endParaRPr lang="ru-RU" dirty="0"/>
          </a:p>
          <a:p>
            <a:r>
              <a:rPr lang="uk-UA" dirty="0"/>
              <a:t>факультету менеджменту та маркетингу,</a:t>
            </a:r>
            <a:endParaRPr lang="ru-RU" dirty="0"/>
          </a:p>
          <a:p>
            <a:r>
              <a:rPr lang="uk-UA" dirty="0"/>
              <a:t>ХНЕУ ім.. С. </a:t>
            </a:r>
            <a:r>
              <a:rPr lang="uk-UA" dirty="0" err="1"/>
              <a:t>Кузнеця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911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whatsupjacksonville.com/wp-content/uploads/2008/09/business-environ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87451"/>
            <a:ext cx="2952328" cy="295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/>
              <a:t>Сучасне бізнес-середовище потребує </a:t>
            </a:r>
            <a:r>
              <a:rPr lang="uk-UA" sz="3200" dirty="0" err="1"/>
              <a:t>іннованіційних</a:t>
            </a:r>
            <a:r>
              <a:rPr lang="uk-UA" sz="3200" dirty="0"/>
              <a:t> методів управління з метою скорочення витрат та забезпечення конкурентоспроможності.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2742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/>
              <a:t>S</a:t>
            </a:r>
            <a:r>
              <a:rPr lang="en-US" sz="3600" baseline="-25000" dirty="0"/>
              <a:t>11</a:t>
            </a:r>
            <a:r>
              <a:rPr lang="en-US" sz="3600" dirty="0"/>
              <a:t>   S</a:t>
            </a:r>
            <a:r>
              <a:rPr lang="en-US" sz="3600" baseline="-25000" dirty="0"/>
              <a:t>12</a:t>
            </a:r>
            <a:r>
              <a:rPr lang="en-US" sz="3600" dirty="0"/>
              <a:t>   S</a:t>
            </a:r>
            <a:r>
              <a:rPr lang="en-US" sz="3600" baseline="-25000" dirty="0"/>
              <a:t>13</a:t>
            </a:r>
            <a:r>
              <a:rPr lang="en-US" sz="3600" dirty="0"/>
              <a:t>    S</a:t>
            </a:r>
            <a:r>
              <a:rPr lang="en-US" sz="3600" baseline="-25000" dirty="0"/>
              <a:t>1n</a:t>
            </a:r>
            <a:endParaRPr lang="ru-RU" sz="3600" dirty="0"/>
          </a:p>
          <a:p>
            <a:pPr marL="0" indent="0">
              <a:buNone/>
            </a:pPr>
            <a:r>
              <a:rPr lang="en-US" sz="3600" dirty="0"/>
              <a:t>S</a:t>
            </a:r>
            <a:r>
              <a:rPr lang="en-US" sz="3600" baseline="-25000" dirty="0"/>
              <a:t>21     </a:t>
            </a:r>
            <a:r>
              <a:rPr lang="en-US" sz="3600" dirty="0"/>
              <a:t>S</a:t>
            </a:r>
            <a:r>
              <a:rPr lang="en-US" sz="3600" baseline="-25000" dirty="0"/>
              <a:t>22</a:t>
            </a:r>
            <a:r>
              <a:rPr lang="en-US" sz="3600" dirty="0"/>
              <a:t>   S</a:t>
            </a:r>
            <a:r>
              <a:rPr lang="en-US" sz="3600" baseline="-25000" dirty="0"/>
              <a:t>23</a:t>
            </a:r>
            <a:r>
              <a:rPr lang="en-US" sz="3600" dirty="0"/>
              <a:t>    S</a:t>
            </a:r>
            <a:r>
              <a:rPr lang="en-US" sz="3600" baseline="-25000" dirty="0"/>
              <a:t>2n</a:t>
            </a:r>
            <a:endParaRPr lang="ru-RU" sz="3600" dirty="0"/>
          </a:p>
          <a:p>
            <a:pPr marL="0" indent="0">
              <a:buNone/>
            </a:pPr>
            <a:r>
              <a:rPr lang="en-US" sz="3600" dirty="0"/>
              <a:t>………………….</a:t>
            </a:r>
            <a:endParaRPr lang="ru-RU" sz="3600" dirty="0"/>
          </a:p>
          <a:p>
            <a:pPr marL="0" indent="0">
              <a:buNone/>
            </a:pPr>
            <a:r>
              <a:rPr lang="en-US" sz="3600" dirty="0"/>
              <a:t>S</a:t>
            </a:r>
            <a:r>
              <a:rPr lang="en-US" sz="3600" baseline="-25000" dirty="0"/>
              <a:t>i1</a:t>
            </a:r>
            <a:r>
              <a:rPr lang="en-US" sz="3600" dirty="0"/>
              <a:t>    S</a:t>
            </a:r>
            <a:r>
              <a:rPr lang="en-US" sz="3600" baseline="-25000" dirty="0"/>
              <a:t>i2</a:t>
            </a:r>
            <a:r>
              <a:rPr lang="en-US" sz="3600" dirty="0"/>
              <a:t>    S</a:t>
            </a:r>
            <a:r>
              <a:rPr lang="en-US" sz="3600" baseline="-25000" dirty="0"/>
              <a:t>i3</a:t>
            </a:r>
            <a:r>
              <a:rPr lang="en-US" sz="3600" dirty="0"/>
              <a:t>    S</a:t>
            </a:r>
            <a:r>
              <a:rPr lang="en-US" sz="3600" baseline="-25000" dirty="0"/>
              <a:t>in</a:t>
            </a:r>
            <a:endParaRPr lang="ru-RU" sz="3600" dirty="0"/>
          </a:p>
          <a:p>
            <a:pPr marL="0" indent="0">
              <a:buNone/>
            </a:pPr>
            <a:r>
              <a:rPr lang="en-US" sz="3600" dirty="0"/>
              <a:t>S</a:t>
            </a:r>
            <a:r>
              <a:rPr lang="en-US" sz="3600" baseline="-25000" dirty="0"/>
              <a:t>m1</a:t>
            </a:r>
            <a:r>
              <a:rPr lang="en-US" sz="3600" dirty="0"/>
              <a:t>   S</a:t>
            </a:r>
            <a:r>
              <a:rPr lang="en-US" sz="3600" baseline="-25000" dirty="0"/>
              <a:t>m2</a:t>
            </a:r>
            <a:r>
              <a:rPr lang="en-US" sz="3600" dirty="0"/>
              <a:t>   S</a:t>
            </a:r>
            <a:r>
              <a:rPr lang="en-US" sz="3600" baseline="-25000" dirty="0"/>
              <a:t>m3</a:t>
            </a:r>
            <a:r>
              <a:rPr lang="en-US" sz="3600" dirty="0"/>
              <a:t>   </a:t>
            </a:r>
            <a:r>
              <a:rPr lang="en-US" sz="3600" dirty="0" err="1"/>
              <a:t>S</a:t>
            </a:r>
            <a:r>
              <a:rPr lang="en-US" sz="3600" baseline="-25000" dirty="0" err="1"/>
              <a:t>mn</a:t>
            </a:r>
            <a:endParaRPr lang="ru-RU" sz="3600" dirty="0"/>
          </a:p>
          <a:p>
            <a:endParaRPr lang="ru-RU" sz="3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З</a:t>
            </a:r>
            <a:r>
              <a:rPr lang="uk-UA" dirty="0" smtClean="0"/>
              <a:t>агальна </a:t>
            </a:r>
            <a:r>
              <a:rPr lang="uk-UA" dirty="0"/>
              <a:t>модель розподілу функцій у проектованій логістичній системі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803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2132856"/>
                <a:ext cx="8568951" cy="4536504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uk-UA" dirty="0"/>
                  <a:t>Елемент матриці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uk-UA" dirty="0"/>
                  <a:t> являє собою сукупність управлінських дій, що виконуються однією ланкою логістичної системи, відповідно до групи завдань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dirty="0"/>
                  <a:t>. Якщо позначити кожне з управлінських дій числом, то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uk-UA" dirty="0"/>
                  <a:t> може бути представлена як </a:t>
                </a:r>
                <a:r>
                  <a:rPr lang="uk-UA" dirty="0" smtClean="0"/>
                  <a:t>матриця:  </a:t>
                </a:r>
              </a:p>
              <a:p>
                <a:pPr marL="0" indent="0">
                  <a:buNone/>
                </a:pPr>
                <a:r>
                  <a:rPr lang="uk-UA" dirty="0"/>
                  <a:t> </a:t>
                </a:r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r>
                          <a:rPr lang="uk-UA" i="1">
                            <a:latin typeface="Cambria Math" panose="02040503050406030204" pitchFamily="18" charset="0"/>
                          </a:rPr>
                          <m:t>11</m:t>
                        </m:r>
                      </m:sup>
                    </m:sSubSup>
                  </m:oMath>
                </a14:m>
                <a:r>
                  <a:rPr lang="uk-UA" dirty="0"/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r>
                          <a:rPr lang="uk-UA" i="1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</m:sSubSup>
                  </m:oMath>
                </a14:m>
                <a:r>
                  <a:rPr lang="uk-UA" dirty="0"/>
                  <a:t> …….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p>
                    </m:sSubSup>
                  </m:oMath>
                </a14:m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r>
                          <a:rPr lang="uk-UA" i="1">
                            <a:latin typeface="Cambria Math" panose="02040503050406030204" pitchFamily="18" charset="0"/>
                          </a:rPr>
                          <m:t>21</m:t>
                        </m:r>
                      </m:sup>
                    </m:sSubSup>
                  </m:oMath>
                </a14:m>
                <a:r>
                  <a:rPr lang="uk-UA" dirty="0"/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r>
                          <a:rPr lang="uk-UA" i="1">
                            <a:latin typeface="Cambria Math" panose="02040503050406030204" pitchFamily="18" charset="0"/>
                          </a:rPr>
                          <m:t>22</m:t>
                        </m:r>
                      </m:sup>
                    </m:sSubSup>
                  </m:oMath>
                </a14:m>
                <a:r>
                  <a:rPr lang="uk-UA" dirty="0"/>
                  <a:t>……. 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p>
                    </m:sSubSup>
                  </m:oMath>
                </a14:m>
                <a:endParaRPr lang="ru-RU" dirty="0"/>
              </a:p>
              <a:p>
                <a:pPr marL="0" indent="0">
                  <a:buNone/>
                </a:pPr>
                <a:r>
                  <a:rPr lang="en-US" dirty="0"/>
                  <a:t>….    …. …....      ….</a:t>
                </a:r>
                <a:endParaRPr lang="ru-RU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  <m:r>
                          <a:rPr lang="uk-UA" i="1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</m:oMath>
                </a14:m>
                <a:r>
                  <a:rPr lang="en-US" dirty="0"/>
                  <a:t>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  <m:r>
                          <a:rPr lang="uk-UA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en-US" dirty="0"/>
                  <a:t>…...   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p>
                    </m:sSubSup>
                  </m:oMath>
                </a14:m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2132856"/>
                <a:ext cx="8568951" cy="4536504"/>
              </a:xfrm>
              <a:blipFill rotWithShape="1">
                <a:blip r:embed="rId2"/>
                <a:stretch>
                  <a:fillRect l="-1139" t="-1613" r="-12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Загальна модель розподілу функцій у проектованій логістичній системі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283968" y="5085184"/>
                <a:ext cx="4464496" cy="1226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/>
                  <a:t>де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ru-RU" dirty="0"/>
                  <a:t> – </a:t>
                </a:r>
                <a:r>
                  <a:rPr lang="uk-UA" dirty="0"/>
                  <a:t>число управлінських робіт, проведених ланкою логістичної системи, для виконання кожного завдання за логістичною функцією</a:t>
                </a:r>
                <a:endParaRPr lang="ru-RU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5085184"/>
                <a:ext cx="4464496" cy="1226554"/>
              </a:xfrm>
              <a:prstGeom prst="rect">
                <a:avLst/>
              </a:prstGeom>
              <a:blipFill rotWithShape="1">
                <a:blip r:embed="rId3"/>
                <a:stretch>
                  <a:fillRect l="-1230" t="-1990" b="-69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18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uk-UA" dirty="0"/>
                  <a:t>Таким чином, для виконання логістичного завдання </a:t>
                </a:r>
                <a:r>
                  <a:rPr lang="en-US" dirty="0"/>
                  <a:t>N i</a:t>
                </a:r>
                <a:r>
                  <a:rPr lang="uk-UA" dirty="0"/>
                  <a:t>-го виду необхідно провести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𝑁𝑖</m:t>
                        </m:r>
                      </m:sub>
                    </m:sSub>
                  </m:oMath>
                </a14:m>
                <a:r>
                  <a:rPr lang="uk-UA" dirty="0"/>
                  <a:t> робіт: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𝑁𝑖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ru-RU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ru-RU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ru-RU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</m:e>
                    </m:nary>
                  </m:oMath>
                </a14:m>
                <a:r>
                  <a:rPr lang="ru-RU" dirty="0"/>
                  <a:t>.</a:t>
                </a:r>
              </a:p>
              <a:p>
                <a:r>
                  <a:rPr lang="uk-UA" dirty="0"/>
                  <a:t>При цьому ланка логістичної системи повинна виконувати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uk-UA" dirty="0"/>
                  <a:t> робіт: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𝑁𝑖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ru-RU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ru-RU" i="1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ru-RU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</m:e>
                    </m:nary>
                  </m:oMath>
                </a14:m>
                <a:r>
                  <a:rPr lang="ru-RU" dirty="0"/>
                  <a:t>, </a:t>
                </a:r>
                <a:r>
                  <a:rPr lang="uk-UA" dirty="0"/>
                  <a:t>а у всій логістичній системі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заг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ru-RU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ru-RU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ru-RU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ru-RU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634" t="-1943" r="-13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Загальна модель розподілу функцій у проектованій логістичній системі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226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2060848"/>
                <a:ext cx="7884865" cy="4464496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uk-UA" sz="3000" dirty="0"/>
                  <a:t>Логістичний ланцюг </a:t>
                </a:r>
                <a:r>
                  <a:rPr lang="uk-UA" sz="3000" dirty="0" smtClean="0"/>
                  <a:t>складається:</a:t>
                </a:r>
              </a:p>
              <a:p>
                <a:r>
                  <a:rPr lang="uk-UA" sz="3000" dirty="0" smtClean="0"/>
                  <a:t> </a:t>
                </a:r>
                <a:r>
                  <a:rPr lang="uk-UA" sz="3000" dirty="0"/>
                  <a:t>з підприємств-виробників </a:t>
                </a:r>
                <a14:m>
                  <m:oMath xmlns:m="http://schemas.openxmlformats.org/officeDocument/2006/math">
                    <m:r>
                      <a:rPr lang="uk-UA" sz="3000" i="1">
                        <a:latin typeface="Cambria Math" panose="02040503050406030204" pitchFamily="18" charset="0"/>
                      </a:rPr>
                      <m:t>В=</m:t>
                    </m:r>
                    <m:d>
                      <m:dPr>
                        <m:begChr m:val="{"/>
                        <m:endChr m:val="}"/>
                        <m:ctrlPr>
                          <a:rPr lang="ru-RU" sz="3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3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3000" i="1">
                                <a:latin typeface="Cambria Math" panose="02040503050406030204" pitchFamily="18" charset="0"/>
                              </a:rPr>
                              <m:t>В</m:t>
                            </m:r>
                          </m:e>
                          <m:sub>
                            <m:r>
                              <a:rPr lang="uk-UA" sz="3000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sub>
                        </m:sSub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∈М</m:t>
                        </m:r>
                      </m:e>
                    </m:d>
                    <m:r>
                      <a:rPr lang="uk-UA" sz="30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sz="3000" dirty="0"/>
                  <a:t>, постачальників сировини та матеріалів, транспортних фірм, складських терміналів тощо. </a:t>
                </a:r>
                <a:endParaRPr lang="uk-UA" sz="3000" dirty="0" smtClean="0"/>
              </a:p>
              <a:p>
                <a:r>
                  <a:rPr lang="uk-UA" sz="3000" dirty="0" smtClean="0"/>
                  <a:t>У </a:t>
                </a:r>
                <a:r>
                  <a:rPr lang="uk-UA" sz="3000" dirty="0"/>
                  <a:t>рамках логістичного ланцюга може виконуватися безліч операцій </a:t>
                </a:r>
                <a14:m>
                  <m:oMath xmlns:m="http://schemas.openxmlformats.org/officeDocument/2006/math">
                    <m:r>
                      <a:rPr lang="uk-UA" sz="3000" i="1">
                        <a:latin typeface="Cambria Math" panose="02040503050406030204" pitchFamily="18" charset="0"/>
                      </a:rPr>
                      <m:t>Е=</m:t>
                    </m:r>
                    <m:d>
                      <m:dPr>
                        <m:begChr m:val="{"/>
                        <m:endChr m:val="}"/>
                        <m:ctrlPr>
                          <a:rPr lang="ru-RU" sz="3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3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k-UA" sz="3000" i="1">
                                <a:latin typeface="Cambria Math" panose="02040503050406030204" pitchFamily="18" charset="0"/>
                              </a:rPr>
                              <m:t>Е</m:t>
                            </m:r>
                          </m:e>
                          <m:sub>
                            <m:r>
                              <a:rPr lang="uk-UA" sz="3000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</m:d>
                  </m:oMath>
                </a14:m>
                <a:r>
                  <a:rPr lang="uk-UA" sz="3000" dirty="0"/>
                  <a:t>. </a:t>
                </a:r>
                <a:endParaRPr lang="uk-UA" sz="3000" dirty="0" smtClean="0"/>
              </a:p>
              <a:p>
                <a:r>
                  <a:rPr lang="uk-UA" sz="3000" dirty="0" smtClean="0"/>
                  <a:t>Щоб </a:t>
                </a:r>
                <a:r>
                  <a:rPr lang="uk-UA" sz="3000" dirty="0"/>
                  <a:t>співвіднести елементи В та Е, введемо поняття «ключова компетенція», під яким розуміємо пари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В</m:t>
                        </m:r>
                      </m:e>
                      <m:sub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𝜇</m:t>
                        </m:r>
                      </m:sub>
                    </m:sSub>
                  </m:oMath>
                </a14:m>
                <a:r>
                  <a:rPr lang="uk-UA" sz="3000" dirty="0"/>
                  <a:t> та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sz="3000" i="1">
                            <a:latin typeface="Cambria Math" panose="02040503050406030204" pitchFamily="18" charset="0"/>
                          </a:rPr>
                          <m:t>Е</m:t>
                        </m:r>
                      </m:e>
                      <m:sub>
                        <m:r>
                          <a:rPr lang="en-US" sz="3000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uk-UA" sz="3000" dirty="0" smtClean="0"/>
                  <a:t>.</a:t>
                </a:r>
                <a:endParaRPr lang="ru-RU" sz="3000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2060848"/>
                <a:ext cx="7884865" cy="4464496"/>
              </a:xfrm>
              <a:blipFill rotWithShape="1">
                <a:blip r:embed="rId2"/>
                <a:stretch>
                  <a:fillRect l="-1624" t="-2732" b="-10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М</a:t>
            </a:r>
            <a:r>
              <a:rPr lang="uk-UA" dirty="0" smtClean="0"/>
              <a:t>оделювання </a:t>
            </a:r>
            <a:r>
              <a:rPr lang="uk-UA" dirty="0"/>
              <a:t>логістичного ланцюга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00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844824"/>
                <a:ext cx="8280920" cy="4752528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uk-UA" dirty="0" smtClean="0"/>
                  <a:t>Логістичний ланцюг можна представити у вигляді спрямованого графа </a:t>
                </a:r>
              </a:p>
              <a:p>
                <a:r>
                  <a:rPr lang="uk-UA" dirty="0" smtClean="0"/>
                  <a:t>Виробнича функція: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uk-UA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d>
                      <m:d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uk-UA" i="1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sup>
                    </m:sSubSup>
                    <m:d>
                      <m:d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𝑣𝑗</m:t>
                            </m:r>
                          </m:sub>
                          <m:sup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sup>
                        </m:sSubSup>
                      </m:e>
                    </m:d>
                    <m:r>
                      <a:rPr lang="uk-UA" i="1">
                        <a:latin typeface="Cambria Math" panose="02040503050406030204" pitchFamily="18" charset="0"/>
                      </a:rPr>
                      <m:t>→</m:t>
                    </m:r>
                    <m:r>
                      <a:rPr lang="uk-UA" i="1">
                        <a:latin typeface="Cambria Math" panose="02040503050406030204" pitchFamily="18" charset="0"/>
                      </a:rPr>
                      <m:t>𝑚𝑖𝑛</m:t>
                    </m:r>
                    <m:r>
                      <a:rPr lang="uk-UA" i="1">
                        <a:latin typeface="Cambria Math" panose="02040503050406030204" pitchFamily="18" charset="0"/>
                      </a:rPr>
                      <m:t>,       </m:t>
                    </m:r>
                    <m:d>
                      <m:d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𝑣𝑗</m:t>
                            </m:r>
                          </m:sub>
                          <m:sup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sup>
                        </m:sSubSup>
                      </m:e>
                    </m:d>
                    <m:r>
                      <a:rPr lang="uk-UA" i="1">
                        <a:latin typeface="Cambria Math" panose="02040503050406030204" pitchFamily="18" charset="0"/>
                      </a:rPr>
                      <m:t> ∈ ∆,  </m:t>
                    </m:r>
                    <m:d>
                      <m:d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𝑣𝑗</m:t>
                            </m:r>
                          </m:sub>
                          <m:sup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sup>
                        </m:sSubSup>
                      </m:e>
                    </m:d>
                    <m:r>
                      <a:rPr lang="uk-UA" i="1">
                        <a:latin typeface="Cambria Math" panose="02040503050406030204" pitchFamily="18" charset="0"/>
                      </a:rPr>
                      <m:t> ∈</m:t>
                    </m:r>
                    <m:d>
                      <m:dPr>
                        <m:begChr m:val="{"/>
                        <m:endChr m:val="}"/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0;1</m:t>
                        </m:r>
                      </m:e>
                    </m:d>
                    <m:r>
                      <a:rPr lang="uk-UA" i="1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dirty="0"/>
                  <a:t> </a:t>
                </a:r>
                <a:endParaRPr lang="ru-RU" dirty="0"/>
              </a:p>
              <a:p>
                <a:r>
                  <a:rPr lang="uk-UA" dirty="0"/>
                  <a:t> </a:t>
                </a:r>
                <a:r>
                  <a:rPr lang="uk-UA" dirty="0" smtClean="0"/>
                  <a:t>Функція прибутку: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k-UA" b="0" i="1" smtClean="0">
                            <a:latin typeface="Cambria Math"/>
                          </a:rPr>
                          <m:t>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  <m:sup>
                        <m:r>
                          <a:rPr lang="uk-UA" i="1">
                            <a:latin typeface="Cambria Math" panose="02040503050406030204" pitchFamily="18" charset="0"/>
                          </a:rPr>
                          <m:t>𝑣</m:t>
                        </m:r>
                      </m:sup>
                    </m:sSubSup>
                    <m:r>
                      <a:rPr lang="uk-UA" i="1">
                        <a:latin typeface="Cambria Math" panose="02040503050406030204" pitchFamily="18" charset="0"/>
                      </a:rPr>
                      <m:t>− 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uk-UA" i="1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uk-UA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d>
                      <m:d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𝜆</m:t>
                            </m:r>
                          </m:e>
                          <m:sub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𝑣𝑗</m:t>
                            </m:r>
                          </m:sub>
                          <m:sup>
                            <m:r>
                              <a:rPr lang="uk-UA" i="1">
                                <a:latin typeface="Cambria Math" panose="02040503050406030204" pitchFamily="18" charset="0"/>
                              </a:rPr>
                              <m:t>𝜇</m:t>
                            </m:r>
                          </m:sup>
                        </m:sSubSup>
                      </m:e>
                    </m:d>
                    <m:r>
                      <a:rPr lang="uk-UA" i="1">
                        <a:latin typeface="Cambria Math" panose="02040503050406030204" pitchFamily="18" charset="0"/>
                      </a:rPr>
                      <m:t>→</m:t>
                    </m:r>
                    <m:r>
                      <a:rPr lang="uk-UA" i="1">
                        <a:latin typeface="Cambria Math" panose="02040503050406030204" pitchFamily="18" charset="0"/>
                      </a:rPr>
                      <m:t>𝑚𝑎𝑥</m:t>
                    </m:r>
                    <m:r>
                      <a:rPr lang="uk-UA" i="1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uk-UA" dirty="0"/>
                  <a:t> </a:t>
                </a:r>
                <a:endParaRPr lang="uk-UA" dirty="0" smtClean="0"/>
              </a:p>
              <a:p>
                <a:r>
                  <a:rPr lang="uk-UA" dirty="0" err="1"/>
                  <a:t>Д</a:t>
                </a:r>
                <a:r>
                  <a:rPr lang="uk-UA" dirty="0" err="1" smtClean="0"/>
                  <a:t>вухкретиріальна</a:t>
                </a:r>
                <a:r>
                  <a:rPr lang="uk-UA" dirty="0" smtClean="0"/>
                  <a:t> </a:t>
                </a:r>
                <a:r>
                  <a:rPr lang="uk-UA" dirty="0"/>
                  <a:t>функція прибутку </a:t>
                </a:r>
                <a:r>
                  <a:rPr lang="uk-UA" dirty="0" smtClean="0"/>
                  <a:t>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r>
                        <a:rPr lang="uk-UA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𝐿</m:t>
                          </m:r>
                        </m:sup>
                        <m:e>
                          <m:sSub>
                            <m:sSub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𝜇</m:t>
                              </m:r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d>
                            <m:d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−</m:t>
                          </m:r>
                          <m:nary>
                            <m:naryPr>
                              <m:chr m:val="∑"/>
                              <m:limLoc m:val="undOvr"/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sup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sup>
                                <m:e>
                                  <m:sSubSup>
                                    <m:sSubSupPr>
                                      <m:ctrlPr>
                                        <a:rPr lang="ru-RU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uk-UA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</m:e>
                                    <m:sub>
                                      <m:r>
                                        <a:rPr lang="uk-UA" i="1">
                                          <a:latin typeface="Cambria Math" panose="02040503050406030204" pitchFamily="18" charset="0"/>
                                        </a:rPr>
                                        <m:t>𝑗</m:t>
                                      </m:r>
                                    </m:sub>
                                    <m:sup>
                                      <m:r>
                                        <a:rPr lang="uk-UA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sup>
                                  </m:sSubSup>
                                  <m:d>
                                    <m:dPr>
                                      <m:ctrlPr>
                                        <a:rPr lang="ru-RU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Sup>
                                        <m:sSubSupPr>
                                          <m:ctrlPr>
                                            <a:rPr lang="ru-RU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uk-UA" i="1">
                                              <a:latin typeface="Cambria Math" panose="02040503050406030204" pitchFamily="18" charset="0"/>
                                            </a:rPr>
                                            <m:t>𝜆</m:t>
                                          </m:r>
                                        </m:e>
                                        <m:sub>
                                          <m:r>
                                            <a:rPr lang="uk-UA" i="1">
                                              <a:latin typeface="Cambria Math" panose="02040503050406030204" pitchFamily="18" charset="0"/>
                                            </a:rPr>
                                            <m:t>𝑣𝑗</m:t>
                                          </m:r>
                                        </m:sub>
                                        <m:sup>
                                          <m:r>
                                            <a:rPr lang="uk-UA" i="1">
                                              <a:latin typeface="Cambria Math" panose="02040503050406030204" pitchFamily="18" charset="0"/>
                                            </a:rPr>
                                            <m:t>𝜇</m:t>
                                          </m:r>
                                        </m:sup>
                                      </m:sSubSup>
                                    </m:e>
                                  </m:d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→</m:t>
                                  </m:r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𝑚𝑖𝑛</m:t>
                                  </m:r>
                                </m:e>
                              </m:nary>
                            </m:e>
                          </m:nary>
                        </m:e>
                      </m:nary>
                    </m:oMath>
                  </m:oMathPara>
                </a14:m>
                <a:endParaRPr lang="ru-RU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r>
                        <a:rPr lang="uk-UA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𝐿</m:t>
                          </m:r>
                        </m:sup>
                        <m:e>
                          <m:nary>
                            <m:naryPr>
                              <m:chr m:val="∑"/>
                              <m:limLoc m:val="undOvr"/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sSubSup>
                                <m:sSubSupPr>
                                  <m:ctrlPr>
                                    <a:rPr lang="ru-RU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  <m:sup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sup>
                              </m:sSubSup>
                            </m:e>
                          </m:nary>
                          <m:r>
                            <a:rPr lang="uk-UA" i="1">
                              <a:latin typeface="Cambria Math" panose="02040503050406030204" pitchFamily="18" charset="0"/>
                            </a:rPr>
                            <m:t>−</m:t>
                          </m:r>
                          <m:nary>
                            <m:naryPr>
                              <m:chr m:val="∑"/>
                              <m:limLoc m:val="undOvr"/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uk-UA" i="1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sup>
                            <m:e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sup>
                                <m:e>
                                  <m:sSubSup>
                                    <m:sSubSupPr>
                                      <m:ctrlPr>
                                        <a:rPr lang="ru-RU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uk-UA" i="1"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uk-UA" i="1">
                                          <a:latin typeface="Cambria Math" panose="02040503050406030204" pitchFamily="18" charset="0"/>
                                        </a:rPr>
                                        <m:t>𝜇</m:t>
                                      </m:r>
                                      <m:r>
                                        <a:rPr lang="uk-UA" i="1">
                                          <a:latin typeface="Cambria Math" panose="02040503050406030204" pitchFamily="18" charset="0"/>
                                        </a:rPr>
                                        <m:t>𝑗</m:t>
                                      </m:r>
                                    </m:sub>
                                    <m:sup>
                                      <m:r>
                                        <a:rPr lang="uk-UA" i="1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sup>
                                  </m:sSubSup>
                                  <m:d>
                                    <m:dPr>
                                      <m:ctrlPr>
                                        <a:rPr lang="ru-RU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Sup>
                                        <m:sSubSupPr>
                                          <m:ctrlPr>
                                            <a:rPr lang="ru-RU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uk-UA" i="1">
                                              <a:latin typeface="Cambria Math" panose="02040503050406030204" pitchFamily="18" charset="0"/>
                                            </a:rPr>
                                            <m:t>𝜆</m:t>
                                          </m:r>
                                        </m:e>
                                        <m:sub>
                                          <m:r>
                                            <a:rPr lang="uk-UA" i="1">
                                              <a:latin typeface="Cambria Math" panose="02040503050406030204" pitchFamily="18" charset="0"/>
                                            </a:rPr>
                                            <m:t>𝑣𝑗</m:t>
                                          </m:r>
                                        </m:sub>
                                        <m:sup>
                                          <m:r>
                                            <a:rPr lang="uk-UA" i="1">
                                              <a:latin typeface="Cambria Math" panose="02040503050406030204" pitchFamily="18" charset="0"/>
                                            </a:rPr>
                                            <m:t>𝜇</m:t>
                                          </m:r>
                                        </m:sup>
                                      </m:sSubSup>
                                    </m:e>
                                  </m:d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→</m:t>
                                  </m:r>
                                  <m:r>
                                    <a:rPr lang="uk-UA" i="1">
                                      <a:latin typeface="Cambria Math" panose="02040503050406030204" pitchFamily="18" charset="0"/>
                                    </a:rPr>
                                    <m:t>𝑚𝑎𝑥</m:t>
                                  </m:r>
                                </m:e>
                              </m:nary>
                            </m:e>
                          </m:nary>
                        </m:e>
                      </m:nary>
                    </m:oMath>
                  </m:oMathPara>
                </a14:m>
                <a:endParaRPr lang="ru-RU" dirty="0"/>
              </a:p>
              <a:p>
                <a:endParaRPr lang="ru-RU" dirty="0"/>
              </a:p>
              <a:p>
                <a:endParaRPr lang="ru-RU" dirty="0"/>
              </a:p>
              <a:p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844824"/>
                <a:ext cx="8280920" cy="4752528"/>
              </a:xfrm>
              <a:blipFill rotWithShape="1">
                <a:blip r:embed="rId2"/>
                <a:stretch>
                  <a:fillRect l="-1178" t="-21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Моделювання логістичного ланцюга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157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Представлені методи дослідження дозволяють одержувати й використовувати систему показників і критеріїв оцінки ефективності логістичної системи.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Висновок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188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</TotalTime>
  <Words>140</Words>
  <Application>Microsoft Office PowerPoint</Application>
  <PresentationFormat>Экран (4:3)</PresentationFormat>
  <Paragraphs>39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Cambria Math</vt:lpstr>
      <vt:lpstr>Candara</vt:lpstr>
      <vt:lpstr>Symbol</vt:lpstr>
      <vt:lpstr>Волна</vt:lpstr>
      <vt:lpstr>МАТЕМАТИЧНІ МЕТОДИ ТА МОДЕЛІ В ЛОГІСТИЧНІЙ СИСТЕМІ </vt:lpstr>
      <vt:lpstr>Презентация PowerPoint</vt:lpstr>
      <vt:lpstr>Загальна модель розподілу функцій у проектованій логістичній системі</vt:lpstr>
      <vt:lpstr>Загальна модель розподілу функцій у проектованій логістичній системі</vt:lpstr>
      <vt:lpstr>Загальна модель розподілу функцій у проектованій логістичній системі</vt:lpstr>
      <vt:lpstr>Моделювання логістичного ланцюга </vt:lpstr>
      <vt:lpstr>Моделювання логістичного ланцюга </vt:lpstr>
      <vt:lpstr>Висновок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МАТЕМАТИЧНІ МЕТОДИ ТА МОДЕЛІ В ЛОГІСТИЧНІЙ СИСТЕМІ</dc:title>
  <dc:creator>Samsung</dc:creator>
  <cp:lastModifiedBy>ПАША</cp:lastModifiedBy>
  <cp:revision>5</cp:revision>
  <dcterms:created xsi:type="dcterms:W3CDTF">2016-03-15T23:08:49Z</dcterms:created>
  <dcterms:modified xsi:type="dcterms:W3CDTF">2016-03-15T23:31:11Z</dcterms:modified>
</cp:coreProperties>
</file>