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63" r:id="rId5"/>
    <p:sldId id="261" r:id="rId6"/>
    <p:sldId id="264" r:id="rId7"/>
    <p:sldId id="262" r:id="rId8"/>
    <p:sldId id="266" r:id="rId9"/>
    <p:sldId id="265" r:id="rId10"/>
    <p:sldId id="258" r:id="rId11"/>
    <p:sldId id="259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0B2D1-DC10-48E9-913E-E54EDF899903}" type="datetimeFigureOut">
              <a:rPr lang="ru-RU" smtClean="0"/>
              <a:t>15.03.2016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96A54-C66E-4AF0-B7BA-B0420E7C0262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69906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0B2D1-DC10-48E9-913E-E54EDF899903}" type="datetimeFigureOut">
              <a:rPr lang="ru-RU" smtClean="0"/>
              <a:t>15.03.2016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96A54-C66E-4AF0-B7BA-B0420E7C02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52902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0B2D1-DC10-48E9-913E-E54EDF899903}" type="datetimeFigureOut">
              <a:rPr lang="ru-RU" smtClean="0"/>
              <a:t>15.03.2016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96A54-C66E-4AF0-B7BA-B0420E7C0262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0990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0B2D1-DC10-48E9-913E-E54EDF899903}" type="datetimeFigureOut">
              <a:rPr lang="ru-RU" smtClean="0"/>
              <a:t>15.03.2016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96A54-C66E-4AF0-B7BA-B0420E7C02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303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0B2D1-DC10-48E9-913E-E54EDF899903}" type="datetimeFigureOut">
              <a:rPr lang="ru-RU" smtClean="0"/>
              <a:t>15.03.2016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96A54-C66E-4AF0-B7BA-B0420E7C02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28884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0B2D1-DC10-48E9-913E-E54EDF899903}" type="datetimeFigureOut">
              <a:rPr lang="ru-RU" smtClean="0"/>
              <a:t>15.03.2016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96A54-C66E-4AF0-B7BA-B0420E7C02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3170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0B2D1-DC10-48E9-913E-E54EDF899903}" type="datetimeFigureOut">
              <a:rPr lang="ru-RU" smtClean="0"/>
              <a:t>15.03.2016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96A54-C66E-4AF0-B7BA-B0420E7C02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33876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5A70B2D1-DC10-48E9-913E-E54EDF899903}" type="datetimeFigureOut">
              <a:rPr lang="ru-RU" smtClean="0"/>
              <a:t>15.03.2016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0B96A54-C66E-4AF0-B7BA-B0420E7C02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75584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0B2D1-DC10-48E9-913E-E54EDF899903}" type="datetimeFigureOut">
              <a:rPr lang="ru-RU" smtClean="0"/>
              <a:t>15.03.2016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96A54-C66E-4AF0-B7BA-B0420E7C02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1260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0B2D1-DC10-48E9-913E-E54EDF899903}" type="datetimeFigureOut">
              <a:rPr lang="ru-RU" smtClean="0"/>
              <a:t>15.03.2016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96A54-C66E-4AF0-B7BA-B0420E7C02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9700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0B2D1-DC10-48E9-913E-E54EDF899903}" type="datetimeFigureOut">
              <a:rPr lang="ru-RU" smtClean="0"/>
              <a:t>15.03.2016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96A54-C66E-4AF0-B7BA-B0420E7C02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5806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A70B2D1-DC10-48E9-913E-E54EDF899903}" type="datetimeFigureOut">
              <a:rPr lang="ru-RU" smtClean="0"/>
              <a:t>15.03.2016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0B96A54-C66E-4AF0-B7BA-B0420E7C0262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2843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3999" y="1214437"/>
            <a:ext cx="10039643" cy="3765525"/>
          </a:xfrm>
        </p:spPr>
        <p:txBody>
          <a:bodyPr>
            <a:noAutofit/>
          </a:bodyPr>
          <a:lstStyle/>
          <a:p>
            <a:r>
              <a:rPr lang="uk-UA" sz="5400" dirty="0"/>
              <a:t>МЕТОДОЛОГІЯ ПРОГНОЗУВАННЯ СОЦІАЛЬНО-ЕКОНОМІЧНОГО РОЗВИТКУ</a:t>
            </a:r>
            <a:br>
              <a:rPr lang="ru-RU" sz="5400" dirty="0">
                <a:effectLst/>
              </a:rPr>
            </a:br>
            <a:endParaRPr lang="ru-RU" sz="5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792308" y="5845835"/>
            <a:ext cx="3230879" cy="407254"/>
          </a:xfrm>
        </p:spPr>
        <p:txBody>
          <a:bodyPr>
            <a:normAutofit lnSpcReduction="10000"/>
          </a:bodyPr>
          <a:lstStyle/>
          <a:p>
            <a:r>
              <a:rPr lang="ru-RU" sz="1700" dirty="0" err="1">
                <a:solidFill>
                  <a:schemeClr val="tx1"/>
                </a:solidFill>
              </a:rPr>
              <a:t>Виконав</a:t>
            </a:r>
            <a:r>
              <a:rPr lang="ru-RU" sz="1700" dirty="0">
                <a:solidFill>
                  <a:schemeClr val="tx1"/>
                </a:solidFill>
              </a:rPr>
              <a:t>: </a:t>
            </a:r>
            <a:r>
              <a:rPr lang="ru-RU" dirty="0" err="1">
                <a:solidFill>
                  <a:schemeClr val="tx1"/>
                </a:solidFill>
              </a:rPr>
              <a:t>Бовт</a:t>
            </a:r>
            <a:r>
              <a:rPr lang="ru-RU" dirty="0">
                <a:solidFill>
                  <a:schemeClr val="tx1"/>
                </a:solidFill>
              </a:rPr>
              <a:t> А.А.</a:t>
            </a:r>
          </a:p>
        </p:txBody>
      </p:sp>
    </p:spTree>
    <p:extLst>
      <p:ext uri="{BB962C8B-B14F-4D97-AF65-F5344CB8AC3E}">
        <p14:creationId xmlns:p14="http://schemas.microsoft.com/office/powerpoint/2010/main" val="21580877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Два </a:t>
            </a:r>
            <a:r>
              <a:rPr lang="uk-UA" dirty="0" err="1"/>
              <a:t>підхода</a:t>
            </a:r>
            <a:r>
              <a:rPr lang="uk-UA" dirty="0"/>
              <a:t> в прогнозуванні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Методологія прогнозування соціально-економічного розвитку регіональних систем базується на двох підходах до прогнозування: дослідному та цільовому.</a:t>
            </a:r>
            <a:endParaRPr lang="ru-RU" dirty="0"/>
          </a:p>
          <a:p>
            <a:r>
              <a:rPr lang="uk-UA" dirty="0"/>
              <a:t>Кожен регіон повинен планувати перспективи свого розвитку з урахуванням факторів розвитку і необхідних критеріїв. У цьому випадку основою для прогнозу є передбачувана мета і її майбутні параметри, на підставі яких досліджуються довгострокові прогнози регіонального розвитку. Такий підхід до регіонального прогнозування називається цільовим.</a:t>
            </a:r>
            <a:endParaRPr lang="ru-RU" dirty="0"/>
          </a:p>
          <a:p>
            <a:r>
              <a:rPr lang="uk-UA" dirty="0"/>
              <a:t>З іншого боку, будь-який господарюючий суб'єкт в ринковій економіці займається вивченням свого поточного стану в залежності від наявних ресурсів (факторів). І такий підхід називається дослідницьким прогнозуванням, коли основою прогнозування служить база ретроспективних аналітичних даних.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495292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/>
              <a:t>Зв'язок двох підходів до прогнозування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1377" y="1809393"/>
            <a:ext cx="6429572" cy="4462232"/>
          </a:xfrm>
        </p:spPr>
      </p:pic>
    </p:spTree>
    <p:extLst>
      <p:ext uri="{BB962C8B-B14F-4D97-AF65-F5344CB8AC3E}">
        <p14:creationId xmlns:p14="http://schemas.microsoft.com/office/powerpoint/2010/main" val="28052941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97280" y="1845734"/>
            <a:ext cx="8862646" cy="4023360"/>
          </a:xfrm>
        </p:spPr>
        <p:txBody>
          <a:bodyPr/>
          <a:lstStyle/>
          <a:p>
            <a:r>
              <a:rPr lang="uk-UA" dirty="0"/>
              <a:t>Отже, процес прогнозування є ключовим моментом і початковим етапом розвитку будь-якої соціально-економічної системи, в тому числі регіону. Від успішності прогнозування безпосередньо залежить ефективність прийнятих рішень не тільки на регіональному, а й на федеральному рівні.</a:t>
            </a:r>
            <a:endParaRPr lang="ru-RU" dirty="0"/>
          </a:p>
          <a:p>
            <a:endParaRPr lang="ru-RU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>
            <a:normAutofit/>
          </a:bodyPr>
          <a:lstStyle/>
          <a:p>
            <a:r>
              <a:rPr lang="uk-UA" dirty="0"/>
              <a:t>Зв'язок двох підходів до прогнозування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56890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/>
              <a:t>Виявлені проблеми в системі регіонального прогнозування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8071" y="1834963"/>
            <a:ext cx="6696184" cy="4382958"/>
          </a:xfrm>
        </p:spPr>
      </p:pic>
    </p:spTree>
    <p:extLst>
      <p:ext uri="{BB962C8B-B14F-4D97-AF65-F5344CB8AC3E}">
        <p14:creationId xmlns:p14="http://schemas.microsoft.com/office/powerpoint/2010/main" val="32048675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97280" y="1845734"/>
            <a:ext cx="9594166" cy="4372186"/>
          </a:xfrm>
        </p:spPr>
        <p:txBody>
          <a:bodyPr>
            <a:normAutofit fontScale="92500"/>
          </a:bodyPr>
          <a:lstStyle/>
          <a:p>
            <a:r>
              <a:rPr lang="uk-UA" dirty="0"/>
              <a:t>Можна виділити ряд умов, що забезпечують якісне прогнозування регіонального розвитку.</a:t>
            </a:r>
            <a:endParaRPr lang="ru-RU" dirty="0"/>
          </a:p>
          <a:p>
            <a:r>
              <a:rPr lang="uk-UA" dirty="0"/>
              <a:t>По-перше, регіон слід розглядати як організаційну систему, в якій домінуючими показниками є чинники соціально-економічного розвитку. У цьому випадку цілі розвитку співвідносяться з існуючими ресурсами і можливим потенціалом регіону.</a:t>
            </a:r>
            <a:endParaRPr lang="ru-RU" dirty="0"/>
          </a:p>
          <a:p>
            <a:r>
              <a:rPr lang="uk-UA" dirty="0"/>
              <a:t>По-друге, при прогнозуванні обов'язково повинні враховуватися закономірності взаємодії факторів регіонального розвитку та їх вплив на ключові показники, що характеризують рівень цього розвитку.</a:t>
            </a:r>
            <a:endParaRPr lang="ru-RU" dirty="0"/>
          </a:p>
          <a:p>
            <a:r>
              <a:rPr lang="uk-UA" dirty="0"/>
              <a:t>По-третє, на підставі виявлених закономірностей повинні бути отримані прогнозні моделі поведінки соціально-економічних систем. І ці моделі повинні бути імітаційними, щоб прогнозувати реакцію регіональних систем на зміну факторів розвитку. Що, в цілому, забезпечить ефективність прогнозування.</a:t>
            </a:r>
            <a:endParaRPr lang="ru-RU" dirty="0"/>
          </a:p>
          <a:p>
            <a:r>
              <a:rPr lang="uk-UA" dirty="0"/>
              <a:t>По-четверте, прогнозування має враховувати багатоваріантність не просто економічного зростання регіональної системи, а якісне її зміна, тобто соціально-економічний розвиток.</a:t>
            </a:r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/>
              <a:t>Виявлені проблеми в системі регіонального прогнозування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43112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/>
              <a:t>Вибір інструментів прогнозування з урахуванням методологічного підходу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965" y="1804382"/>
            <a:ext cx="4938396" cy="4500382"/>
          </a:xfrm>
        </p:spPr>
      </p:pic>
    </p:spTree>
    <p:extLst>
      <p:ext uri="{BB962C8B-B14F-4D97-AF65-F5344CB8AC3E}">
        <p14:creationId xmlns:p14="http://schemas.microsoft.com/office/powerpoint/2010/main" val="11044609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Вибір інструментів прогнозування з урахуванням методологічного підходу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Вибір інструментів прогнозування в практиці регіонального розвитку в цілому визначається методологічними принципами двох підходів.</a:t>
            </a:r>
          </a:p>
          <a:p>
            <a:r>
              <a:rPr lang="uk-UA" dirty="0"/>
              <a:t>З урахуванням двох напрямів методологічного побудови прогнозних варіантів соціально-економічного розвитку систем, головним є питання вибору найбільш відповідного варіанту прогнозування.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21358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Практична частина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3600" i="1"/>
                          </m:ctrlPr>
                        </m:sSubPr>
                        <m:e>
                          <m:r>
                            <a:rPr lang="en-US" sz="3600" i="1"/>
                            <m:t>𝐼</m:t>
                          </m:r>
                        </m:e>
                        <m:sub>
                          <m:r>
                            <a:rPr lang="en-US" sz="3600" i="1"/>
                            <m:t>𝑘𝑘</m:t>
                          </m:r>
                        </m:sub>
                      </m:sSub>
                      <m:r>
                        <a:rPr lang="ru-RU" sz="3600" i="1"/>
                        <m:t>=</m:t>
                      </m:r>
                      <m:sSub>
                        <m:sSubPr>
                          <m:ctrlPr>
                            <a:rPr lang="ru-RU" sz="3600" i="1"/>
                          </m:ctrlPr>
                        </m:sSubPr>
                        <m:e>
                          <m:r>
                            <a:rPr lang="ru-RU" sz="3600" i="1"/>
                            <m:t>0,35</m:t>
                          </m:r>
                        </m:e>
                        <m:sub>
                          <m:r>
                            <a:rPr lang="en-US" sz="3600" i="1"/>
                            <m:t>𝑘</m:t>
                          </m:r>
                          <m:r>
                            <a:rPr lang="ru-RU" sz="3600" i="1"/>
                            <m:t>1</m:t>
                          </m:r>
                        </m:sub>
                      </m:sSub>
                      <m:r>
                        <a:rPr lang="ru-RU" sz="3600" i="1"/>
                        <m:t>+</m:t>
                      </m:r>
                      <m:sSub>
                        <m:sSubPr>
                          <m:ctrlPr>
                            <a:rPr lang="ru-RU" sz="3600" i="1"/>
                          </m:ctrlPr>
                        </m:sSubPr>
                        <m:e>
                          <m:r>
                            <a:rPr lang="ru-RU" sz="3600" i="1"/>
                            <m:t>0,25</m:t>
                          </m:r>
                        </m:e>
                        <m:sub>
                          <m:r>
                            <a:rPr lang="en-US" sz="3600" i="1"/>
                            <m:t>𝑘</m:t>
                          </m:r>
                          <m:r>
                            <a:rPr lang="ru-RU" sz="3600" i="1"/>
                            <m:t>2</m:t>
                          </m:r>
                        </m:sub>
                      </m:sSub>
                      <m:r>
                        <a:rPr lang="ru-RU" sz="3600" i="1"/>
                        <m:t>+</m:t>
                      </m:r>
                      <m:sSub>
                        <m:sSubPr>
                          <m:ctrlPr>
                            <a:rPr lang="ru-RU" sz="3600" i="1"/>
                          </m:ctrlPr>
                        </m:sSubPr>
                        <m:e>
                          <m:r>
                            <a:rPr lang="ru-RU" sz="3600" i="1"/>
                            <m:t>0,25</m:t>
                          </m:r>
                        </m:e>
                        <m:sub>
                          <m:r>
                            <a:rPr lang="en-US" sz="3600" i="1"/>
                            <m:t>𝑘</m:t>
                          </m:r>
                          <m:r>
                            <a:rPr lang="ru-RU" sz="3600" i="1"/>
                            <m:t>3</m:t>
                          </m:r>
                        </m:sub>
                      </m:sSub>
                      <m:r>
                        <a:rPr lang="ru-RU" sz="3600" i="1"/>
                        <m:t>+</m:t>
                      </m:r>
                      <m:sSub>
                        <m:sSubPr>
                          <m:ctrlPr>
                            <a:rPr lang="ru-RU" sz="3600" i="1"/>
                          </m:ctrlPr>
                        </m:sSubPr>
                        <m:e>
                          <m:r>
                            <a:rPr lang="ru-RU" sz="3600" i="1"/>
                            <m:t>0,15</m:t>
                          </m:r>
                        </m:e>
                        <m:sub>
                          <m:r>
                            <a:rPr lang="en-US" sz="3600" i="1"/>
                            <m:t>𝑘</m:t>
                          </m:r>
                          <m:r>
                            <a:rPr lang="ru-RU" sz="3600" i="1"/>
                            <m:t>4</m:t>
                          </m:r>
                        </m:sub>
                      </m:sSub>
                    </m:oMath>
                  </m:oMathPara>
                </a14:m>
                <a:endParaRPr lang="ru-RU" dirty="0"/>
              </a:p>
              <a:p>
                <a:endParaRPr lang="ru-RU" dirty="0"/>
              </a:p>
              <a:p>
                <a:pPr>
                  <a:buFont typeface="Wingdings" panose="05000000000000000000" pitchFamily="2" charset="2"/>
                  <a:buChar char="Ø"/>
                </a:pPr>
                <a:r>
                  <a:rPr lang="uk-UA" dirty="0"/>
                  <a:t>к1 - економічний критерій, </a:t>
                </a:r>
              </a:p>
              <a:p>
                <a:pPr>
                  <a:buFont typeface="Wingdings" panose="05000000000000000000" pitchFamily="2" charset="2"/>
                  <a:buChar char="Ø"/>
                </a:pPr>
                <a:r>
                  <a:rPr lang="uk-UA" dirty="0"/>
                  <a:t>к2 - соціальний критерій, </a:t>
                </a:r>
              </a:p>
              <a:p>
                <a:pPr>
                  <a:buFont typeface="Wingdings" panose="05000000000000000000" pitchFamily="2" charset="2"/>
                  <a:buChar char="Ø"/>
                </a:pPr>
                <a:r>
                  <a:rPr lang="uk-UA" dirty="0"/>
                  <a:t>к3 - інноваційний, </a:t>
                </a:r>
              </a:p>
              <a:p>
                <a:pPr>
                  <a:buFont typeface="Wingdings" panose="05000000000000000000" pitchFamily="2" charset="2"/>
                  <a:buChar char="Ø"/>
                </a:pPr>
                <a:r>
                  <a:rPr lang="uk-UA" dirty="0"/>
                  <a:t>к4 - екологічний.</a:t>
                </a:r>
                <a:endParaRPr lang="ru-RU" dirty="0">
                  <a:effectLst/>
                </a:endParaRPr>
              </a:p>
              <a:p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45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85143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Висновок: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97280" y="1845734"/>
            <a:ext cx="8468751" cy="4023360"/>
          </a:xfrm>
        </p:spPr>
        <p:txBody>
          <a:bodyPr/>
          <a:lstStyle/>
          <a:p>
            <a:pPr marL="0" indent="0">
              <a:buNone/>
            </a:pPr>
            <a:r>
              <a:rPr lang="uk-UA" dirty="0"/>
              <a:t>Таким чином, процес прогнозування при виборі будь-якого методологічного підходу може включати в себе пошук універсальних показників і критеріїв соціально-економічного розвитку.</a:t>
            </a:r>
          </a:p>
          <a:p>
            <a:pPr marL="0" indent="0">
              <a:buNone/>
            </a:pPr>
            <a:r>
              <a:rPr lang="uk-UA" dirty="0"/>
              <a:t>Тому при постановці конкретних завдань прогнозування для вибору відповідних підходів слід перш за все чітко формулювати регіональні обмеження і допуски, у яких планується надалі прогнозування.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46957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5755" y="272535"/>
            <a:ext cx="10058400" cy="1450757"/>
          </a:xfrm>
        </p:spPr>
        <p:txBody>
          <a:bodyPr/>
          <a:lstStyle/>
          <a:p>
            <a:r>
              <a:rPr lang="ru-RU" dirty="0" err="1"/>
              <a:t>Дякую</a:t>
            </a:r>
            <a:r>
              <a:rPr lang="ru-RU" dirty="0"/>
              <a:t> за </a:t>
            </a:r>
            <a:r>
              <a:rPr lang="ru-RU" dirty="0" err="1"/>
              <a:t>увагу</a:t>
            </a:r>
            <a:r>
              <a:rPr lang="ru-RU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311712520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73</TotalTime>
  <Words>415</Words>
  <Application>Microsoft Office PowerPoint</Application>
  <PresentationFormat>Широкоэкранный</PresentationFormat>
  <Paragraphs>31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Wingdings</vt:lpstr>
      <vt:lpstr>Ретро</vt:lpstr>
      <vt:lpstr>МЕТОДОЛОГІЯ ПРОГНОЗУВАННЯ СОЦІАЛЬНО-ЕКОНОМІЧНОГО РОЗВИТКУ </vt:lpstr>
      <vt:lpstr>Два підхода в прогнозуванні</vt:lpstr>
      <vt:lpstr>Зв'язок двох підходів до прогнозування</vt:lpstr>
      <vt:lpstr>Зв'язок двох підходів до прогнозування</vt:lpstr>
      <vt:lpstr>Виявлені проблеми в системі регіонального прогнозування</vt:lpstr>
      <vt:lpstr>Виявлені проблеми в системі регіонального прогнозування</vt:lpstr>
      <vt:lpstr>Вибір інструментів прогнозування з урахуванням методологічного підходу</vt:lpstr>
      <vt:lpstr>Вибір інструментів прогнозування з урахуванням методологічного підходу</vt:lpstr>
      <vt:lpstr>Практична частина</vt:lpstr>
      <vt:lpstr>Висновок:</vt:lpstr>
      <vt:lpstr>Дякую за увагу!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Артёмка</dc:creator>
  <cp:lastModifiedBy>Артёмка</cp:lastModifiedBy>
  <cp:revision>4</cp:revision>
  <dcterms:created xsi:type="dcterms:W3CDTF">2016-03-15T20:50:35Z</dcterms:created>
  <dcterms:modified xsi:type="dcterms:W3CDTF">2016-03-15T22:04:15Z</dcterms:modified>
</cp:coreProperties>
</file>