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50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14.03.2016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14.03.2016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14.03.2016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14.03.2016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МЕТОДИ ОЦІНКИ </a:t>
            </a:r>
            <a:r>
              <a:rPr lang="ru-RU" b="1"/>
              <a:t>ЕФЕКТИВНОСТІ </a:t>
            </a:r>
            <a:r>
              <a:rPr lang="ru-RU" b="1" smtClean="0"/>
              <a:t>ІННОВАЦІЙНОГО ПОТЕНЦІАЛУ ПІДПРИЄМТСВА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51720" y="4437112"/>
            <a:ext cx="6400800" cy="1752600"/>
          </a:xfrm>
        </p:spPr>
        <p:txBody>
          <a:bodyPr>
            <a:normAutofit/>
          </a:bodyPr>
          <a:lstStyle/>
          <a:p>
            <a:pPr algn="r"/>
            <a:r>
              <a:rPr lang="ru-RU" b="1" dirty="0"/>
              <a:t>Демченко Г.В., </a:t>
            </a:r>
            <a:r>
              <a:rPr lang="ru-RU" b="1" dirty="0" err="1"/>
              <a:t>аспірант</a:t>
            </a:r>
            <a:endParaRPr lang="ru-RU" b="1" dirty="0"/>
          </a:p>
          <a:p>
            <a:pPr algn="r"/>
            <a:r>
              <a:rPr lang="ru-RU" b="1" dirty="0"/>
              <a:t>факультету менеджменту і маркетингу</a:t>
            </a:r>
          </a:p>
          <a:p>
            <a:pPr algn="r"/>
            <a:r>
              <a:rPr lang="ru-RU" b="1" dirty="0"/>
              <a:t>ХНЕУ </a:t>
            </a:r>
            <a:r>
              <a:rPr lang="ru-RU" b="1" dirty="0" err="1"/>
              <a:t>ім</a:t>
            </a:r>
            <a:r>
              <a:rPr lang="ru-RU" b="1" dirty="0"/>
              <a:t>. С. </a:t>
            </a:r>
            <a:r>
              <a:rPr lang="ru-RU" b="1" dirty="0" err="1"/>
              <a:t>Кузнеця</a:t>
            </a:r>
            <a:endParaRPr lang="ru-RU" b="1" dirty="0"/>
          </a:p>
          <a:p>
            <a:pPr algn="r"/>
            <a:r>
              <a:rPr lang="ru-RU" b="1" dirty="0" err="1"/>
              <a:t>Україна</a:t>
            </a:r>
            <a:endParaRPr lang="ru-RU" b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30421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15616" y="2274838"/>
            <a:ext cx="691276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400" b="1" u="sng" dirty="0">
                <a:latin typeface="Arial"/>
                <a:ea typeface="Calibri"/>
              </a:rPr>
              <a:t>Інноваційний потенціал підприємства </a:t>
            </a:r>
            <a:r>
              <a:rPr lang="uk-UA" sz="2400" dirty="0">
                <a:latin typeface="Arial"/>
                <a:ea typeface="Calibri"/>
              </a:rPr>
              <a:t>визначається як здатність підприємства забезпечувати такий рівень оновлення своєї діяльності (вироблених товарів і послуг), який необхідний для завоювання або утримання конкурентних позицій в реально створених умовах </a:t>
            </a:r>
            <a:r>
              <a:rPr lang="uk-UA" sz="2400" dirty="0" smtClean="0">
                <a:latin typeface="Arial"/>
                <a:ea typeface="Calibri"/>
              </a:rPr>
              <a:t>ринку.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2715410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2060848"/>
            <a:ext cx="7128792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  <a:spcAft>
                <a:spcPts val="0"/>
              </a:spcAft>
            </a:pPr>
            <a:r>
              <a:rPr lang="uk-UA" sz="2800" b="1" dirty="0">
                <a:latin typeface="Arial"/>
                <a:ea typeface="Times New Roman"/>
                <a:cs typeface="Times New Roman"/>
              </a:rPr>
              <a:t>Метою оцінки інноваційного потенціалу </a:t>
            </a:r>
            <a:r>
              <a:rPr lang="uk-UA" sz="2800" dirty="0">
                <a:latin typeface="Arial"/>
                <a:ea typeface="Times New Roman"/>
                <a:cs typeface="Times New Roman"/>
              </a:rPr>
              <a:t>є можливість вибору і реалізації інноваційної стратегії підприємства, що дозволяє зміцнити його становище на ринку. </a:t>
            </a:r>
            <a:endParaRPr lang="ru-RU" sz="28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426541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916832"/>
            <a:ext cx="7772400" cy="1780108"/>
          </a:xfrm>
        </p:spPr>
        <p:txBody>
          <a:bodyPr>
            <a:normAutofit/>
          </a:bodyPr>
          <a:lstStyle/>
          <a:p>
            <a:r>
              <a:rPr lang="uk-UA" sz="5400" dirty="0" smtClean="0"/>
              <a:t>ІСНУЮЧІ МЕТОДИ ОЦІНКИ</a:t>
            </a:r>
            <a:endParaRPr lang="ru-RU" sz="5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85914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1124744"/>
            <a:ext cx="7848872" cy="46535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  <a:spcAft>
                <a:spcPts val="0"/>
              </a:spcAft>
            </a:pPr>
            <a:r>
              <a:rPr lang="uk-UA" sz="3600" b="1" dirty="0" smtClean="0">
                <a:latin typeface="Arial"/>
                <a:ea typeface="Times New Roman"/>
                <a:cs typeface="Times New Roman"/>
              </a:rPr>
              <a:t>На основі експертних оцінок</a:t>
            </a:r>
          </a:p>
          <a:p>
            <a:pPr algn="just">
              <a:lnSpc>
                <a:spcPct val="130000"/>
              </a:lnSpc>
              <a:spcAft>
                <a:spcPts val="0"/>
              </a:spcAft>
            </a:pPr>
            <a:r>
              <a:rPr lang="uk-UA" sz="3600" b="1" dirty="0" smtClean="0">
                <a:latin typeface="Arial"/>
                <a:ea typeface="Times New Roman"/>
                <a:cs typeface="Times New Roman"/>
              </a:rPr>
              <a:t>Представник: Р.А</a:t>
            </a:r>
            <a:r>
              <a:rPr lang="uk-UA" sz="3600" b="1" dirty="0">
                <a:latin typeface="Arial"/>
                <a:ea typeface="Times New Roman"/>
                <a:cs typeface="Times New Roman"/>
              </a:rPr>
              <a:t>. </a:t>
            </a:r>
            <a:r>
              <a:rPr lang="uk-UA" sz="3600" b="1" dirty="0" err="1" smtClean="0">
                <a:latin typeface="Arial"/>
                <a:ea typeface="Times New Roman"/>
                <a:cs typeface="Times New Roman"/>
              </a:rPr>
              <a:t>Фатхутдінов</a:t>
            </a:r>
            <a:r>
              <a:rPr lang="uk-UA" sz="3600" b="1" dirty="0" smtClean="0">
                <a:latin typeface="Arial"/>
                <a:ea typeface="Times New Roman"/>
                <a:cs typeface="Times New Roman"/>
              </a:rPr>
              <a:t>.</a:t>
            </a:r>
          </a:p>
          <a:p>
            <a:pPr algn="just">
              <a:lnSpc>
                <a:spcPct val="130000"/>
              </a:lnSpc>
              <a:spcAft>
                <a:spcPts val="0"/>
              </a:spcAft>
            </a:pPr>
            <a:r>
              <a:rPr lang="uk-UA" sz="3600" b="1" dirty="0" smtClean="0">
                <a:latin typeface="Arial"/>
                <a:ea typeface="Times New Roman"/>
                <a:cs typeface="Times New Roman"/>
              </a:rPr>
              <a:t> </a:t>
            </a:r>
            <a:r>
              <a:rPr lang="uk-UA" sz="2400" dirty="0" smtClean="0">
                <a:latin typeface="Arial"/>
                <a:ea typeface="Times New Roman"/>
                <a:cs typeface="Times New Roman"/>
              </a:rPr>
              <a:t>Основою </a:t>
            </a:r>
            <a:r>
              <a:rPr lang="uk-UA" sz="2400" dirty="0">
                <a:latin typeface="Arial"/>
                <a:ea typeface="Times New Roman"/>
                <a:cs typeface="Times New Roman"/>
              </a:rPr>
              <a:t>даної методики оцінки інноваційного потенціалу є діагностика або аналіз внутрішнього середовища підприємства. Діагностуються елементи включають в себе продуктовий блок, функціональний блок, ресурсний блок, організаційний блок, </a:t>
            </a:r>
            <a:r>
              <a:rPr lang="uk-UA" sz="2400" dirty="0" err="1">
                <a:latin typeface="Arial"/>
                <a:ea typeface="Times New Roman"/>
                <a:cs typeface="Times New Roman"/>
              </a:rPr>
              <a:t>блок</a:t>
            </a:r>
            <a:r>
              <a:rPr lang="uk-UA" sz="2400" dirty="0">
                <a:latin typeface="Arial"/>
                <a:ea typeface="Times New Roman"/>
                <a:cs typeface="Times New Roman"/>
              </a:rPr>
              <a:t> управління.</a:t>
            </a:r>
            <a:endParaRPr lang="ru-RU" sz="24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947657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1340768"/>
            <a:ext cx="7848872" cy="44135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  <a:spcAft>
                <a:spcPts val="0"/>
              </a:spcAft>
            </a:pPr>
            <a:r>
              <a:rPr lang="uk-UA" sz="2400" b="1" dirty="0" smtClean="0">
                <a:latin typeface="Arial"/>
                <a:ea typeface="Times New Roman"/>
                <a:cs typeface="Times New Roman"/>
              </a:rPr>
              <a:t>На основі фінансово-економічних показників</a:t>
            </a:r>
          </a:p>
          <a:p>
            <a:pPr algn="just">
              <a:lnSpc>
                <a:spcPct val="130000"/>
              </a:lnSpc>
              <a:spcAft>
                <a:spcPts val="0"/>
              </a:spcAft>
            </a:pPr>
            <a:r>
              <a:rPr lang="uk-UA" sz="2400" b="1" dirty="0" smtClean="0">
                <a:latin typeface="Arial"/>
                <a:ea typeface="Times New Roman"/>
                <a:cs typeface="Times New Roman"/>
              </a:rPr>
              <a:t>Представник: </a:t>
            </a:r>
            <a:r>
              <a:rPr lang="uk-UA" sz="2400" b="1" dirty="0" err="1" smtClean="0">
                <a:latin typeface="Arial"/>
                <a:ea typeface="Times New Roman"/>
                <a:cs typeface="Times New Roman"/>
              </a:rPr>
              <a:t>Тріфілова</a:t>
            </a:r>
            <a:r>
              <a:rPr lang="uk-UA" sz="2400" b="1" dirty="0" smtClean="0">
                <a:latin typeface="Arial"/>
                <a:ea typeface="Times New Roman"/>
                <a:cs typeface="Times New Roman"/>
              </a:rPr>
              <a:t> А.А. </a:t>
            </a:r>
          </a:p>
          <a:p>
            <a:pPr algn="just">
              <a:lnSpc>
                <a:spcPct val="130000"/>
              </a:lnSpc>
              <a:spcAft>
                <a:spcPts val="0"/>
              </a:spcAft>
            </a:pPr>
            <a:endParaRPr lang="uk-UA" sz="2400" b="1" dirty="0" smtClean="0">
              <a:latin typeface="Arial"/>
              <a:ea typeface="Times New Roman"/>
              <a:cs typeface="Times New Roman"/>
            </a:endParaRPr>
          </a:p>
          <a:p>
            <a:pPr algn="just">
              <a:lnSpc>
                <a:spcPct val="130000"/>
              </a:lnSpc>
              <a:spcAft>
                <a:spcPts val="0"/>
              </a:spcAft>
            </a:pPr>
            <a:r>
              <a:rPr lang="uk-UA" sz="2400" dirty="0">
                <a:latin typeface="Arial"/>
                <a:ea typeface="Times New Roman"/>
                <a:cs typeface="Times New Roman"/>
              </a:rPr>
              <a:t>головний акцент </a:t>
            </a:r>
            <a:r>
              <a:rPr lang="uk-UA" sz="2400" dirty="0" smtClean="0">
                <a:latin typeface="Arial"/>
                <a:ea typeface="Times New Roman"/>
                <a:cs typeface="Times New Roman"/>
              </a:rPr>
              <a:t>робиться </a:t>
            </a:r>
            <a:r>
              <a:rPr lang="uk-UA" sz="2400" dirty="0">
                <a:latin typeface="Arial"/>
                <a:ea typeface="Times New Roman"/>
                <a:cs typeface="Times New Roman"/>
              </a:rPr>
              <a:t>на оцінці рівня забезпеченості підприємства фінансово-економічними ресурсами для ефективного забезпечення не тільки стратегічної інноваційної, а й поточної виробничої діяльності.</a:t>
            </a:r>
            <a:endParaRPr lang="ru-RU" sz="2400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30000"/>
              </a:lnSpc>
              <a:spcAft>
                <a:spcPts val="0"/>
              </a:spcAft>
            </a:pPr>
            <a:endParaRPr lang="uk-UA" sz="2400" b="1" dirty="0" smtClean="0">
              <a:latin typeface="Arial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064279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1340768"/>
            <a:ext cx="7848872" cy="3933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  <a:spcAft>
                <a:spcPts val="0"/>
              </a:spcAft>
            </a:pPr>
            <a:r>
              <a:rPr lang="uk-UA" sz="2400" b="1" dirty="0" smtClean="0">
                <a:latin typeface="Arial"/>
                <a:ea typeface="Times New Roman"/>
                <a:cs typeface="Times New Roman"/>
              </a:rPr>
              <a:t>На основі рівня інтелектуального потенціалу та фінансово-економічних показників</a:t>
            </a:r>
          </a:p>
          <a:p>
            <a:pPr algn="just">
              <a:lnSpc>
                <a:spcPct val="130000"/>
              </a:lnSpc>
              <a:spcAft>
                <a:spcPts val="0"/>
              </a:spcAft>
            </a:pPr>
            <a:r>
              <a:rPr lang="uk-UA" sz="2400" b="1" dirty="0" smtClean="0">
                <a:latin typeface="Arial"/>
                <a:ea typeface="Times New Roman"/>
                <a:cs typeface="Times New Roman"/>
              </a:rPr>
              <a:t>Представник: </a:t>
            </a:r>
            <a:r>
              <a:rPr lang="uk-UA" sz="2400" b="1" dirty="0" err="1" smtClean="0">
                <a:latin typeface="Arial"/>
                <a:ea typeface="Times New Roman"/>
                <a:cs typeface="Times New Roman"/>
              </a:rPr>
              <a:t>Ілляшенко</a:t>
            </a:r>
            <a:r>
              <a:rPr lang="uk-UA" sz="2400" b="1" dirty="0" smtClean="0">
                <a:latin typeface="Arial"/>
                <a:ea typeface="Times New Roman"/>
                <a:cs typeface="Times New Roman"/>
              </a:rPr>
              <a:t> С.М.</a:t>
            </a:r>
          </a:p>
          <a:p>
            <a:pPr algn="just">
              <a:lnSpc>
                <a:spcPct val="130000"/>
              </a:lnSpc>
              <a:spcAft>
                <a:spcPts val="0"/>
              </a:spcAft>
            </a:pPr>
            <a:endParaRPr lang="uk-UA" sz="2400" b="1" dirty="0" smtClean="0">
              <a:latin typeface="Arial"/>
              <a:ea typeface="Times New Roman"/>
              <a:cs typeface="Times New Roman"/>
            </a:endParaRPr>
          </a:p>
          <a:p>
            <a:pPr algn="just">
              <a:lnSpc>
                <a:spcPct val="130000"/>
              </a:lnSpc>
              <a:spcAft>
                <a:spcPts val="0"/>
              </a:spcAft>
            </a:pPr>
            <a:r>
              <a:rPr lang="uk-UA" sz="2400" dirty="0">
                <a:latin typeface="Arial"/>
                <a:ea typeface="Times New Roman"/>
              </a:rPr>
              <a:t>виділяє інтелектуальний потенціал </a:t>
            </a:r>
            <a:r>
              <a:rPr lang="uk-UA" sz="2400" dirty="0" smtClean="0">
                <a:latin typeface="Arial"/>
                <a:ea typeface="Times New Roman"/>
              </a:rPr>
              <a:t>окремою складовою </a:t>
            </a:r>
            <a:r>
              <a:rPr lang="uk-UA" sz="2400" dirty="0">
                <a:latin typeface="Arial"/>
                <a:ea typeface="Times New Roman"/>
              </a:rPr>
              <a:t>в структурі інноваційного потенціалу поряд з кадровим, ринковим, технологічних, інформаційних, </a:t>
            </a:r>
            <a:r>
              <a:rPr lang="uk-UA" sz="2400" dirty="0" err="1">
                <a:latin typeface="Arial"/>
                <a:ea typeface="Times New Roman"/>
              </a:rPr>
              <a:t>інтерфейсним</a:t>
            </a:r>
            <a:r>
              <a:rPr lang="uk-UA" sz="2400" dirty="0">
                <a:latin typeface="Arial"/>
                <a:ea typeface="Times New Roman"/>
              </a:rPr>
              <a:t>, науково-дослідним. </a:t>
            </a:r>
            <a:endParaRPr lang="uk-UA" sz="2400" b="1" dirty="0" smtClean="0">
              <a:latin typeface="Arial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635842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1340768"/>
            <a:ext cx="7848872" cy="53737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  <a:spcAft>
                <a:spcPts val="0"/>
              </a:spcAft>
            </a:pPr>
            <a:r>
              <a:rPr lang="uk-UA" sz="2400" b="1" dirty="0" smtClean="0">
                <a:latin typeface="Arial"/>
                <a:ea typeface="Times New Roman"/>
                <a:cs typeface="Times New Roman"/>
              </a:rPr>
              <a:t>Комплексний підхід до оцінки інноваційного потенціалу підприємства</a:t>
            </a:r>
          </a:p>
          <a:p>
            <a:pPr algn="ctr">
              <a:lnSpc>
                <a:spcPct val="130000"/>
              </a:lnSpc>
              <a:spcAft>
                <a:spcPts val="0"/>
              </a:spcAft>
            </a:pPr>
            <a:endParaRPr lang="uk-UA" sz="2400" b="1" dirty="0" smtClean="0">
              <a:latin typeface="Arial"/>
              <a:ea typeface="Times New Roman"/>
              <a:cs typeface="Times New Roman"/>
            </a:endParaRPr>
          </a:p>
          <a:p>
            <a:pPr algn="just">
              <a:lnSpc>
                <a:spcPct val="130000"/>
              </a:lnSpc>
              <a:spcAft>
                <a:spcPts val="0"/>
              </a:spcAft>
            </a:pPr>
            <a:r>
              <a:rPr lang="uk-UA" sz="1600" dirty="0">
                <a:latin typeface="Arial"/>
                <a:ea typeface="Times New Roman"/>
                <a:cs typeface="Times New Roman"/>
              </a:rPr>
              <a:t>1. Оцінка фінансово-економічних можливостей, що дозволяють забезпечити інноваційну діяльність підприємства усіма необхідними ресурсами.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30000"/>
              </a:lnSpc>
              <a:spcAft>
                <a:spcPts val="0"/>
              </a:spcAft>
            </a:pPr>
            <a:r>
              <a:rPr lang="uk-UA" sz="1600" dirty="0">
                <a:latin typeface="Arial"/>
                <a:ea typeface="Times New Roman"/>
                <a:cs typeface="Times New Roman"/>
              </a:rPr>
              <a:t>2. Оцінка науково-технічних можливостей підприємства, тобто наявність науко-технічних, технологічних власних та куплених розробок.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30000"/>
              </a:lnSpc>
              <a:spcAft>
                <a:spcPts val="0"/>
              </a:spcAft>
            </a:pPr>
            <a:r>
              <a:rPr lang="uk-UA" sz="1600" dirty="0">
                <a:latin typeface="Arial"/>
                <a:ea typeface="Times New Roman"/>
                <a:cs typeface="Times New Roman"/>
              </a:rPr>
              <a:t>3. Оцінка організаційних можливостей, тобто забезпеченість ефективною розвиненою організаційною структурою, регламентуючими документами, достатнім рівнем розвитку корпоративною культури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30000"/>
              </a:lnSpc>
              <a:spcAft>
                <a:spcPts val="0"/>
              </a:spcAft>
            </a:pPr>
            <a:r>
              <a:rPr lang="uk-UA" sz="1600" dirty="0">
                <a:latin typeface="Arial"/>
                <a:ea typeface="Times New Roman"/>
                <a:cs typeface="Times New Roman"/>
              </a:rPr>
              <a:t>4. Оцінка кадрового потенціалу, що характеризує його інтелектуальний рівень, ступінь сприйнятливості нововведень персоналом підприємства, його здатності та готовності до реалізації нововведень.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30000"/>
              </a:lnSpc>
              <a:spcAft>
                <a:spcPts val="0"/>
              </a:spcAft>
            </a:pPr>
            <a:r>
              <a:rPr lang="uk-UA" sz="1600" dirty="0">
                <a:latin typeface="Arial"/>
                <a:ea typeface="Times New Roman"/>
                <a:cs typeface="Times New Roman"/>
              </a:rPr>
              <a:t>5. Визначення інтегрального показника інноваційного потенціалу.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30000"/>
              </a:lnSpc>
              <a:spcAft>
                <a:spcPts val="0"/>
              </a:spcAft>
            </a:pPr>
            <a:r>
              <a:rPr lang="uk-UA" sz="1600" dirty="0">
                <a:latin typeface="Arial"/>
                <a:ea typeface="Times New Roman"/>
                <a:cs typeface="Times New Roman"/>
              </a:rPr>
              <a:t>6. Інтерпретація отриманих результатів</a:t>
            </a:r>
            <a:r>
              <a:rPr lang="uk-UA" sz="1600" dirty="0" smtClean="0">
                <a:latin typeface="Arial"/>
                <a:ea typeface="Times New Roman"/>
                <a:cs typeface="Times New Roman"/>
              </a:rPr>
              <a:t>.</a:t>
            </a:r>
            <a:endParaRPr lang="ru-RU" sz="1600" dirty="0"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494167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>
              <a:spcBef>
                <a:spcPct val="20000"/>
              </a:spcBef>
            </a:pPr>
            <a:r>
              <a:rPr lang="uk-UA" sz="6000" dirty="0">
                <a:ea typeface="+mn-ea"/>
                <a:cs typeface="+mn-cs"/>
              </a:rPr>
              <a:t>ДЯКУЮ ЗА </a:t>
            </a:r>
            <a:r>
              <a:rPr lang="uk-UA" sz="6000" dirty="0" smtClean="0">
                <a:ea typeface="+mn-ea"/>
                <a:cs typeface="+mn-cs"/>
              </a:rPr>
              <a:t>УВАГУ!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76523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6</TotalTime>
  <Words>297</Words>
  <Application>Microsoft Office PowerPoint</Application>
  <PresentationFormat>Экран (4:3)</PresentationFormat>
  <Paragraphs>28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Волна</vt:lpstr>
      <vt:lpstr>МЕТОДИ ОЦІНКИ ЕФЕКТИВНОСТІ ІННОВАЦІЙНОГО ПОТЕНЦІАЛУ ПІДПРИЄМТСВА</vt:lpstr>
      <vt:lpstr>Презентация PowerPoint</vt:lpstr>
      <vt:lpstr>Презентация PowerPoint</vt:lpstr>
      <vt:lpstr>ІСНУЮЧІ МЕТОДИ ОЦІНКИ</vt:lpstr>
      <vt:lpstr>Презентация PowerPoint</vt:lpstr>
      <vt:lpstr>Презентация PowerPoint</vt:lpstr>
      <vt:lpstr>Презентация PowerPoint</vt:lpstr>
      <vt:lpstr>Презентация PowerPoint</vt:lpstr>
      <vt:lpstr>ДЯКУЮ ЗА УВАГУ!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МЕТОДИ ОЦІНКИ ЕФЕКТИВНОСТІ ІННОВАЦІЙНОЇ ДІЯЛЬНОСТІ ПІДПРИЄМТСВА</dc:title>
  <dc:creator>Ania</dc:creator>
  <cp:lastModifiedBy>Ania</cp:lastModifiedBy>
  <cp:revision>2</cp:revision>
  <dcterms:created xsi:type="dcterms:W3CDTF">2016-03-14T20:33:13Z</dcterms:created>
  <dcterms:modified xsi:type="dcterms:W3CDTF">2016-03-14T20:50:10Z</dcterms:modified>
</cp:coreProperties>
</file>