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xlsx" ContentType="application/vnd.openxmlformats-officedocument.spreadsheetml.sheet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5" r:id="rId8"/>
    <p:sldId id="26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05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Частка прямиого валового внутрішнього продукту від туризму</c:v>
                </c:pt>
              </c:strCache>
            </c:strRef>
          </c:tx>
          <c:spPr>
            <a:solidFill>
              <a:schemeClr val="accent1"/>
            </a:solidFill>
            <a:ln w="47625">
              <a:noFill/>
            </a:ln>
            <a:effectLst/>
          </c:spPr>
          <c:invertIfNegative val="0"/>
          <c:cat>
            <c:numRef>
              <c:f>Лист1!$A$2:$A$12</c:f>
              <c:numCache>
                <c:formatCode>m/d/yy</c:formatCode>
                <c:ptCount val="11"/>
                <c:pt idx="0">
                  <c:v>34700.0</c:v>
                </c:pt>
                <c:pt idx="1">
                  <c:v>36526.0</c:v>
                </c:pt>
                <c:pt idx="2">
                  <c:v>38353.0</c:v>
                </c:pt>
                <c:pt idx="3">
                  <c:v>38718.0</c:v>
                </c:pt>
                <c:pt idx="4">
                  <c:v>39083.0</c:v>
                </c:pt>
                <c:pt idx="5">
                  <c:v>39448.0</c:v>
                </c:pt>
                <c:pt idx="6">
                  <c:v>39814.0</c:v>
                </c:pt>
                <c:pt idx="7">
                  <c:v>40179.0</c:v>
                </c:pt>
                <c:pt idx="8">
                  <c:v>40544.0</c:v>
                </c:pt>
                <c:pt idx="9">
                  <c:v>40909.0</c:v>
                </c:pt>
                <c:pt idx="10">
                  <c:v>41275.0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2.0</c:v>
                </c:pt>
                <c:pt idx="1">
                  <c:v>1.9</c:v>
                </c:pt>
                <c:pt idx="2">
                  <c:v>2.3</c:v>
                </c:pt>
                <c:pt idx="3">
                  <c:v>2.2</c:v>
                </c:pt>
                <c:pt idx="4">
                  <c:v>2.1</c:v>
                </c:pt>
                <c:pt idx="5">
                  <c:v>2.0</c:v>
                </c:pt>
                <c:pt idx="6">
                  <c:v>2.2</c:v>
                </c:pt>
                <c:pt idx="7">
                  <c:v>2.0</c:v>
                </c:pt>
                <c:pt idx="8">
                  <c:v>2.0</c:v>
                </c:pt>
                <c:pt idx="9">
                  <c:v>2.1</c:v>
                </c:pt>
                <c:pt idx="10">
                  <c:v>2.2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7943520"/>
        <c:axId val="-2095533648"/>
      </c:barChart>
      <c:stockChart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47625" cap="rnd">
              <a:noFill/>
              <a:round/>
            </a:ln>
            <a:effectLst/>
          </c:spPr>
          <c:marker>
            <c:symbol val="none"/>
          </c:marker>
          <c:cat>
            <c:numRef>
              <c:f>Лист1!$A$2:$A$12</c:f>
              <c:numCache>
                <c:formatCode>m/d/yy</c:formatCode>
                <c:ptCount val="11"/>
                <c:pt idx="0">
                  <c:v>34700.0</c:v>
                </c:pt>
                <c:pt idx="1">
                  <c:v>36526.0</c:v>
                </c:pt>
                <c:pt idx="2">
                  <c:v>38353.0</c:v>
                </c:pt>
                <c:pt idx="3">
                  <c:v>38718.0</c:v>
                </c:pt>
                <c:pt idx="4">
                  <c:v>39083.0</c:v>
                </c:pt>
                <c:pt idx="5">
                  <c:v>39448.0</c:v>
                </c:pt>
                <c:pt idx="6">
                  <c:v>39814.0</c:v>
                </c:pt>
                <c:pt idx="7">
                  <c:v>40179.0</c:v>
                </c:pt>
                <c:pt idx="8">
                  <c:v>40544.0</c:v>
                </c:pt>
                <c:pt idx="9">
                  <c:v>40909.0</c:v>
                </c:pt>
                <c:pt idx="10">
                  <c:v>41275.0</c:v>
                </c:pt>
              </c:numCache>
            </c:numRef>
          </c:cat>
          <c:val>
            <c:numRef>
              <c:f>Лист1!$C$2:$C$12</c:f>
              <c:numCache>
                <c:formatCode>General</c:formatCode>
                <c:ptCount val="11"/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ln w="47625" cap="rnd">
              <a:noFill/>
              <a:round/>
            </a:ln>
            <a:effectLst/>
          </c:spPr>
          <c:marker>
            <c:symbol val="none"/>
          </c:marker>
          <c:cat>
            <c:numRef>
              <c:f>Лист1!$A$2:$A$12</c:f>
              <c:numCache>
                <c:formatCode>m/d/yy</c:formatCode>
                <c:ptCount val="11"/>
                <c:pt idx="0">
                  <c:v>34700.0</c:v>
                </c:pt>
                <c:pt idx="1">
                  <c:v>36526.0</c:v>
                </c:pt>
                <c:pt idx="2">
                  <c:v>38353.0</c:v>
                </c:pt>
                <c:pt idx="3">
                  <c:v>38718.0</c:v>
                </c:pt>
                <c:pt idx="4">
                  <c:v>39083.0</c:v>
                </c:pt>
                <c:pt idx="5">
                  <c:v>39448.0</c:v>
                </c:pt>
                <c:pt idx="6">
                  <c:v>39814.0</c:v>
                </c:pt>
                <c:pt idx="7">
                  <c:v>40179.0</c:v>
                </c:pt>
                <c:pt idx="8">
                  <c:v>40544.0</c:v>
                </c:pt>
                <c:pt idx="9">
                  <c:v>40909.0</c:v>
                </c:pt>
                <c:pt idx="10">
                  <c:v>41275.0</c:v>
                </c:pt>
              </c:numCache>
            </c:numRef>
          </c:cat>
          <c:val>
            <c:numRef>
              <c:f>Лист1!$D$2:$D$12</c:f>
              <c:numCache>
                <c:formatCode>General</c:formatCode>
                <c:ptCount val="11"/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Столбец3</c:v>
                </c:pt>
              </c:strCache>
            </c:strRef>
          </c:tx>
          <c:spPr>
            <a:ln w="47625" cap="rnd">
              <a:noFill/>
              <a:round/>
            </a:ln>
            <a:effectLst/>
          </c:spPr>
          <c:marker>
            <c:symbol val="dot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numRef>
              <c:f>Лист1!$A$2:$A$12</c:f>
              <c:numCache>
                <c:formatCode>m/d/yy</c:formatCode>
                <c:ptCount val="11"/>
                <c:pt idx="0">
                  <c:v>34700.0</c:v>
                </c:pt>
                <c:pt idx="1">
                  <c:v>36526.0</c:v>
                </c:pt>
                <c:pt idx="2">
                  <c:v>38353.0</c:v>
                </c:pt>
                <c:pt idx="3">
                  <c:v>38718.0</c:v>
                </c:pt>
                <c:pt idx="4">
                  <c:v>39083.0</c:v>
                </c:pt>
                <c:pt idx="5">
                  <c:v>39448.0</c:v>
                </c:pt>
                <c:pt idx="6">
                  <c:v>39814.0</c:v>
                </c:pt>
                <c:pt idx="7">
                  <c:v>40179.0</c:v>
                </c:pt>
                <c:pt idx="8">
                  <c:v>40544.0</c:v>
                </c:pt>
                <c:pt idx="9">
                  <c:v>40909.0</c:v>
                </c:pt>
                <c:pt idx="10">
                  <c:v>41275.0</c:v>
                </c:pt>
              </c:numCache>
            </c:numRef>
          </c:cat>
          <c:val>
            <c:numRef>
              <c:f>Лист1!$E$2:$E$12</c:f>
              <c:numCache>
                <c:formatCode>General</c:formatCode>
                <c:ptCount val="11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</c:hiLowLines>
        <c:axId val="2135370336"/>
        <c:axId val="-2097354416"/>
      </c:stockChart>
      <c:dateAx>
        <c:axId val="2127943520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2095533648"/>
        <c:crosses val="autoZero"/>
        <c:auto val="1"/>
        <c:lblOffset val="100"/>
        <c:baseTimeUnit val="years"/>
      </c:dateAx>
      <c:valAx>
        <c:axId val="-2095533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7943520"/>
        <c:crosses val="autoZero"/>
        <c:crossBetween val="between"/>
      </c:valAx>
      <c:valAx>
        <c:axId val="-2097354416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35370336"/>
        <c:crosses val="max"/>
        <c:crossBetween val="between"/>
      </c:valAx>
      <c:dateAx>
        <c:axId val="2135370336"/>
        <c:scaling>
          <c:orientation val="minMax"/>
        </c:scaling>
        <c:delete val="1"/>
        <c:axPos val="b"/>
        <c:numFmt formatCode="m/d/yy" sourceLinked="1"/>
        <c:majorTickMark val="out"/>
        <c:minorTickMark val="none"/>
        <c:tickLblPos val="nextTo"/>
        <c:crossAx val="-2097354416"/>
        <c:crosses val="autoZero"/>
        <c:auto val="1"/>
        <c:lblOffset val="100"/>
        <c:baseTimeUnit val="years"/>
      </c:dateAx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27F281-61D8-2A4C-BCD2-F053539990EB}" type="doc">
      <dgm:prSet loTypeId="urn:microsoft.com/office/officeart/2009/3/layout/IncreasingArrows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138BE7-B4CC-0643-8E54-66A54810B0B3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основні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F4CC571A-2D7F-814E-A773-FDFD6BAF6533}" type="parTrans" cxnId="{795345CB-99F9-654F-984D-F6C6B6A65FBA}">
      <dgm:prSet/>
      <dgm:spPr/>
      <dgm:t>
        <a:bodyPr/>
        <a:lstStyle/>
        <a:p>
          <a:endParaRPr lang="ru-RU"/>
        </a:p>
      </dgm:t>
    </dgm:pt>
    <dgm:pt modelId="{9D853A07-4172-FE42-8068-14F03635E8DF}" type="sibTrans" cxnId="{795345CB-99F9-654F-984D-F6C6B6A65FBA}">
      <dgm:prSet/>
      <dgm:spPr/>
      <dgm:t>
        <a:bodyPr/>
        <a:lstStyle/>
        <a:p>
          <a:endParaRPr lang="ru-RU"/>
        </a:p>
      </dgm:t>
    </dgm:pt>
    <dgm:pt modelId="{C9B93797-1600-E349-9591-3DF9D506C6E0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допоміжні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EA209664-452D-FC4A-8609-F8D635E24ACF}" type="parTrans" cxnId="{45CEECB0-15F4-9043-B588-5207CFEA7871}">
      <dgm:prSet/>
      <dgm:spPr/>
      <dgm:t>
        <a:bodyPr/>
        <a:lstStyle/>
        <a:p>
          <a:endParaRPr lang="ru-RU"/>
        </a:p>
      </dgm:t>
    </dgm:pt>
    <dgm:pt modelId="{83E7C852-EDF0-BE4C-90B1-D27600A0D505}" type="sibTrans" cxnId="{45CEECB0-15F4-9043-B588-5207CFEA7871}">
      <dgm:prSet/>
      <dgm:spPr/>
      <dgm:t>
        <a:bodyPr/>
        <a:lstStyle/>
        <a:p>
          <a:endParaRPr lang="ru-RU"/>
        </a:p>
      </dgm:t>
    </dgm:pt>
    <dgm:pt modelId="{D1600417-A692-694B-B287-D2F042E6D907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показники майбутнього розвитку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1A0ECCD0-03C2-CC4F-B83D-8FA098CF6D6F}" type="parTrans" cxnId="{29245CDA-9D0A-4C4A-BA68-88C24F2B71F5}">
      <dgm:prSet/>
      <dgm:spPr/>
      <dgm:t>
        <a:bodyPr/>
        <a:lstStyle/>
        <a:p>
          <a:endParaRPr lang="ru-RU"/>
        </a:p>
      </dgm:t>
    </dgm:pt>
    <dgm:pt modelId="{D73DB885-75F5-DB4C-B31C-34405E6B3AEC}" type="sibTrans" cxnId="{29245CDA-9D0A-4C4A-BA68-88C24F2B71F5}">
      <dgm:prSet/>
      <dgm:spPr/>
      <dgm:t>
        <a:bodyPr/>
        <a:lstStyle/>
        <a:p>
          <a:endParaRPr lang="ru-RU"/>
        </a:p>
      </dgm:t>
    </dgm:pt>
    <dgm:pt modelId="{2963AB40-AF66-6C4C-B568-63A6E3A7D865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Паритет купівельної спроможності і туристичні ціни 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93536D5D-95C7-E841-80CA-B6721EDEA91E}" type="parTrans" cxnId="{1A18F653-4ACA-8C42-A3AB-B8290EF9126A}">
      <dgm:prSet/>
      <dgm:spPr/>
      <dgm:t>
        <a:bodyPr/>
        <a:lstStyle/>
        <a:p>
          <a:endParaRPr lang="ru-RU"/>
        </a:p>
      </dgm:t>
    </dgm:pt>
    <dgm:pt modelId="{46CDCFFF-A156-0744-A1F4-E9C330D7BA4A}" type="sibTrans" cxnId="{1A18F653-4ACA-8C42-A3AB-B8290EF9126A}">
      <dgm:prSet/>
      <dgm:spPr/>
      <dgm:t>
        <a:bodyPr/>
        <a:lstStyle/>
        <a:p>
          <a:endParaRPr lang="ru-RU"/>
        </a:p>
      </dgm:t>
    </dgm:pt>
    <dgm:pt modelId="{D977BB9B-0873-6441-8479-D27626597FE5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Природні ресурси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0A66D258-2F11-2C46-81EC-A931C495DE83}" type="parTrans" cxnId="{499481B4-67D9-0B49-AC07-CAAB96818B86}">
      <dgm:prSet/>
      <dgm:spPr/>
      <dgm:t>
        <a:bodyPr/>
        <a:lstStyle/>
        <a:p>
          <a:endParaRPr lang="ru-RU"/>
        </a:p>
      </dgm:t>
    </dgm:pt>
    <dgm:pt modelId="{79200279-7195-FC42-8BE0-EF9E7A17ACC6}" type="sibTrans" cxnId="{499481B4-67D9-0B49-AC07-CAAB96818B86}">
      <dgm:prSet/>
      <dgm:spPr/>
      <dgm:t>
        <a:bodyPr/>
        <a:lstStyle/>
        <a:p>
          <a:endParaRPr lang="ru-RU"/>
        </a:p>
      </dgm:t>
    </dgm:pt>
    <dgm:pt modelId="{7F1660B0-46FF-9F42-96C5-BF885F581AD1}">
      <dgm:prSet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Прямий валовий внутрішній продукт від туризму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F48E649B-D6D6-ED4E-B995-626C86F56427}" type="parTrans" cxnId="{40D105EC-D964-C64C-97D3-6EF666B2443B}">
      <dgm:prSet/>
      <dgm:spPr/>
      <dgm:t>
        <a:bodyPr/>
        <a:lstStyle/>
        <a:p>
          <a:endParaRPr lang="ru-RU"/>
        </a:p>
      </dgm:t>
    </dgm:pt>
    <dgm:pt modelId="{50C78B88-2427-564F-9924-7614B66B3C14}" type="sibTrans" cxnId="{40D105EC-D964-C64C-97D3-6EF666B2443B}">
      <dgm:prSet/>
      <dgm:spPr/>
      <dgm:t>
        <a:bodyPr/>
        <a:lstStyle/>
        <a:p>
          <a:endParaRPr lang="ru-RU"/>
        </a:p>
      </dgm:t>
    </dgm:pt>
    <dgm:pt modelId="{7E2CCA62-6313-484F-B0DD-08B29BDF6198}">
      <dgm:prSet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Продуктивність праці в сфері надання туристичних послуг 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0ED0D325-5AFD-7446-9856-7DE20AC642D7}" type="parTrans" cxnId="{9A9F8EBC-D641-3747-BCEE-E03AF762F9D2}">
      <dgm:prSet/>
      <dgm:spPr/>
      <dgm:t>
        <a:bodyPr/>
        <a:lstStyle/>
        <a:p>
          <a:endParaRPr lang="ru-RU"/>
        </a:p>
      </dgm:t>
    </dgm:pt>
    <dgm:pt modelId="{16C3B1A4-3477-E64E-95CB-7CAF97EEE59E}" type="sibTrans" cxnId="{9A9F8EBC-D641-3747-BCEE-E03AF762F9D2}">
      <dgm:prSet/>
      <dgm:spPr/>
      <dgm:t>
        <a:bodyPr/>
        <a:lstStyle/>
        <a:p>
          <a:endParaRPr lang="ru-RU"/>
        </a:p>
      </dgm:t>
    </dgm:pt>
    <dgm:pt modelId="{B1A01DBC-84B4-9D49-8994-B48CE8564B36}">
      <dgm:prSet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Вимоги до отримання візи </a:t>
          </a:r>
        </a:p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Рівень задоволеності відвідувачів 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065D1959-1CB1-2F49-B216-D33A7C6BD44F}" type="parTrans" cxnId="{CDFA4ABA-CA6B-B742-A5DC-4FCEAE970E2A}">
      <dgm:prSet/>
      <dgm:spPr/>
      <dgm:t>
        <a:bodyPr/>
        <a:lstStyle/>
        <a:p>
          <a:endParaRPr lang="ru-RU"/>
        </a:p>
      </dgm:t>
    </dgm:pt>
    <dgm:pt modelId="{F129BA5D-B63B-7A47-90FF-6E6468EBAA82}" type="sibTrans" cxnId="{CDFA4ABA-CA6B-B742-A5DC-4FCEAE970E2A}">
      <dgm:prSet/>
      <dgm:spPr/>
      <dgm:t>
        <a:bodyPr/>
        <a:lstStyle/>
        <a:p>
          <a:endParaRPr lang="ru-RU"/>
        </a:p>
      </dgm:t>
    </dgm:pt>
    <dgm:pt modelId="{ECD4EEA8-CBB4-4848-95E4-9A26062442BC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Культурні та творчі ресурси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C0D79789-D895-4946-9E3C-EE19DF4D263E}" type="parTrans" cxnId="{666741D2-8437-274A-9EB8-F824438A1BE9}">
      <dgm:prSet/>
      <dgm:spPr/>
      <dgm:t>
        <a:bodyPr/>
        <a:lstStyle/>
        <a:p>
          <a:endParaRPr lang="ru-RU"/>
        </a:p>
      </dgm:t>
    </dgm:pt>
    <dgm:pt modelId="{ACAC25CB-E0D8-F24D-98DC-A724BFBF3A37}" type="sibTrans" cxnId="{666741D2-8437-274A-9EB8-F824438A1BE9}">
      <dgm:prSet/>
      <dgm:spPr/>
      <dgm:t>
        <a:bodyPr/>
        <a:lstStyle/>
        <a:p>
          <a:endParaRPr lang="ru-RU"/>
        </a:p>
      </dgm:t>
    </dgm:pt>
    <dgm:pt modelId="{C3F400B5-52C8-E746-A1B3-0C8187414969}">
      <dgm:prSet phldrT="[Текст]"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Національний програми з туризму  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77B7A64C-A99B-8C49-B8E6-E944AF033C90}" type="parTrans" cxnId="{9D0E594A-1A3B-5A45-A3F4-EEDDB5F77271}">
      <dgm:prSet/>
      <dgm:spPr/>
      <dgm:t>
        <a:bodyPr/>
        <a:lstStyle/>
        <a:p>
          <a:endParaRPr lang="ru-RU"/>
        </a:p>
      </dgm:t>
    </dgm:pt>
    <dgm:pt modelId="{28571C3A-6A57-9F47-8B73-359CB4511EEE}" type="sibTrans" cxnId="{9D0E594A-1A3B-5A45-A3F4-EEDDB5F77271}">
      <dgm:prSet/>
      <dgm:spPr/>
      <dgm:t>
        <a:bodyPr/>
        <a:lstStyle/>
        <a:p>
          <a:endParaRPr lang="ru-RU"/>
        </a:p>
      </dgm:t>
    </dgm:pt>
    <dgm:pt modelId="{0A9B5039-67C1-8742-A83B-6C43928768CF}">
      <dgm:prSet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Доходи від одного туриста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71EC20A7-C10F-C24E-BFD4-0B7D4DDE0F8A}" type="parTrans" cxnId="{A8ACA1BE-BF7E-1F46-B17C-11F713D70528}">
      <dgm:prSet/>
      <dgm:spPr/>
      <dgm:t>
        <a:bodyPr/>
        <a:lstStyle/>
        <a:p>
          <a:endParaRPr lang="ru-RU"/>
        </a:p>
      </dgm:t>
    </dgm:pt>
    <dgm:pt modelId="{F5CC4159-E854-3649-B0BD-5832BA4ABDF2}" type="sibTrans" cxnId="{A8ACA1BE-BF7E-1F46-B17C-11F713D70528}">
      <dgm:prSet/>
      <dgm:spPr/>
      <dgm:t>
        <a:bodyPr/>
        <a:lstStyle/>
        <a:p>
          <a:endParaRPr lang="ru-RU"/>
        </a:p>
      </dgm:t>
    </dgm:pt>
    <dgm:pt modelId="{50E44704-A71D-8948-97AF-88C604C855CB}">
      <dgm:prSet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Кількість ночівель у всіх типах розміщення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BDEAA8B3-78BC-5C44-BD1A-CE39B68B5CBD}" type="parTrans" cxnId="{04F40F60-60E1-0645-B9E2-1813995B169F}">
      <dgm:prSet/>
      <dgm:spPr/>
      <dgm:t>
        <a:bodyPr/>
        <a:lstStyle/>
        <a:p>
          <a:endParaRPr lang="ru-RU"/>
        </a:p>
      </dgm:t>
    </dgm:pt>
    <dgm:pt modelId="{CE98708C-A75C-2144-B696-259E9489F20A}" type="sibTrans" cxnId="{04F40F60-60E1-0645-B9E2-1813995B169F}">
      <dgm:prSet/>
      <dgm:spPr/>
      <dgm:t>
        <a:bodyPr/>
        <a:lstStyle/>
        <a:p>
          <a:endParaRPr lang="ru-RU"/>
        </a:p>
      </dgm:t>
    </dgm:pt>
    <dgm:pt modelId="{D22BCEC3-0544-7241-A36C-83721597C5D9}">
      <dgm:prSet custT="1"/>
      <dgm:spPr/>
      <dgm:t>
        <a:bodyPr/>
        <a:lstStyle/>
        <a:p>
          <a:r>
            <a:rPr lang="uk-UA" sz="1400" dirty="0" smtClean="0">
              <a:latin typeface="Arial" charset="0"/>
              <a:ea typeface="Arial" charset="0"/>
              <a:cs typeface="Arial" charset="0"/>
            </a:rPr>
            <a:t>Обсяг експорту туристичних послуг </a:t>
          </a:r>
          <a:endParaRPr lang="ru-RU" sz="1400" dirty="0">
            <a:latin typeface="Arial" charset="0"/>
            <a:ea typeface="Arial" charset="0"/>
            <a:cs typeface="Arial" charset="0"/>
          </a:endParaRPr>
        </a:p>
      </dgm:t>
    </dgm:pt>
    <dgm:pt modelId="{D93688C5-96E1-B54D-80DA-DF5036C82E51}" type="parTrans" cxnId="{3921D72F-D66A-364C-8531-C65D78B286C2}">
      <dgm:prSet/>
      <dgm:spPr/>
      <dgm:t>
        <a:bodyPr/>
        <a:lstStyle/>
        <a:p>
          <a:endParaRPr lang="ru-RU"/>
        </a:p>
      </dgm:t>
    </dgm:pt>
    <dgm:pt modelId="{37CA6065-5320-0141-B4F9-E44A3DA9A316}" type="sibTrans" cxnId="{3921D72F-D66A-364C-8531-C65D78B286C2}">
      <dgm:prSet/>
      <dgm:spPr/>
      <dgm:t>
        <a:bodyPr/>
        <a:lstStyle/>
        <a:p>
          <a:endParaRPr lang="ru-RU"/>
        </a:p>
      </dgm:t>
    </dgm:pt>
    <dgm:pt modelId="{2C51F4B7-B00F-E543-9FE5-E907B4B3DA83}" type="pres">
      <dgm:prSet presAssocID="{D127F281-61D8-2A4C-BCD2-F053539990EB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1D8AAC4-253B-B745-9404-7F6A83890AB5}" type="pres">
      <dgm:prSet presAssocID="{2E138BE7-B4CC-0643-8E54-66A54810B0B3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8CFB3-F826-A54F-9CEF-EC03A7ACECFA}" type="pres">
      <dgm:prSet presAssocID="{2E138BE7-B4CC-0643-8E54-66A54810B0B3}" presName="childText1" presStyleLbl="solidAlignAcc1" presStyleIdx="0" presStyleCnt="3" custScaleY="1109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8CB77-669D-2848-9F08-73BBC423D27E}" type="pres">
      <dgm:prSet presAssocID="{C9B93797-1600-E349-9591-3DF9D506C6E0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CE4791-465A-5E4B-AD13-9DEE319AE8C2}" type="pres">
      <dgm:prSet presAssocID="{C9B93797-1600-E349-9591-3DF9D506C6E0}" presName="childText2" presStyleLbl="solidAlignAcc1" presStyleIdx="1" presStyleCnt="3" custScaleY="1197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4753FD-DC4D-9E4D-A3B7-978A56731015}" type="pres">
      <dgm:prSet presAssocID="{D1600417-A692-694B-B287-D2F042E6D907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C93205-E5FA-2B41-9AE8-C8A6AEA6A009}" type="pres">
      <dgm:prSet presAssocID="{D1600417-A692-694B-B287-D2F042E6D907}" presName="childText3" presStyleLbl="solidAlignAcc1" presStyleIdx="2" presStyleCnt="3" custScaleY="1020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FA4ABA-CA6B-B742-A5DC-4FCEAE970E2A}" srcId="{C9B93797-1600-E349-9591-3DF9D506C6E0}" destId="{B1A01DBC-84B4-9D49-8994-B48CE8564B36}" srcOrd="2" destOrd="0" parTransId="{065D1959-1CB1-2F49-B216-D33A7C6BD44F}" sibTransId="{F129BA5D-B63B-7A47-90FF-6E6468EBAA82}"/>
    <dgm:cxn modelId="{DAD8006F-CC8E-2742-8D65-310D652995D1}" type="presOf" srcId="{2E138BE7-B4CC-0643-8E54-66A54810B0B3}" destId="{B1D8AAC4-253B-B745-9404-7F6A83890AB5}" srcOrd="0" destOrd="0" presId="urn:microsoft.com/office/officeart/2009/3/layout/IncreasingArrowsProcess"/>
    <dgm:cxn modelId="{8FB0BD32-41E0-C74E-8FAC-5AD3236E2441}" type="presOf" srcId="{D127F281-61D8-2A4C-BCD2-F053539990EB}" destId="{2C51F4B7-B00F-E543-9FE5-E907B4B3DA83}" srcOrd="0" destOrd="0" presId="urn:microsoft.com/office/officeart/2009/3/layout/IncreasingArrowsProcess"/>
    <dgm:cxn modelId="{8A64C727-EFF2-3345-B9EC-EA4D42D07540}" type="presOf" srcId="{D1600417-A692-694B-B287-D2F042E6D907}" destId="{B54753FD-DC4D-9E4D-A3B7-978A56731015}" srcOrd="0" destOrd="0" presId="urn:microsoft.com/office/officeart/2009/3/layout/IncreasingArrowsProcess"/>
    <dgm:cxn modelId="{39D3881B-E931-9E49-A15B-76594D662F41}" type="presOf" srcId="{0A9B5039-67C1-8742-A83B-6C43928768CF}" destId="{7708CFB3-F826-A54F-9CEF-EC03A7ACECFA}" srcOrd="0" destOrd="1" presId="urn:microsoft.com/office/officeart/2009/3/layout/IncreasingArrowsProcess"/>
    <dgm:cxn modelId="{2E1D5964-190B-C346-AA92-E4BC84153E97}" type="presOf" srcId="{C9B93797-1600-E349-9591-3DF9D506C6E0}" destId="{FC78CB77-669D-2848-9F08-73BBC423D27E}" srcOrd="0" destOrd="0" presId="urn:microsoft.com/office/officeart/2009/3/layout/IncreasingArrowsProcess"/>
    <dgm:cxn modelId="{499481B4-67D9-0B49-AC07-CAAB96818B86}" srcId="{D1600417-A692-694B-B287-D2F042E6D907}" destId="{D977BB9B-0873-6441-8479-D27626597FE5}" srcOrd="0" destOrd="0" parTransId="{0A66D258-2F11-2C46-81EC-A931C495DE83}" sibTransId="{79200279-7195-FC42-8BE0-EF9E7A17ACC6}"/>
    <dgm:cxn modelId="{45CEECB0-15F4-9043-B588-5207CFEA7871}" srcId="{D127F281-61D8-2A4C-BCD2-F053539990EB}" destId="{C9B93797-1600-E349-9591-3DF9D506C6E0}" srcOrd="1" destOrd="0" parTransId="{EA209664-452D-FC4A-8609-F8D635E24ACF}" sibTransId="{83E7C852-EDF0-BE4C-90B1-D27600A0D505}"/>
    <dgm:cxn modelId="{666741D2-8437-274A-9EB8-F824438A1BE9}" srcId="{D1600417-A692-694B-B287-D2F042E6D907}" destId="{ECD4EEA8-CBB4-4848-95E4-9A26062442BC}" srcOrd="1" destOrd="0" parTransId="{C0D79789-D895-4946-9E3C-EE19DF4D263E}" sibTransId="{ACAC25CB-E0D8-F24D-98DC-A724BFBF3A37}"/>
    <dgm:cxn modelId="{04F40F60-60E1-0645-B9E2-1813995B169F}" srcId="{2E138BE7-B4CC-0643-8E54-66A54810B0B3}" destId="{50E44704-A71D-8948-97AF-88C604C855CB}" srcOrd="2" destOrd="0" parTransId="{BDEAA8B3-78BC-5C44-BD1A-CE39B68B5CBD}" sibTransId="{CE98708C-A75C-2144-B696-259E9489F20A}"/>
    <dgm:cxn modelId="{29245CDA-9D0A-4C4A-BA68-88C24F2B71F5}" srcId="{D127F281-61D8-2A4C-BCD2-F053539990EB}" destId="{D1600417-A692-694B-B287-D2F042E6D907}" srcOrd="2" destOrd="0" parTransId="{1A0ECCD0-03C2-CC4F-B83D-8FA098CF6D6F}" sibTransId="{D73DB885-75F5-DB4C-B31C-34405E6B3AEC}"/>
    <dgm:cxn modelId="{0D4A3D52-3D7B-9445-8251-AECD74DF7273}" type="presOf" srcId="{2963AB40-AF66-6C4C-B568-63A6E3A7D865}" destId="{37CE4791-465A-5E4B-AD13-9DEE319AE8C2}" srcOrd="0" destOrd="0" presId="urn:microsoft.com/office/officeart/2009/3/layout/IncreasingArrowsProcess"/>
    <dgm:cxn modelId="{3921D72F-D66A-364C-8531-C65D78B286C2}" srcId="{2E138BE7-B4CC-0643-8E54-66A54810B0B3}" destId="{D22BCEC3-0544-7241-A36C-83721597C5D9}" srcOrd="3" destOrd="0" parTransId="{D93688C5-96E1-B54D-80DA-DF5036C82E51}" sibTransId="{37CA6065-5320-0141-B4F9-E44A3DA9A316}"/>
    <dgm:cxn modelId="{88BD0F80-9122-E848-9A32-71362D2A2C80}" type="presOf" srcId="{50E44704-A71D-8948-97AF-88C604C855CB}" destId="{7708CFB3-F826-A54F-9CEF-EC03A7ACECFA}" srcOrd="0" destOrd="2" presId="urn:microsoft.com/office/officeart/2009/3/layout/IncreasingArrowsProcess"/>
    <dgm:cxn modelId="{2ED91325-C03D-3C45-BEF2-0D8047DCB2FD}" type="presOf" srcId="{C3F400B5-52C8-E746-A1B3-0C8187414969}" destId="{FDC93205-E5FA-2B41-9AE8-C8A6AEA6A009}" srcOrd="0" destOrd="2" presId="urn:microsoft.com/office/officeart/2009/3/layout/IncreasingArrowsProcess"/>
    <dgm:cxn modelId="{9D0E594A-1A3B-5A45-A3F4-EEDDB5F77271}" srcId="{D1600417-A692-694B-B287-D2F042E6D907}" destId="{C3F400B5-52C8-E746-A1B3-0C8187414969}" srcOrd="2" destOrd="0" parTransId="{77B7A64C-A99B-8C49-B8E6-E944AF033C90}" sibTransId="{28571C3A-6A57-9F47-8B73-359CB4511EEE}"/>
    <dgm:cxn modelId="{A8ACA1BE-BF7E-1F46-B17C-11F713D70528}" srcId="{2E138BE7-B4CC-0643-8E54-66A54810B0B3}" destId="{0A9B5039-67C1-8742-A83B-6C43928768CF}" srcOrd="1" destOrd="0" parTransId="{71EC20A7-C10F-C24E-BFD4-0B7D4DDE0F8A}" sibTransId="{F5CC4159-E854-3649-B0BD-5832BA4ABDF2}"/>
    <dgm:cxn modelId="{9BAF178E-AEE7-2449-A7A8-510874B51D1E}" type="presOf" srcId="{B1A01DBC-84B4-9D49-8994-B48CE8564B36}" destId="{37CE4791-465A-5E4B-AD13-9DEE319AE8C2}" srcOrd="0" destOrd="2" presId="urn:microsoft.com/office/officeart/2009/3/layout/IncreasingArrowsProcess"/>
    <dgm:cxn modelId="{795345CB-99F9-654F-984D-F6C6B6A65FBA}" srcId="{D127F281-61D8-2A4C-BCD2-F053539990EB}" destId="{2E138BE7-B4CC-0643-8E54-66A54810B0B3}" srcOrd="0" destOrd="0" parTransId="{F4CC571A-2D7F-814E-A773-FDFD6BAF6533}" sibTransId="{9D853A07-4172-FE42-8068-14F03635E8DF}"/>
    <dgm:cxn modelId="{6365370E-CC23-2944-AD61-D1759E0A4EE9}" type="presOf" srcId="{ECD4EEA8-CBB4-4848-95E4-9A26062442BC}" destId="{FDC93205-E5FA-2B41-9AE8-C8A6AEA6A009}" srcOrd="0" destOrd="1" presId="urn:microsoft.com/office/officeart/2009/3/layout/IncreasingArrowsProcess"/>
    <dgm:cxn modelId="{40D105EC-D964-C64C-97D3-6EF666B2443B}" srcId="{2E138BE7-B4CC-0643-8E54-66A54810B0B3}" destId="{7F1660B0-46FF-9F42-96C5-BF885F581AD1}" srcOrd="0" destOrd="0" parTransId="{F48E649B-D6D6-ED4E-B995-626C86F56427}" sibTransId="{50C78B88-2427-564F-9924-7614B66B3C14}"/>
    <dgm:cxn modelId="{BD5590F9-1FAD-AE43-AD81-6C1787E81FB3}" type="presOf" srcId="{7F1660B0-46FF-9F42-96C5-BF885F581AD1}" destId="{7708CFB3-F826-A54F-9CEF-EC03A7ACECFA}" srcOrd="0" destOrd="0" presId="urn:microsoft.com/office/officeart/2009/3/layout/IncreasingArrowsProcess"/>
    <dgm:cxn modelId="{4533B030-9CED-EF44-9324-EBF05593DEEF}" type="presOf" srcId="{D977BB9B-0873-6441-8479-D27626597FE5}" destId="{FDC93205-E5FA-2B41-9AE8-C8A6AEA6A009}" srcOrd="0" destOrd="0" presId="urn:microsoft.com/office/officeart/2009/3/layout/IncreasingArrowsProcess"/>
    <dgm:cxn modelId="{1A18F653-4ACA-8C42-A3AB-B8290EF9126A}" srcId="{C9B93797-1600-E349-9591-3DF9D506C6E0}" destId="{2963AB40-AF66-6C4C-B568-63A6E3A7D865}" srcOrd="0" destOrd="0" parTransId="{93536D5D-95C7-E841-80CA-B6721EDEA91E}" sibTransId="{46CDCFFF-A156-0744-A1F4-E9C330D7BA4A}"/>
    <dgm:cxn modelId="{6808FEBA-5845-C643-A6A4-18E15F60BCCF}" type="presOf" srcId="{7E2CCA62-6313-484F-B0DD-08B29BDF6198}" destId="{37CE4791-465A-5E4B-AD13-9DEE319AE8C2}" srcOrd="0" destOrd="1" presId="urn:microsoft.com/office/officeart/2009/3/layout/IncreasingArrowsProcess"/>
    <dgm:cxn modelId="{FA2D34F3-3B24-1E4B-B62E-54E2C4567860}" type="presOf" srcId="{D22BCEC3-0544-7241-A36C-83721597C5D9}" destId="{7708CFB3-F826-A54F-9CEF-EC03A7ACECFA}" srcOrd="0" destOrd="3" presId="urn:microsoft.com/office/officeart/2009/3/layout/IncreasingArrowsProcess"/>
    <dgm:cxn modelId="{9A9F8EBC-D641-3747-BCEE-E03AF762F9D2}" srcId="{C9B93797-1600-E349-9591-3DF9D506C6E0}" destId="{7E2CCA62-6313-484F-B0DD-08B29BDF6198}" srcOrd="1" destOrd="0" parTransId="{0ED0D325-5AFD-7446-9856-7DE20AC642D7}" sibTransId="{16C3B1A4-3477-E64E-95CB-7CAF97EEE59E}"/>
    <dgm:cxn modelId="{6C89E8A4-A365-E149-BD52-4B7951D52217}" type="presParOf" srcId="{2C51F4B7-B00F-E543-9FE5-E907B4B3DA83}" destId="{B1D8AAC4-253B-B745-9404-7F6A83890AB5}" srcOrd="0" destOrd="0" presId="urn:microsoft.com/office/officeart/2009/3/layout/IncreasingArrowsProcess"/>
    <dgm:cxn modelId="{5F580752-DD22-B545-8F66-CC5CB3B707D2}" type="presParOf" srcId="{2C51F4B7-B00F-E543-9FE5-E907B4B3DA83}" destId="{7708CFB3-F826-A54F-9CEF-EC03A7ACECFA}" srcOrd="1" destOrd="0" presId="urn:microsoft.com/office/officeart/2009/3/layout/IncreasingArrowsProcess"/>
    <dgm:cxn modelId="{0189DED2-A668-5744-B526-2C3435022590}" type="presParOf" srcId="{2C51F4B7-B00F-E543-9FE5-E907B4B3DA83}" destId="{FC78CB77-669D-2848-9F08-73BBC423D27E}" srcOrd="2" destOrd="0" presId="urn:microsoft.com/office/officeart/2009/3/layout/IncreasingArrowsProcess"/>
    <dgm:cxn modelId="{F0B422A7-9449-6B4D-A8F7-18AC5C56E2D7}" type="presParOf" srcId="{2C51F4B7-B00F-E543-9FE5-E907B4B3DA83}" destId="{37CE4791-465A-5E4B-AD13-9DEE319AE8C2}" srcOrd="3" destOrd="0" presId="urn:microsoft.com/office/officeart/2009/3/layout/IncreasingArrowsProcess"/>
    <dgm:cxn modelId="{5A6B1966-E50D-5F4A-8418-9AFBCC2E5E29}" type="presParOf" srcId="{2C51F4B7-B00F-E543-9FE5-E907B4B3DA83}" destId="{B54753FD-DC4D-9E4D-A3B7-978A56731015}" srcOrd="4" destOrd="0" presId="urn:microsoft.com/office/officeart/2009/3/layout/IncreasingArrowsProcess"/>
    <dgm:cxn modelId="{DE0F2122-2E96-6141-A98E-1BD7A6A6E86D}" type="presParOf" srcId="{2C51F4B7-B00F-E543-9FE5-E907B4B3DA83}" destId="{FDC93205-E5FA-2B41-9AE8-C8A6AEA6A009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D8AAC4-253B-B745-9404-7F6A83890AB5}">
      <dsp:nvSpPr>
        <dsp:cNvPr id="0" name=""/>
        <dsp:cNvSpPr/>
      </dsp:nvSpPr>
      <dsp:spPr>
        <a:xfrm>
          <a:off x="847803" y="-2337"/>
          <a:ext cx="7908768" cy="1151818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82851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основні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</dsp:txBody>
      <dsp:txXfrm>
        <a:off x="847803" y="285618"/>
        <a:ext cx="7620814" cy="575909"/>
      </dsp:txXfrm>
    </dsp:sp>
    <dsp:sp modelId="{7708CFB3-F826-A54F-9CEF-EC03A7ACECFA}">
      <dsp:nvSpPr>
        <dsp:cNvPr id="0" name=""/>
        <dsp:cNvSpPr/>
      </dsp:nvSpPr>
      <dsp:spPr>
        <a:xfrm>
          <a:off x="847803" y="764166"/>
          <a:ext cx="2435900" cy="2462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Прямий валовий внутрішній продукт від туризму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Доходи від одного туриста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Кількість ночівель у всіх типах розміщення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Обсяг експорту туристичних послуг 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</dsp:txBody>
      <dsp:txXfrm>
        <a:off x="847803" y="764166"/>
        <a:ext cx="2435900" cy="2462253"/>
      </dsp:txXfrm>
    </dsp:sp>
    <dsp:sp modelId="{FC78CB77-669D-2848-9F08-73BBC423D27E}">
      <dsp:nvSpPr>
        <dsp:cNvPr id="0" name=""/>
        <dsp:cNvSpPr/>
      </dsp:nvSpPr>
      <dsp:spPr>
        <a:xfrm>
          <a:off x="3283703" y="381602"/>
          <a:ext cx="5472868" cy="1151818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82851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допоміжні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</dsp:txBody>
      <dsp:txXfrm>
        <a:off x="3283703" y="669557"/>
        <a:ext cx="5184914" cy="575909"/>
      </dsp:txXfrm>
    </dsp:sp>
    <dsp:sp modelId="{37CE4791-465A-5E4B-AD13-9DEE319AE8C2}">
      <dsp:nvSpPr>
        <dsp:cNvPr id="0" name=""/>
        <dsp:cNvSpPr/>
      </dsp:nvSpPr>
      <dsp:spPr>
        <a:xfrm>
          <a:off x="3283703" y="1050522"/>
          <a:ext cx="2435900" cy="26574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Паритет купівельної спроможності і туристичні ціни 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Продуктивність праці в сфері надання туристичних послуг 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Вимоги до отримання візи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Рівень задоволеності відвідувачів 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</dsp:txBody>
      <dsp:txXfrm>
        <a:off x="3283703" y="1050522"/>
        <a:ext cx="2435900" cy="2657420"/>
      </dsp:txXfrm>
    </dsp:sp>
    <dsp:sp modelId="{B54753FD-DC4D-9E4D-A3B7-978A56731015}">
      <dsp:nvSpPr>
        <dsp:cNvPr id="0" name=""/>
        <dsp:cNvSpPr/>
      </dsp:nvSpPr>
      <dsp:spPr>
        <a:xfrm>
          <a:off x="5719604" y="765541"/>
          <a:ext cx="3036967" cy="1151818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82851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показники майбутнього розвитку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</dsp:txBody>
      <dsp:txXfrm>
        <a:off x="5719604" y="1053496"/>
        <a:ext cx="2749013" cy="575909"/>
      </dsp:txXfrm>
    </dsp:sp>
    <dsp:sp modelId="{FDC93205-E5FA-2B41-9AE8-C8A6AEA6A009}">
      <dsp:nvSpPr>
        <dsp:cNvPr id="0" name=""/>
        <dsp:cNvSpPr/>
      </dsp:nvSpPr>
      <dsp:spPr>
        <a:xfrm>
          <a:off x="5719604" y="1631294"/>
          <a:ext cx="2435900" cy="22312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Природні ресурси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Культурні та творчі ресурси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Arial" charset="0"/>
              <a:ea typeface="Arial" charset="0"/>
              <a:cs typeface="Arial" charset="0"/>
            </a:rPr>
            <a:t>Національний програми з туризму  </a:t>
          </a:r>
          <a:endParaRPr lang="ru-RU" sz="1400" kern="1200" dirty="0">
            <a:latin typeface="Arial" charset="0"/>
            <a:ea typeface="Arial" charset="0"/>
            <a:cs typeface="Arial" charset="0"/>
          </a:endParaRPr>
        </a:p>
      </dsp:txBody>
      <dsp:txXfrm>
        <a:off x="5719604" y="1631294"/>
        <a:ext cx="2435900" cy="22312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92A7D-82A5-DD4B-835E-83D1DC3DA5C4}" type="datetimeFigureOut">
              <a:rPr lang="ru-RU" smtClean="0"/>
              <a:t>15.03.16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DC81E-46D9-C042-8C65-1D819BC0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38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DC81E-46D9-C042-8C65-1D819BC082C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909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DC81E-46D9-C042-8C65-1D819BC082C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189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3/15/16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000" dirty="0"/>
              <a:t>Показники ефективності державної </a:t>
            </a:r>
            <a:r>
              <a:rPr lang="uk-UA" sz="4000" dirty="0" smtClean="0"/>
              <a:t>регіональної </a:t>
            </a:r>
            <a:r>
              <a:rPr lang="uk-UA" sz="4000" dirty="0"/>
              <a:t>політики розвитку туризму в </a:t>
            </a:r>
            <a:r>
              <a:rPr lang="uk-UA" sz="4000" dirty="0" smtClean="0"/>
              <a:t>Україні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7780" y="3669476"/>
            <a:ext cx="8543145" cy="1935678"/>
          </a:xfrm>
        </p:spPr>
        <p:txBody>
          <a:bodyPr>
            <a:normAutofit/>
          </a:bodyPr>
          <a:lstStyle/>
          <a:p>
            <a:pPr algn="r"/>
            <a:r>
              <a:rPr lang="uk-UA" dirty="0"/>
              <a:t>Бандура Д.Ю., </a:t>
            </a:r>
            <a:endParaRPr lang="en-US" dirty="0"/>
          </a:p>
          <a:p>
            <a:pPr algn="r"/>
            <a:r>
              <a:rPr lang="ru-RU" dirty="0" smtClean="0"/>
              <a:t>А</a:t>
            </a:r>
            <a:r>
              <a:rPr lang="uk-UA" dirty="0" smtClean="0"/>
              <a:t>спірант</a:t>
            </a:r>
            <a:r>
              <a:rPr lang="en-US" dirty="0" smtClean="0"/>
              <a:t> </a:t>
            </a:r>
            <a:r>
              <a:rPr lang="uk-UA" dirty="0" smtClean="0"/>
              <a:t>кафедри </a:t>
            </a:r>
            <a:r>
              <a:rPr lang="uk-UA" dirty="0"/>
              <a:t>туризму,</a:t>
            </a:r>
            <a:endParaRPr lang="ru-RU" dirty="0"/>
          </a:p>
          <a:p>
            <a:pPr algn="r"/>
            <a:r>
              <a:rPr lang="uk-UA" dirty="0"/>
              <a:t>ХНЕУ ім. С. </a:t>
            </a:r>
            <a:r>
              <a:rPr lang="uk-UA" dirty="0" err="1"/>
              <a:t>Кузнеця</a:t>
            </a:r>
            <a:r>
              <a:rPr lang="uk-UA" dirty="0"/>
              <a:t>, </a:t>
            </a:r>
            <a:endParaRPr lang="ru-RU" dirty="0"/>
          </a:p>
          <a:p>
            <a:pPr algn="r"/>
            <a:r>
              <a:rPr lang="uk-UA" dirty="0"/>
              <a:t>Україна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6568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41293" y="618566"/>
            <a:ext cx="3590365" cy="4820304"/>
          </a:xfrm>
        </p:spPr>
        <p:txBody>
          <a:bodyPr>
            <a:normAutofit fontScale="92500"/>
          </a:bodyPr>
          <a:lstStyle/>
          <a:p>
            <a:r>
              <a:rPr lang="uk-UA" dirty="0"/>
              <a:t>Відповідно до Розпорядженням Кабінету Міністрів України від 01.08.13 № 638-р «Про схвалення концепції Державної цільової програми розвитку туризму та курортів на період до 2022 року» туризм визнано як одну з найперспективніших галузей і проголошено пріоритетним напрямом соціально-економічного та культурного розвитку</a:t>
            </a:r>
            <a:r>
              <a:rPr lang="ru-RU" dirty="0"/>
              <a:t> </a:t>
            </a: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7421" y="405279"/>
            <a:ext cx="7200900" cy="48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3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dirty="0"/>
              <a:t>індикатора, які можуть бути використанні в сфері туризму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2092090"/>
              </p:ext>
            </p:extLst>
          </p:nvPr>
        </p:nvGraphicFramePr>
        <p:xfrm>
          <a:off x="1450975" y="2016125"/>
          <a:ext cx="9604375" cy="38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5649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1944227"/>
          </a:xfrm>
        </p:spPr>
        <p:txBody>
          <a:bodyPr>
            <a:normAutofit/>
          </a:bodyPr>
          <a:lstStyle/>
          <a:p>
            <a:r>
              <a:rPr lang="uk-UA" dirty="0"/>
              <a:t>прямий валовий внутрішній продукт від туризму</a:t>
            </a:r>
            <a:r>
              <a:rPr lang="ru-RU" dirty="0"/>
              <a:t> </a:t>
            </a:r>
          </a:p>
        </p:txBody>
      </p:sp>
      <p:graphicFrame>
        <p:nvGraphicFramePr>
          <p:cNvPr id="7" name="Рисунок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773502"/>
              </p:ext>
            </p:extLst>
          </p:nvPr>
        </p:nvGraphicFramePr>
        <p:xfrm>
          <a:off x="5043487" y="798513"/>
          <a:ext cx="6884053" cy="465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1444671" y="3281082"/>
            <a:ext cx="3275013" cy="2172590"/>
          </a:xfrm>
        </p:spPr>
        <p:txBody>
          <a:bodyPr/>
          <a:lstStyle/>
          <a:p>
            <a:r>
              <a:rPr lang="uk-UA" dirty="0" smtClean="0"/>
              <a:t>порівнюємо </a:t>
            </a:r>
            <a:r>
              <a:rPr lang="uk-UA" dirty="0"/>
              <a:t>зміни в ВВП від туризму протягом багатьох років, основну увагу при аналізі приділяють прямому впливу, але пропонується приділяти більшу увагу непрямих і індукованих впливів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62793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247" y="804520"/>
            <a:ext cx="10355607" cy="728446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Культурні та творчі ресурси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859" y="2142483"/>
            <a:ext cx="6135840" cy="3605668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4294967295"/>
          </p:nvPr>
        </p:nvSpPr>
        <p:spPr>
          <a:xfrm>
            <a:off x="7879976" y="5015753"/>
            <a:ext cx="3630706" cy="578223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http://</a:t>
            </a:r>
            <a:r>
              <a:rPr lang="en-US" dirty="0" err="1"/>
              <a:t>www.kmu.gov.ua</a:t>
            </a:r>
            <a:r>
              <a:rPr lang="en-US" dirty="0"/>
              <a:t>/control/</a:t>
            </a:r>
            <a:r>
              <a:rPr lang="en-US" dirty="0" err="1"/>
              <a:t>uk</a:t>
            </a:r>
            <a:r>
              <a:rPr lang="en-US" dirty="0"/>
              <a:t>/publish/</a:t>
            </a:r>
            <a:r>
              <a:rPr lang="en-US" dirty="0" err="1"/>
              <a:t>article?art_id</a:t>
            </a:r>
            <a:r>
              <a:rPr lang="en-US" dirty="0"/>
              <a:t>=248703577&amp;cat_id=246711250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2482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Паритет купівельної спроможності і туристичні ціни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6438" y="2016125"/>
            <a:ext cx="7813449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4239" y="4006866"/>
            <a:ext cx="8643154" cy="812258"/>
          </a:xfrm>
        </p:spPr>
        <p:txBody>
          <a:bodyPr/>
          <a:lstStyle/>
          <a:p>
            <a:r>
              <a:rPr lang="uk-UA" dirty="0"/>
              <a:t>Вимоги до отримання візи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9427" y="511665"/>
            <a:ext cx="4731407" cy="2917335"/>
          </a:xfrm>
        </p:spPr>
        <p:txBody>
          <a:bodyPr>
            <a:normAutofit/>
          </a:bodyPr>
          <a:lstStyle/>
          <a:p>
            <a:pPr algn="just"/>
            <a:r>
              <a:rPr lang="ru-RU" dirty="0" err="1" smtClean="0"/>
              <a:t>Пропонується</a:t>
            </a:r>
            <a:r>
              <a:rPr lang="ru-RU" dirty="0" smtClean="0"/>
              <a:t> </a:t>
            </a:r>
            <a:r>
              <a:rPr lang="ru-RU" dirty="0" err="1"/>
              <a:t>знизити</a:t>
            </a:r>
            <a:r>
              <a:rPr lang="ru-RU" dirty="0"/>
              <a:t> </a:t>
            </a:r>
            <a:r>
              <a:rPr lang="ru-RU" dirty="0" err="1"/>
              <a:t>вартість</a:t>
            </a:r>
            <a:r>
              <a:rPr lang="ru-RU" dirty="0"/>
              <a:t> </a:t>
            </a:r>
            <a:r>
              <a:rPr lang="ru-RU" dirty="0" err="1"/>
              <a:t>разової</a:t>
            </a:r>
            <a:r>
              <a:rPr lang="ru-RU" dirty="0"/>
              <a:t> </a:t>
            </a:r>
            <a:r>
              <a:rPr lang="ru-RU" dirty="0" err="1"/>
              <a:t>української</a:t>
            </a:r>
            <a:r>
              <a:rPr lang="ru-RU" dirty="0"/>
              <a:t> </a:t>
            </a:r>
            <a:r>
              <a:rPr lang="ru-RU" dirty="0" err="1"/>
              <a:t>візи</a:t>
            </a:r>
            <a:r>
              <a:rPr lang="ru-RU" dirty="0"/>
              <a:t> в 3-4 рази - до 35 </a:t>
            </a:r>
            <a:r>
              <a:rPr lang="ru-RU" dirty="0" err="1"/>
              <a:t>євро</a:t>
            </a:r>
            <a:r>
              <a:rPr lang="ru-RU" dirty="0"/>
              <a:t> (</a:t>
            </a:r>
            <a:r>
              <a:rPr lang="ru-RU" dirty="0" err="1" smtClean="0"/>
              <a:t>аналогічно</a:t>
            </a:r>
            <a:r>
              <a:rPr lang="ru-RU" dirty="0" smtClean="0"/>
              <a:t> </a:t>
            </a:r>
            <a:r>
              <a:rPr lang="ru-RU" dirty="0" err="1" smtClean="0"/>
              <a:t>шенгенській</a:t>
            </a:r>
            <a:r>
              <a:rPr lang="ru-RU" dirty="0" smtClean="0"/>
              <a:t> </a:t>
            </a:r>
            <a:r>
              <a:rPr lang="ru-RU" dirty="0" err="1" smtClean="0"/>
              <a:t>візі</a:t>
            </a:r>
            <a:r>
              <a:rPr lang="ru-RU" dirty="0" smtClean="0"/>
              <a:t>).</a:t>
            </a:r>
            <a:endParaRPr lang="ru-RU" dirty="0" smtClean="0"/>
          </a:p>
          <a:p>
            <a:pPr algn="just"/>
            <a:r>
              <a:rPr lang="ru-RU" dirty="0" err="1" smtClean="0"/>
              <a:t>Пропонується</a:t>
            </a:r>
            <a:r>
              <a:rPr lang="ru-RU" dirty="0" smtClean="0"/>
              <a:t> </a:t>
            </a:r>
            <a:r>
              <a:rPr lang="ru-RU" dirty="0" err="1"/>
              <a:t>видавати</a:t>
            </a:r>
            <a:r>
              <a:rPr lang="ru-RU" dirty="0"/>
              <a:t> </a:t>
            </a:r>
            <a:r>
              <a:rPr lang="ru-RU" dirty="0" err="1"/>
              <a:t>разову</a:t>
            </a:r>
            <a:r>
              <a:rPr lang="ru-RU" dirty="0"/>
              <a:t> </a:t>
            </a:r>
            <a:r>
              <a:rPr lang="ru-RU" dirty="0" err="1"/>
              <a:t>візу</a:t>
            </a:r>
            <a:r>
              <a:rPr lang="ru-RU" dirty="0"/>
              <a:t> на </a:t>
            </a:r>
            <a:r>
              <a:rPr lang="ru-RU" dirty="0" err="1"/>
              <a:t>термін</a:t>
            </a:r>
            <a:r>
              <a:rPr lang="ru-RU" dirty="0"/>
              <a:t> до 15 </a:t>
            </a:r>
            <a:r>
              <a:rPr lang="ru-RU" dirty="0" err="1"/>
              <a:t>днів</a:t>
            </a:r>
            <a:r>
              <a:rPr lang="ru-RU" dirty="0"/>
              <a:t> при </a:t>
            </a:r>
            <a:r>
              <a:rPr lang="ru-RU" dirty="0" err="1"/>
              <a:t>наявності</a:t>
            </a:r>
            <a:r>
              <a:rPr lang="ru-RU" dirty="0"/>
              <a:t> </a:t>
            </a:r>
            <a:r>
              <a:rPr lang="ru-RU" dirty="0" err="1"/>
              <a:t>документів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підтверджують</a:t>
            </a:r>
            <a:r>
              <a:rPr lang="ru-RU" dirty="0"/>
              <a:t> </a:t>
            </a:r>
            <a:r>
              <a:rPr lang="ru-RU" dirty="0" err="1" smtClean="0"/>
              <a:t>діловий</a:t>
            </a:r>
            <a:r>
              <a:rPr lang="ru-RU" dirty="0" smtClean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туристичний</a:t>
            </a:r>
            <a:r>
              <a:rPr lang="ru-RU" dirty="0"/>
              <a:t> характер </a:t>
            </a:r>
            <a:r>
              <a:rPr lang="ru-RU" dirty="0" err="1"/>
              <a:t>поїздки</a:t>
            </a:r>
            <a:r>
              <a:rPr lang="ru-RU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58753" y="677670"/>
            <a:ext cx="531158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МЗС </a:t>
            </a:r>
            <a:r>
              <a:rPr lang="ru-RU" dirty="0" smtClean="0"/>
              <a:t> з 17.02.2016 </a:t>
            </a:r>
            <a:r>
              <a:rPr lang="ru-RU" dirty="0" err="1" smtClean="0"/>
              <a:t>тестує</a:t>
            </a:r>
            <a:r>
              <a:rPr lang="ru-RU" dirty="0" smtClean="0"/>
              <a:t> </a:t>
            </a:r>
            <a:r>
              <a:rPr lang="ru-RU" dirty="0" err="1" smtClean="0"/>
              <a:t>інформаційно-телекомунікаційну</a:t>
            </a:r>
            <a:r>
              <a:rPr lang="ru-RU" dirty="0" smtClean="0"/>
              <a:t> </a:t>
            </a:r>
            <a:r>
              <a:rPr lang="ru-RU" dirty="0"/>
              <a:t>систему </a:t>
            </a:r>
            <a:r>
              <a:rPr lang="ru-RU" dirty="0" err="1"/>
              <a:t>централізованого</a:t>
            </a:r>
            <a:r>
              <a:rPr lang="ru-RU" dirty="0"/>
              <a:t> </a:t>
            </a:r>
            <a:r>
              <a:rPr lang="ru-RU" dirty="0" err="1"/>
              <a:t>оформлення</a:t>
            </a:r>
            <a:r>
              <a:rPr lang="ru-RU" dirty="0"/>
              <a:t> </a:t>
            </a:r>
            <a:r>
              <a:rPr lang="ru-RU" dirty="0" err="1"/>
              <a:t>в'їзних</a:t>
            </a:r>
            <a:r>
              <a:rPr lang="ru-RU" dirty="0"/>
              <a:t> </a:t>
            </a:r>
            <a:r>
              <a:rPr lang="ru-RU" dirty="0" err="1"/>
              <a:t>віз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err="1" smtClean="0"/>
              <a:t>Електронне</a:t>
            </a:r>
            <a:r>
              <a:rPr lang="ru-RU" dirty="0" smtClean="0"/>
              <a:t> </a:t>
            </a:r>
            <a:r>
              <a:rPr lang="ru-RU" dirty="0" err="1"/>
              <a:t>оформлення</a:t>
            </a:r>
            <a:r>
              <a:rPr lang="ru-RU" dirty="0"/>
              <a:t> </a:t>
            </a:r>
            <a:r>
              <a:rPr lang="ru-RU" dirty="0" err="1"/>
              <a:t>віз</a:t>
            </a:r>
            <a:r>
              <a:rPr lang="ru-RU" dirty="0"/>
              <a:t> зараз </a:t>
            </a:r>
            <a:r>
              <a:rPr lang="ru-RU" dirty="0" err="1"/>
              <a:t>є</a:t>
            </a:r>
            <a:r>
              <a:rPr lang="ru-RU" dirty="0"/>
              <a:t> в </a:t>
            </a:r>
            <a:r>
              <a:rPr lang="ru-RU" dirty="0" err="1"/>
              <a:t>кількох</a:t>
            </a:r>
            <a:r>
              <a:rPr lang="ru-RU" dirty="0"/>
              <a:t> консульствах, але до </a:t>
            </a:r>
            <a:r>
              <a:rPr lang="ru-RU" dirty="0" err="1"/>
              <a:t>кінця</a:t>
            </a:r>
            <a:r>
              <a:rPr lang="ru-RU" dirty="0"/>
              <a:t> 2017 </a:t>
            </a:r>
            <a:r>
              <a:rPr lang="ru-RU" dirty="0" err="1"/>
              <a:t>цю</a:t>
            </a:r>
            <a:r>
              <a:rPr lang="ru-RU" dirty="0"/>
              <a:t> практику </a:t>
            </a:r>
            <a:r>
              <a:rPr lang="ru-RU" dirty="0" err="1"/>
              <a:t>хочуть</a:t>
            </a:r>
            <a:r>
              <a:rPr lang="ru-RU" dirty="0"/>
              <a:t> </a:t>
            </a:r>
            <a:r>
              <a:rPr lang="ru-RU" dirty="0" err="1"/>
              <a:t>поширити</a:t>
            </a:r>
            <a:r>
              <a:rPr lang="ru-RU" dirty="0"/>
              <a:t> на максимально </a:t>
            </a:r>
            <a:r>
              <a:rPr lang="ru-RU" dirty="0" err="1"/>
              <a:t>можливу</a:t>
            </a:r>
            <a:r>
              <a:rPr lang="ru-RU" dirty="0"/>
              <a:t>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/>
              <a:t>країн</a:t>
            </a:r>
            <a:r>
              <a:rPr lang="ru-RU" dirty="0"/>
              <a:t>.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259" y="2602006"/>
            <a:ext cx="3683000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49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Дякую</a:t>
            </a:r>
            <a:r>
              <a:rPr lang="ru-RU" dirty="0" smtClean="0"/>
              <a:t> за </a:t>
            </a:r>
            <a:r>
              <a:rPr lang="ru-RU" dirty="0" err="1" smtClean="0"/>
              <a:t>увагу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522146"/>
      </p:ext>
    </p:extLst>
  </p:cSld>
  <p:clrMapOvr>
    <a:masterClrMapping/>
  </p:clrMapOvr>
</p:sld>
</file>

<file path=ppt/theme/theme1.xml><?xml version="1.0" encoding="utf-8"?>
<a:theme xmlns:a="http://schemas.openxmlformats.org/drawingml/2006/main" name="Коллекция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58</TotalTime>
  <Words>259</Words>
  <Application>Microsoft Macintosh PowerPoint</Application>
  <PresentationFormat>Широкоэкранный</PresentationFormat>
  <Paragraphs>34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Calibri</vt:lpstr>
      <vt:lpstr>Gill Sans MT</vt:lpstr>
      <vt:lpstr>Arial</vt:lpstr>
      <vt:lpstr>Коллекция</vt:lpstr>
      <vt:lpstr>Показники ефективності державної регіональної політики розвитку туризму в Україні</vt:lpstr>
      <vt:lpstr>Презентация PowerPoint</vt:lpstr>
      <vt:lpstr>індикатора, які можуть бути використанні в сфері туризму  </vt:lpstr>
      <vt:lpstr>прямий валовий внутрішній продукт від туризму </vt:lpstr>
      <vt:lpstr>Культурні та творчі ресурси </vt:lpstr>
      <vt:lpstr>Паритет купівельної спроможності і туристичні ціни </vt:lpstr>
      <vt:lpstr>Вимоги до отримання візи </vt:lpstr>
      <vt:lpstr>Дякую за увагу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Показники ефективності державної регіональної політики розвитку туризму в Україні</dc:title>
  <dc:creator>пользователь Microsoft Office</dc:creator>
  <cp:lastModifiedBy>пользователь Microsoft Office</cp:lastModifiedBy>
  <cp:revision>9</cp:revision>
  <dcterms:created xsi:type="dcterms:W3CDTF">2016-03-15T11:43:27Z</dcterms:created>
  <dcterms:modified xsi:type="dcterms:W3CDTF">2016-03-15T12:42:22Z</dcterms:modified>
</cp:coreProperties>
</file>