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57" r:id="rId4"/>
    <p:sldId id="259" r:id="rId5"/>
    <p:sldId id="258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7B400-0514-494F-8B7E-9102EBC38E17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2B11A9A-4433-4374-A188-1C17661045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7B400-0514-494F-8B7E-9102EBC38E17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2B11A9A-4433-4374-A188-1C17661045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7B400-0514-494F-8B7E-9102EBC38E17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11A9A-4433-4374-A188-1C176610450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7B400-0514-494F-8B7E-9102EBC38E17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11A9A-4433-4374-A188-1C17661045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7B400-0514-494F-8B7E-9102EBC38E17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2B11A9A-4433-4374-A188-1C176610450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7B400-0514-494F-8B7E-9102EBC38E17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11A9A-4433-4374-A188-1C17661045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7B400-0514-494F-8B7E-9102EBC38E17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11A9A-4433-4374-A188-1C17661045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7B400-0514-494F-8B7E-9102EBC38E17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11A9A-4433-4374-A188-1C17661045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7B400-0514-494F-8B7E-9102EBC38E17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11A9A-4433-4374-A188-1C176610450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7B400-0514-494F-8B7E-9102EBC38E17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11A9A-4433-4374-A188-1C17661045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7B400-0514-494F-8B7E-9102EBC38E17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11A9A-4433-4374-A188-1C17661045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D87B400-0514-494F-8B7E-9102EBC38E17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2B11A9A-4433-4374-A188-1C176610450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356992"/>
            <a:ext cx="8458200" cy="3168352"/>
          </a:xfrm>
        </p:spPr>
        <p:txBody>
          <a:bodyPr>
            <a:noAutofit/>
          </a:bodyPr>
          <a:lstStyle/>
          <a:p>
            <a:pPr algn="r"/>
            <a:r>
              <a:rPr lang="uk-UA" sz="2000" dirty="0">
                <a:effectLst/>
              </a:rPr>
              <a:t>Зосімова А. В.,</a:t>
            </a:r>
            <a:br>
              <a:rPr lang="uk-UA" sz="2000" dirty="0">
                <a:effectLst/>
              </a:rPr>
            </a:br>
            <a:r>
              <a:rPr lang="uk-UA" sz="2000" dirty="0">
                <a:effectLst/>
              </a:rPr>
              <a:t>аспірант 2-го року навчання</a:t>
            </a:r>
            <a:br>
              <a:rPr lang="uk-UA" sz="2000" dirty="0">
                <a:effectLst/>
              </a:rPr>
            </a:br>
            <a:r>
              <a:rPr lang="uk-UA" sz="2000" dirty="0">
                <a:effectLst/>
              </a:rPr>
              <a:t>кафедри економічного аналізу</a:t>
            </a:r>
            <a:r>
              <a:rPr lang="ru-RU" sz="2000" dirty="0">
                <a:effectLst/>
              </a:rPr>
              <a:t/>
            </a:r>
            <a:br>
              <a:rPr lang="ru-RU" sz="2000" dirty="0">
                <a:effectLst/>
              </a:rPr>
            </a:br>
            <a:r>
              <a:rPr lang="uk-UA" sz="2000" dirty="0">
                <a:effectLst/>
              </a:rPr>
              <a:t>факультету консалтингу та міжнародного бізнесу,</a:t>
            </a:r>
            <a:r>
              <a:rPr lang="ru-RU" sz="2000" dirty="0">
                <a:effectLst/>
              </a:rPr>
              <a:t/>
            </a:r>
            <a:br>
              <a:rPr lang="ru-RU" sz="2000" dirty="0">
                <a:effectLst/>
              </a:rPr>
            </a:br>
            <a:r>
              <a:rPr lang="uk-UA" sz="2000" dirty="0">
                <a:effectLst/>
              </a:rPr>
              <a:t>ХНЕУ ім. С. Кузнеця,</a:t>
            </a:r>
            <a:r>
              <a:rPr lang="ru-RU" sz="2000" dirty="0">
                <a:effectLst/>
              </a:rPr>
              <a:t/>
            </a:r>
            <a:br>
              <a:rPr lang="ru-RU" sz="2000" dirty="0">
                <a:effectLst/>
              </a:rPr>
            </a:br>
            <a:r>
              <a:rPr lang="uk-UA" sz="2000" dirty="0" smtClean="0">
                <a:effectLst/>
              </a:rPr>
              <a:t>Україна</a:t>
            </a:r>
            <a:br>
              <a:rPr lang="uk-UA" sz="2000" dirty="0" smtClean="0">
                <a:effectLst/>
              </a:rPr>
            </a:br>
            <a:r>
              <a:rPr lang="uk-UA" sz="2000" dirty="0">
                <a:effectLst/>
              </a:rPr>
              <a:t/>
            </a:r>
            <a:br>
              <a:rPr lang="uk-UA" sz="2000" dirty="0">
                <a:effectLst/>
              </a:rPr>
            </a:br>
            <a:r>
              <a:rPr lang="uk-UA" sz="2000" dirty="0" smtClean="0">
                <a:effectLst/>
              </a:rPr>
              <a:t/>
            </a:r>
            <a:br>
              <a:rPr lang="uk-UA" sz="2000" dirty="0" smtClean="0">
                <a:effectLst/>
              </a:rPr>
            </a:br>
            <a:r>
              <a:rPr lang="uk-UA" sz="2000" dirty="0" smtClean="0">
                <a:effectLst/>
              </a:rPr>
              <a:t>Науковий керівник к.е.н., доц.		         Москаленко Н. О. 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548680"/>
            <a:ext cx="8458200" cy="3099792"/>
          </a:xfrm>
        </p:spPr>
        <p:txBody>
          <a:bodyPr/>
          <a:lstStyle/>
          <a:p>
            <a:pPr algn="ctr"/>
            <a:r>
              <a:rPr lang="uk-UA" sz="4400" cap="all" dirty="0">
                <a:latin typeface="+mj-lt"/>
              </a:rPr>
              <a:t>Теоретико-методичні засади дослідження впливу факторів на вибір країни партнера</a:t>
            </a:r>
            <a:endParaRPr lang="ru-RU" sz="4400" dirty="0">
              <a:latin typeface="+mj-lt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9929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Актуальність дослідження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2000" dirty="0"/>
              <a:t>За даними Державної статистики України </a:t>
            </a:r>
            <a:r>
              <a:rPr lang="uk-UA" sz="2000" dirty="0" smtClean="0"/>
              <a:t>експорт </a:t>
            </a:r>
            <a:r>
              <a:rPr lang="uk-UA" sz="2000" dirty="0"/>
              <a:t>машинобудівної продукції за 2015 рік склав 9247571,1 тис. дол. США, тобто 24 % від загальної суми експорту товарів України, яка за 2015 рік склала 38134807,8 тис. дол. США. У Харківській області експорт товарів машинобудування склав 386330,9 тис. дол. США від загальної суми експорту товарів Харківської області, яка дорівнює 1311654,9 тис. дол. США за 2015 рік</a:t>
            </a:r>
            <a:r>
              <a:rPr lang="uk-UA" sz="2000" dirty="0" smtClean="0"/>
              <a:t>.</a:t>
            </a:r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r>
              <a:rPr lang="uk-UA" sz="2000" dirty="0"/>
              <a:t>Проте з урахуванням останніх економічних подій на сході України було втрачено один з крупних ринків збуду продукції машинобудівної </a:t>
            </a:r>
            <a:r>
              <a:rPr lang="uk-UA" sz="2000" dirty="0" smtClean="0"/>
              <a:t>галузі</a:t>
            </a:r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r>
              <a:rPr lang="uk-UA" sz="2000" dirty="0"/>
              <a:t>А</a:t>
            </a:r>
            <a:r>
              <a:rPr lang="uk-UA" sz="2000" dirty="0" smtClean="0"/>
              <a:t>ктуальність </a:t>
            </a:r>
            <a:r>
              <a:rPr lang="uk-UA" sz="2000" dirty="0"/>
              <a:t>тематики зумовлена саме </a:t>
            </a:r>
            <a:r>
              <a:rPr lang="uk-UA" sz="2000" dirty="0" smtClean="0"/>
              <a:t>загостренням необхідності </a:t>
            </a:r>
            <a:r>
              <a:rPr lang="uk-UA" sz="2000" dirty="0"/>
              <a:t>пошуку нових закордонних партнерств, ринків збуту та міжнародних зв’язків.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19243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Мета дослідження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700808"/>
            <a:ext cx="7488832" cy="423530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uk-UA" dirty="0" smtClean="0"/>
              <a:t>Визначення </a:t>
            </a:r>
            <a:r>
              <a:rPr lang="uk-UA" dirty="0"/>
              <a:t>головних факторів, що впливають на вибір партнера закордонними підприємствами на території України, та національними підприємствами за кордоном для налагодження економічних зв’язків в області машинобудування, як високотехнологічної галузі орієнтованої на інновації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0346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Вимоги до системи показників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Autofit/>
          </a:bodyPr>
          <a:lstStyle/>
          <a:p>
            <a:r>
              <a:rPr lang="uk-UA" sz="2500" dirty="0" smtClean="0"/>
              <a:t>показники</a:t>
            </a:r>
            <a:r>
              <a:rPr lang="uk-UA" sz="2500" dirty="0"/>
              <a:t>, що містяться в системі мають бути актуальними</a:t>
            </a:r>
            <a:r>
              <a:rPr lang="uk-UA" sz="2500" dirty="0" smtClean="0"/>
              <a:t>;</a:t>
            </a:r>
            <a:endParaRPr lang="ru-RU" sz="2500" dirty="0"/>
          </a:p>
          <a:p>
            <a:r>
              <a:rPr lang="uk-UA" sz="2500" dirty="0" smtClean="0"/>
              <a:t>при </a:t>
            </a:r>
            <a:r>
              <a:rPr lang="uk-UA" sz="2500" dirty="0"/>
              <a:t>розробці системи показників має бути враховано динамічний аспект;</a:t>
            </a:r>
            <a:endParaRPr lang="ru-RU" sz="2500" dirty="0"/>
          </a:p>
          <a:p>
            <a:r>
              <a:rPr lang="uk-UA" sz="2500" dirty="0" smtClean="0"/>
              <a:t>повинна </a:t>
            </a:r>
            <a:r>
              <a:rPr lang="uk-UA" sz="2500" dirty="0"/>
              <a:t>розкривати конкурентоспроможність країни за такими підсистемами </a:t>
            </a:r>
            <a:r>
              <a:rPr lang="uk-UA" sz="2500" dirty="0" smtClean="0"/>
              <a:t>як</a:t>
            </a:r>
            <a:r>
              <a:rPr lang="ru-RU" sz="2500" dirty="0"/>
              <a:t>:</a:t>
            </a:r>
            <a:r>
              <a:rPr lang="uk-UA" sz="2500" dirty="0" smtClean="0"/>
              <a:t> </a:t>
            </a:r>
            <a:r>
              <a:rPr lang="uk-UA" sz="2500" dirty="0"/>
              <a:t>макроекономічне середовище, рівень розвитку фінансового ринку, ефективність ринку товарів, показники освіти та інновації та ін.;</a:t>
            </a:r>
            <a:endParaRPr lang="ru-RU" sz="2500" dirty="0"/>
          </a:p>
          <a:p>
            <a:r>
              <a:rPr lang="uk-UA" sz="2500" dirty="0" smtClean="0"/>
              <a:t>формування </a:t>
            </a:r>
            <a:r>
              <a:rPr lang="uk-UA" sz="2500" dirty="0"/>
              <a:t>системи показників необхідно проводити згідно до системного та ресурсно-функіонального підходів;</a:t>
            </a:r>
            <a:endParaRPr lang="ru-RU" sz="2500" dirty="0"/>
          </a:p>
          <a:p>
            <a:r>
              <a:rPr lang="uk-UA" sz="2500" dirty="0" smtClean="0"/>
              <a:t>показники </a:t>
            </a:r>
            <a:r>
              <a:rPr lang="uk-UA" sz="2500" dirty="0"/>
              <a:t>системи необхідно згрупувати в підсистеми</a:t>
            </a:r>
            <a:r>
              <a:rPr lang="uk-UA" sz="2500" dirty="0" smtClean="0"/>
              <a:t>.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486543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Алгоритм проведення факторного аналізу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uk-UA" dirty="0" smtClean="0"/>
              <a:t>Постановка цілі</a:t>
            </a:r>
          </a:p>
          <a:p>
            <a:pPr lvl="0"/>
            <a:r>
              <a:rPr lang="uk-UA" dirty="0" smtClean="0"/>
              <a:t>Вибір </a:t>
            </a:r>
            <a:r>
              <a:rPr lang="uk-UA" dirty="0"/>
              <a:t>сукупності ознак та </a:t>
            </a:r>
            <a:r>
              <a:rPr lang="uk-UA" dirty="0" smtClean="0"/>
              <a:t>об’єктів </a:t>
            </a:r>
          </a:p>
          <a:p>
            <a:pPr lvl="0"/>
            <a:r>
              <a:rPr lang="uk-UA" dirty="0" smtClean="0"/>
              <a:t>Отримання </a:t>
            </a:r>
            <a:r>
              <a:rPr lang="uk-UA" dirty="0"/>
              <a:t>вихідної факторної </a:t>
            </a:r>
            <a:r>
              <a:rPr lang="uk-UA" dirty="0" smtClean="0"/>
              <a:t>структури</a:t>
            </a:r>
            <a:endParaRPr lang="ru-RU" dirty="0"/>
          </a:p>
          <a:p>
            <a:pPr lvl="0"/>
            <a:r>
              <a:rPr lang="uk-UA" dirty="0"/>
              <a:t>Корегування факторної структури виходячи з цілей </a:t>
            </a:r>
            <a:r>
              <a:rPr lang="uk-UA" dirty="0" smtClean="0"/>
              <a:t>дослідження</a:t>
            </a:r>
            <a:endParaRPr lang="ru-RU" dirty="0"/>
          </a:p>
          <a:p>
            <a:pPr lvl="0"/>
            <a:r>
              <a:rPr lang="uk-UA" dirty="0"/>
              <a:t>Виявлення факторів другого порядку</a:t>
            </a:r>
            <a:r>
              <a:rPr lang="uk-UA" dirty="0" smtClean="0"/>
              <a:t>.</a:t>
            </a:r>
            <a:endParaRPr lang="ru-RU" dirty="0"/>
          </a:p>
          <a:p>
            <a:pPr lvl="0"/>
            <a:r>
              <a:rPr lang="uk-UA" dirty="0"/>
              <a:t>Інтерпретація результатів аналізу</a:t>
            </a:r>
            <a:r>
              <a:rPr lang="uk-UA" dirty="0" smtClean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4999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Висновки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772816"/>
            <a:ext cx="7704856" cy="4752528"/>
          </a:xfrm>
        </p:spPr>
        <p:txBody>
          <a:bodyPr/>
          <a:lstStyle/>
          <a:p>
            <a:pPr marL="0" indent="0" algn="just">
              <a:buNone/>
            </a:pPr>
            <a:r>
              <a:rPr lang="uk-UA" dirty="0"/>
              <a:t>З</a:t>
            </a:r>
            <a:r>
              <a:rPr lang="uk-UA" dirty="0" smtClean="0"/>
              <a:t>а </a:t>
            </a:r>
            <a:r>
              <a:rPr lang="uk-UA" dirty="0"/>
              <a:t>допомогою багатовимірного факторного аналізу отримано головні фактори, що має вплив при виборі країни партнера. Виходячи з яких можна будувати подальшу стратегію виходу на міжнародний ринок тих країн, вихід до яких є більш простим та ефективним для підприємства.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88631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</TotalTime>
  <Words>307</Words>
  <Application>Microsoft Office PowerPoint</Application>
  <PresentationFormat>Экран 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Трек</vt:lpstr>
      <vt:lpstr>Зосімова А. В., аспірант 2-го року навчання кафедри економічного аналізу факультету консалтингу та міжнародного бізнесу, ХНЕУ ім. С. Кузнеця, Україна   Науковий керівник к.е.н., доц.           Москаленко Н. О. </vt:lpstr>
      <vt:lpstr>Актуальність дослідження</vt:lpstr>
      <vt:lpstr>Мета дослідження</vt:lpstr>
      <vt:lpstr>Вимоги до системи показників</vt:lpstr>
      <vt:lpstr>Алгоритм проведення факторного аналізу</vt:lpstr>
      <vt:lpstr>Висновки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Зосімова А. В., аспірант 2-го року навчання кафедри економічного аналізу факультету консалтингу та міжнародного бізнесу, ХНЕУ ім. С. Кузнеця, Україна</dc:title>
  <dc:creator>фурсова</dc:creator>
  <cp:lastModifiedBy>фурсова</cp:lastModifiedBy>
  <cp:revision>4</cp:revision>
  <dcterms:created xsi:type="dcterms:W3CDTF">2016-03-15T03:53:34Z</dcterms:created>
  <dcterms:modified xsi:type="dcterms:W3CDTF">2016-03-15T04:11:51Z</dcterms:modified>
</cp:coreProperties>
</file>