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I:\2015\PSEP\&#1048;&#1053;&#1044;&#1047;\&#1050;&#1085;&#1080;&#1075;&#1072;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Program%20Files\CatSSA\Examples\VBA\SSA_catcom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Program%20Files\CatSSA\Examples\VBA\SSA_catcom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Объём пассажирских перевозок в Украине ж/д транспортом помесячно (2010-2015), млн. чел.</a:t>
            </a:r>
          </a:p>
        </c:rich>
      </c:tx>
      <c:layout>
        <c:manualLayout>
          <c:xMode val="edge"/>
          <c:yMode val="edge"/>
          <c:x val="0.13337962962962963"/>
          <c:y val="2.8060332808803961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1988407699037624E-2"/>
          <c:y val="0.22089129483814524"/>
          <c:w val="0.83858535044230587"/>
          <c:h val="0.60659744823310491"/>
        </c:manualLayout>
      </c:layout>
      <c:lineChart>
        <c:grouping val="standard"/>
        <c:varyColors val="0"/>
        <c:ser>
          <c:idx val="0"/>
          <c:order val="0"/>
          <c:tx>
            <c:v>у</c:v>
          </c:tx>
          <c:marker>
            <c:symbol val="none"/>
          </c:marker>
          <c:val>
            <c:numRef>
              <c:f>Лист3!$B$1:$B$71</c:f>
              <c:numCache>
                <c:formatCode>General</c:formatCode>
                <c:ptCount val="71"/>
                <c:pt idx="0">
                  <c:v>31.9</c:v>
                </c:pt>
                <c:pt idx="1">
                  <c:v>31.700000000000003</c:v>
                </c:pt>
                <c:pt idx="2">
                  <c:v>33.6</c:v>
                </c:pt>
                <c:pt idx="3">
                  <c:v>37.499999999999986</c:v>
                </c:pt>
                <c:pt idx="4">
                  <c:v>37.200000000000017</c:v>
                </c:pt>
                <c:pt idx="5">
                  <c:v>39.599999999999994</c:v>
                </c:pt>
                <c:pt idx="6">
                  <c:v>40.699999999999989</c:v>
                </c:pt>
                <c:pt idx="7">
                  <c:v>37.900000000000034</c:v>
                </c:pt>
                <c:pt idx="8">
                  <c:v>36.5</c:v>
                </c:pt>
                <c:pt idx="9">
                  <c:v>34.099999999999966</c:v>
                </c:pt>
                <c:pt idx="10">
                  <c:v>32.800000000000011</c:v>
                </c:pt>
                <c:pt idx="11">
                  <c:v>33.100000000000023</c:v>
                </c:pt>
                <c:pt idx="12">
                  <c:v>32.200000000000003</c:v>
                </c:pt>
                <c:pt idx="13">
                  <c:v>32.700000000000003</c:v>
                </c:pt>
                <c:pt idx="14">
                  <c:v>33.6</c:v>
                </c:pt>
                <c:pt idx="15">
                  <c:v>36.6</c:v>
                </c:pt>
                <c:pt idx="16">
                  <c:v>37.6</c:v>
                </c:pt>
                <c:pt idx="17">
                  <c:v>40.4</c:v>
                </c:pt>
                <c:pt idx="18">
                  <c:v>39.5</c:v>
                </c:pt>
                <c:pt idx="19">
                  <c:v>37.9</c:v>
                </c:pt>
                <c:pt idx="20">
                  <c:v>37.799999999999997</c:v>
                </c:pt>
                <c:pt idx="21">
                  <c:v>34.1</c:v>
                </c:pt>
                <c:pt idx="22">
                  <c:v>34.299999999999997</c:v>
                </c:pt>
                <c:pt idx="23">
                  <c:v>33.4</c:v>
                </c:pt>
                <c:pt idx="24">
                  <c:v>32.9</c:v>
                </c:pt>
                <c:pt idx="25">
                  <c:v>32.9</c:v>
                </c:pt>
                <c:pt idx="26">
                  <c:v>32.9</c:v>
                </c:pt>
                <c:pt idx="27">
                  <c:v>37.700000000000003</c:v>
                </c:pt>
                <c:pt idx="28">
                  <c:v>37.799999999999997</c:v>
                </c:pt>
                <c:pt idx="29">
                  <c:v>39.799999999999997</c:v>
                </c:pt>
                <c:pt idx="30">
                  <c:v>38.4</c:v>
                </c:pt>
                <c:pt idx="31">
                  <c:v>38.799999999999997</c:v>
                </c:pt>
                <c:pt idx="32">
                  <c:v>36.799999999999997</c:v>
                </c:pt>
                <c:pt idx="33">
                  <c:v>34.1</c:v>
                </c:pt>
                <c:pt idx="34">
                  <c:v>33.5</c:v>
                </c:pt>
                <c:pt idx="35">
                  <c:v>34</c:v>
                </c:pt>
                <c:pt idx="36">
                  <c:v>32.299999999999997</c:v>
                </c:pt>
                <c:pt idx="37">
                  <c:v>32.799999999999997</c:v>
                </c:pt>
                <c:pt idx="38">
                  <c:v>34</c:v>
                </c:pt>
                <c:pt idx="39">
                  <c:v>36.700000000000003</c:v>
                </c:pt>
                <c:pt idx="40">
                  <c:v>37.6</c:v>
                </c:pt>
                <c:pt idx="41">
                  <c:v>38.1</c:v>
                </c:pt>
                <c:pt idx="42">
                  <c:v>40.5</c:v>
                </c:pt>
                <c:pt idx="43">
                  <c:v>37.5</c:v>
                </c:pt>
                <c:pt idx="44">
                  <c:v>36.4</c:v>
                </c:pt>
                <c:pt idx="45">
                  <c:v>33.6</c:v>
                </c:pt>
                <c:pt idx="46">
                  <c:v>33.1</c:v>
                </c:pt>
                <c:pt idx="47">
                  <c:v>32.799999999999997</c:v>
                </c:pt>
                <c:pt idx="48">
                  <c:v>32.1</c:v>
                </c:pt>
                <c:pt idx="49">
                  <c:v>31.199999999999996</c:v>
                </c:pt>
                <c:pt idx="50">
                  <c:v>31.600000000000009</c:v>
                </c:pt>
                <c:pt idx="51">
                  <c:v>29.099999999999994</c:v>
                </c:pt>
                <c:pt idx="52">
                  <c:v>36.099999999999994</c:v>
                </c:pt>
                <c:pt idx="53">
                  <c:v>36.200000000000017</c:v>
                </c:pt>
                <c:pt idx="54">
                  <c:v>36.799999999999983</c:v>
                </c:pt>
                <c:pt idx="55">
                  <c:v>30.700000000000017</c:v>
                </c:pt>
                <c:pt idx="56">
                  <c:v>33.599999999999966</c:v>
                </c:pt>
                <c:pt idx="57">
                  <c:v>30.800000000000011</c:v>
                </c:pt>
                <c:pt idx="58">
                  <c:v>31</c:v>
                </c:pt>
                <c:pt idx="59">
                  <c:v>29.900000000000034</c:v>
                </c:pt>
                <c:pt idx="60">
                  <c:v>30.6</c:v>
                </c:pt>
                <c:pt idx="61">
                  <c:v>27.299999999999997</c:v>
                </c:pt>
                <c:pt idx="62">
                  <c:v>32.000000000000007</c:v>
                </c:pt>
                <c:pt idx="63">
                  <c:v>33.699999999999989</c:v>
                </c:pt>
                <c:pt idx="64">
                  <c:v>33.900000000000006</c:v>
                </c:pt>
                <c:pt idx="65">
                  <c:v>34.800000000000011</c:v>
                </c:pt>
                <c:pt idx="66">
                  <c:v>36.199999999999989</c:v>
                </c:pt>
                <c:pt idx="67">
                  <c:v>34.5</c:v>
                </c:pt>
                <c:pt idx="68">
                  <c:v>34.100000000000023</c:v>
                </c:pt>
                <c:pt idx="69">
                  <c:v>30.899999999999977</c:v>
                </c:pt>
                <c:pt idx="70">
                  <c:v>31.300000000000011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062336"/>
        <c:axId val="93915776"/>
      </c:lineChart>
      <c:catAx>
        <c:axId val="60062336"/>
        <c:scaling>
          <c:orientation val="minMax"/>
        </c:scaling>
        <c:delete val="0"/>
        <c:axPos val="b"/>
        <c:majorTickMark val="out"/>
        <c:minorTickMark val="none"/>
        <c:tickLblPos val="nextTo"/>
        <c:crossAx val="93915776"/>
        <c:crosses val="autoZero"/>
        <c:auto val="1"/>
        <c:lblAlgn val="ctr"/>
        <c:lblOffset val="100"/>
        <c:tickLblSkip val="4"/>
        <c:noMultiLvlLbl val="0"/>
      </c:catAx>
      <c:valAx>
        <c:axId val="939157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00623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err="1"/>
              <a:t>CatSSA</a:t>
            </a:r>
            <a:r>
              <a:rPr lang="en-US" dirty="0"/>
              <a:t> </a:t>
            </a:r>
            <a:r>
              <a:rPr lang="en-US" dirty="0" smtClean="0"/>
              <a:t>results</a:t>
            </a:r>
            <a:r>
              <a:rPr lang="ru-RU" dirty="0" smtClean="0"/>
              <a:t> </a:t>
            </a:r>
            <a:r>
              <a:rPr lang="en-US" dirty="0" smtClean="0"/>
              <a:t>(l=24)</a:t>
            </a:r>
            <a:endParaRPr lang="en-US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Source</c:v>
                </c:pt>
              </c:strCache>
            </c:strRef>
          </c:tx>
          <c:spPr>
            <a:ln w="22225"/>
          </c:spPr>
          <c:marker>
            <c:symbol val="none"/>
          </c:marker>
          <c:val>
            <c:numRef>
              <c:f>Data!$A$2:$A$85</c:f>
              <c:numCache>
                <c:formatCode>General</c:formatCode>
                <c:ptCount val="84"/>
                <c:pt idx="0">
                  <c:v>31.9</c:v>
                </c:pt>
                <c:pt idx="1">
                  <c:v>31.700000000000003</c:v>
                </c:pt>
                <c:pt idx="2">
                  <c:v>33.6</c:v>
                </c:pt>
                <c:pt idx="3">
                  <c:v>37.499999999999986</c:v>
                </c:pt>
                <c:pt idx="4">
                  <c:v>37.200000000000017</c:v>
                </c:pt>
                <c:pt idx="5">
                  <c:v>39.599999999999994</c:v>
                </c:pt>
                <c:pt idx="6">
                  <c:v>40.699999999999989</c:v>
                </c:pt>
                <c:pt idx="7">
                  <c:v>37.900000000000034</c:v>
                </c:pt>
                <c:pt idx="8">
                  <c:v>36.5</c:v>
                </c:pt>
                <c:pt idx="9">
                  <c:v>34.099999999999966</c:v>
                </c:pt>
                <c:pt idx="10">
                  <c:v>32.800000000000011</c:v>
                </c:pt>
                <c:pt idx="11">
                  <c:v>33.100000000000023</c:v>
                </c:pt>
                <c:pt idx="12">
                  <c:v>32.200000000000003</c:v>
                </c:pt>
                <c:pt idx="13">
                  <c:v>32.700000000000003</c:v>
                </c:pt>
                <c:pt idx="14">
                  <c:v>33.6</c:v>
                </c:pt>
                <c:pt idx="15">
                  <c:v>36.6</c:v>
                </c:pt>
                <c:pt idx="16">
                  <c:v>37.6</c:v>
                </c:pt>
                <c:pt idx="17">
                  <c:v>40.4</c:v>
                </c:pt>
                <c:pt idx="18">
                  <c:v>39.5</c:v>
                </c:pt>
                <c:pt idx="19">
                  <c:v>37.9</c:v>
                </c:pt>
                <c:pt idx="20">
                  <c:v>37.799999999999997</c:v>
                </c:pt>
                <c:pt idx="21">
                  <c:v>34.1</c:v>
                </c:pt>
                <c:pt idx="22">
                  <c:v>34.299999999999997</c:v>
                </c:pt>
                <c:pt idx="23">
                  <c:v>33.4</c:v>
                </c:pt>
                <c:pt idx="24">
                  <c:v>32.9</c:v>
                </c:pt>
                <c:pt idx="25">
                  <c:v>32.9</c:v>
                </c:pt>
                <c:pt idx="26">
                  <c:v>32.9</c:v>
                </c:pt>
                <c:pt idx="27">
                  <c:v>37.700000000000003</c:v>
                </c:pt>
                <c:pt idx="28">
                  <c:v>37.799999999999997</c:v>
                </c:pt>
                <c:pt idx="29">
                  <c:v>39.799999999999997</c:v>
                </c:pt>
                <c:pt idx="30">
                  <c:v>38.4</c:v>
                </c:pt>
                <c:pt idx="31">
                  <c:v>38.799999999999997</c:v>
                </c:pt>
                <c:pt idx="32">
                  <c:v>36.799999999999997</c:v>
                </c:pt>
                <c:pt idx="33">
                  <c:v>34.1</c:v>
                </c:pt>
                <c:pt idx="34">
                  <c:v>33.5</c:v>
                </c:pt>
                <c:pt idx="35">
                  <c:v>34</c:v>
                </c:pt>
                <c:pt idx="36">
                  <c:v>32.299999999999997</c:v>
                </c:pt>
                <c:pt idx="37">
                  <c:v>32.799999999999997</c:v>
                </c:pt>
                <c:pt idx="38">
                  <c:v>34</c:v>
                </c:pt>
                <c:pt idx="39">
                  <c:v>36.700000000000003</c:v>
                </c:pt>
                <c:pt idx="40">
                  <c:v>37.6</c:v>
                </c:pt>
                <c:pt idx="41">
                  <c:v>38.1</c:v>
                </c:pt>
                <c:pt idx="42">
                  <c:v>40.5</c:v>
                </c:pt>
                <c:pt idx="43">
                  <c:v>37.5</c:v>
                </c:pt>
                <c:pt idx="44">
                  <c:v>36.4</c:v>
                </c:pt>
                <c:pt idx="45">
                  <c:v>33.6</c:v>
                </c:pt>
                <c:pt idx="46">
                  <c:v>33.1</c:v>
                </c:pt>
                <c:pt idx="47">
                  <c:v>32.799999999999997</c:v>
                </c:pt>
                <c:pt idx="48">
                  <c:v>32.1</c:v>
                </c:pt>
                <c:pt idx="49">
                  <c:v>31.199999999999996</c:v>
                </c:pt>
                <c:pt idx="50">
                  <c:v>31.600000000000009</c:v>
                </c:pt>
                <c:pt idx="51">
                  <c:v>29.099999999999994</c:v>
                </c:pt>
                <c:pt idx="52">
                  <c:v>36.099999999999994</c:v>
                </c:pt>
                <c:pt idx="53">
                  <c:v>36.200000000000017</c:v>
                </c:pt>
                <c:pt idx="54">
                  <c:v>36.799999999999983</c:v>
                </c:pt>
                <c:pt idx="55">
                  <c:v>30.700000000000017</c:v>
                </c:pt>
                <c:pt idx="56">
                  <c:v>33.599999999999966</c:v>
                </c:pt>
                <c:pt idx="57">
                  <c:v>30.800000000000011</c:v>
                </c:pt>
                <c:pt idx="58">
                  <c:v>31</c:v>
                </c:pt>
                <c:pt idx="59">
                  <c:v>29.900000000000034</c:v>
                </c:pt>
                <c:pt idx="60">
                  <c:v>30.6</c:v>
                </c:pt>
                <c:pt idx="61">
                  <c:v>27.299999999999997</c:v>
                </c:pt>
                <c:pt idx="62">
                  <c:v>32.000000000000007</c:v>
                </c:pt>
                <c:pt idx="63">
                  <c:v>33.699999999999989</c:v>
                </c:pt>
                <c:pt idx="64">
                  <c:v>33.900000000000006</c:v>
                </c:pt>
                <c:pt idx="65">
                  <c:v>34.800000000000011</c:v>
                </c:pt>
                <c:pt idx="66">
                  <c:v>36.199999999999989</c:v>
                </c:pt>
                <c:pt idx="67">
                  <c:v>34.5</c:v>
                </c:pt>
                <c:pt idx="68">
                  <c:v>34.100000000000023</c:v>
                </c:pt>
                <c:pt idx="69">
                  <c:v>30.899999999999977</c:v>
                </c:pt>
                <c:pt idx="70">
                  <c:v>31.300000000000011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Data!$B$1</c:f>
              <c:strCache>
                <c:ptCount val="1"/>
                <c:pt idx="0">
                  <c:v>Reconstr</c:v>
                </c:pt>
              </c:strCache>
            </c:strRef>
          </c:tx>
          <c:spPr>
            <a:ln w="22225">
              <a:prstDash val="lgDash"/>
            </a:ln>
          </c:spPr>
          <c:marker>
            <c:symbol val="none"/>
          </c:marker>
          <c:val>
            <c:numRef>
              <c:f>Data!$B$2:$B$85</c:f>
              <c:numCache>
                <c:formatCode>General</c:formatCode>
                <c:ptCount val="84"/>
                <c:pt idx="0">
                  <c:v>31.393590531255455</c:v>
                </c:pt>
                <c:pt idx="1">
                  <c:v>32.349425592140051</c:v>
                </c:pt>
                <c:pt idx="2">
                  <c:v>34.193992986479856</c:v>
                </c:pt>
                <c:pt idx="3">
                  <c:v>36.342503806968956</c:v>
                </c:pt>
                <c:pt idx="4">
                  <c:v>38.115176054566824</c:v>
                </c:pt>
                <c:pt idx="5">
                  <c:v>39.291047136624044</c:v>
                </c:pt>
                <c:pt idx="6">
                  <c:v>39.438166469741098</c:v>
                </c:pt>
                <c:pt idx="7">
                  <c:v>38.511796018242045</c:v>
                </c:pt>
                <c:pt idx="8">
                  <c:v>36.791097449451172</c:v>
                </c:pt>
                <c:pt idx="9">
                  <c:v>34.871970041936585</c:v>
                </c:pt>
                <c:pt idx="10">
                  <c:v>33.105983275365062</c:v>
                </c:pt>
                <c:pt idx="11">
                  <c:v>32.139572238228418</c:v>
                </c:pt>
                <c:pt idx="12">
                  <c:v>31.949645380244725</c:v>
                </c:pt>
                <c:pt idx="13">
                  <c:v>32.91073200265528</c:v>
                </c:pt>
                <c:pt idx="14">
                  <c:v>34.396104961019326</c:v>
                </c:pt>
                <c:pt idx="15">
                  <c:v>36.474053970299387</c:v>
                </c:pt>
                <c:pt idx="16">
                  <c:v>38.098921793871554</c:v>
                </c:pt>
                <c:pt idx="17">
                  <c:v>39.375984634411381</c:v>
                </c:pt>
                <c:pt idx="18">
                  <c:v>39.34335451683998</c:v>
                </c:pt>
                <c:pt idx="19">
                  <c:v>38.728249314172281</c:v>
                </c:pt>
                <c:pt idx="20">
                  <c:v>37.005423555017479</c:v>
                </c:pt>
                <c:pt idx="21">
                  <c:v>35.394702392581628</c:v>
                </c:pt>
                <c:pt idx="22">
                  <c:v>33.518866922720491</c:v>
                </c:pt>
                <c:pt idx="23">
                  <c:v>32.72407915518059</c:v>
                </c:pt>
                <c:pt idx="24">
                  <c:v>32.315687961311738</c:v>
                </c:pt>
                <c:pt idx="25">
                  <c:v>33.326435132090296</c:v>
                </c:pt>
                <c:pt idx="26">
                  <c:v>34.502973846863</c:v>
                </c:pt>
                <c:pt idx="27">
                  <c:v>36.598313852736005</c:v>
                </c:pt>
                <c:pt idx="28">
                  <c:v>37.915166504700132</c:v>
                </c:pt>
                <c:pt idx="29">
                  <c:v>39.215508781599041</c:v>
                </c:pt>
                <c:pt idx="30">
                  <c:v>39.083485293539347</c:v>
                </c:pt>
                <c:pt idx="31">
                  <c:v>38.61125913352025</c:v>
                </c:pt>
                <c:pt idx="32">
                  <c:v>36.94888259186407</c:v>
                </c:pt>
                <c:pt idx="33">
                  <c:v>35.413050759123031</c:v>
                </c:pt>
                <c:pt idx="34">
                  <c:v>33.705586336949636</c:v>
                </c:pt>
                <c:pt idx="35">
                  <c:v>32.82249596473639</c:v>
                </c:pt>
                <c:pt idx="36">
                  <c:v>32.519441707227074</c:v>
                </c:pt>
                <c:pt idx="37">
                  <c:v>33.120268090797872</c:v>
                </c:pt>
                <c:pt idx="38">
                  <c:v>34.447669099963704</c:v>
                </c:pt>
                <c:pt idx="39">
                  <c:v>35.895575108327144</c:v>
                </c:pt>
                <c:pt idx="40">
                  <c:v>37.556025291625055</c:v>
                </c:pt>
                <c:pt idx="41">
                  <c:v>38.153915608387962</c:v>
                </c:pt>
                <c:pt idx="42">
                  <c:v>38.643399476038176</c:v>
                </c:pt>
                <c:pt idx="43">
                  <c:v>37.35510921388498</c:v>
                </c:pt>
                <c:pt idx="44">
                  <c:v>36.458413073437349</c:v>
                </c:pt>
                <c:pt idx="45">
                  <c:v>34.033772808567186</c:v>
                </c:pt>
                <c:pt idx="46">
                  <c:v>33.105321349471261</c:v>
                </c:pt>
                <c:pt idx="47">
                  <c:v>31.079239257085245</c:v>
                </c:pt>
                <c:pt idx="48">
                  <c:v>31.529672063801723</c:v>
                </c:pt>
                <c:pt idx="49">
                  <c:v>30.765812953858674</c:v>
                </c:pt>
                <c:pt idx="50">
                  <c:v>32.791120257178569</c:v>
                </c:pt>
                <c:pt idx="51">
                  <c:v>32.730376367156488</c:v>
                </c:pt>
                <c:pt idx="52">
                  <c:v>35.337498551262961</c:v>
                </c:pt>
                <c:pt idx="53">
                  <c:v>34.640335219480058</c:v>
                </c:pt>
                <c:pt idx="54">
                  <c:v>36.237909359670226</c:v>
                </c:pt>
                <c:pt idx="55">
                  <c:v>33.880113963938527</c:v>
                </c:pt>
                <c:pt idx="56">
                  <c:v>34.368634450277582</c:v>
                </c:pt>
                <c:pt idx="57">
                  <c:v>31.140471908867369</c:v>
                </c:pt>
                <c:pt idx="58">
                  <c:v>31.548626389516855</c:v>
                </c:pt>
                <c:pt idx="59">
                  <c:v>28.801327400042041</c:v>
                </c:pt>
                <c:pt idx="60">
                  <c:v>30.322760387048081</c:v>
                </c:pt>
                <c:pt idx="61">
                  <c:v>28.845413475851544</c:v>
                </c:pt>
                <c:pt idx="62">
                  <c:v>31.724844418493266</c:v>
                </c:pt>
                <c:pt idx="63">
                  <c:v>31.298121693739667</c:v>
                </c:pt>
                <c:pt idx="64">
                  <c:v>34.361481549841287</c:v>
                </c:pt>
                <c:pt idx="65">
                  <c:v>33.495131810657924</c:v>
                </c:pt>
                <c:pt idx="66">
                  <c:v>35.489933910557873</c:v>
                </c:pt>
                <c:pt idx="67">
                  <c:v>33.30494561854524</c:v>
                </c:pt>
                <c:pt idx="68">
                  <c:v>34.03072170186136</c:v>
                </c:pt>
                <c:pt idx="69">
                  <c:v>30.978165277294927</c:v>
                </c:pt>
                <c:pt idx="70">
                  <c:v>31.984010979374872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Data!$C$1</c:f>
              <c:strCache>
                <c:ptCount val="1"/>
                <c:pt idx="0">
                  <c:v>Forecast</c:v>
                </c:pt>
              </c:strCache>
            </c:strRef>
          </c:tx>
          <c:spPr>
            <a:ln w="22225">
              <a:prstDash val="sysDash"/>
            </a:ln>
          </c:spPr>
          <c:marker>
            <c:symbol val="none"/>
          </c:marker>
          <c:val>
            <c:numRef>
              <c:f>Data!$C$2:$C$85</c:f>
              <c:numCache>
                <c:formatCode>General</c:formatCode>
                <c:ptCount val="84"/>
                <c:pt idx="71">
                  <c:v>28.224971114874961</c:v>
                </c:pt>
                <c:pt idx="72">
                  <c:v>30.451269419475999</c:v>
                </c:pt>
                <c:pt idx="73">
                  <c:v>28.245042264095062</c:v>
                </c:pt>
                <c:pt idx="74">
                  <c:v>31.875077993068313</c:v>
                </c:pt>
                <c:pt idx="75">
                  <c:v>30.394436569476916</c:v>
                </c:pt>
                <c:pt idx="76">
                  <c:v>34.423368322532589</c:v>
                </c:pt>
                <c:pt idx="77">
                  <c:v>32.334833386119911</c:v>
                </c:pt>
                <c:pt idx="78">
                  <c:v>35.549320917857628</c:v>
                </c:pt>
                <c:pt idx="79">
                  <c:v>32.01199031661919</c:v>
                </c:pt>
                <c:pt idx="80">
                  <c:v>34.254207666509863</c:v>
                </c:pt>
                <c:pt idx="81">
                  <c:v>29.638333953735739</c:v>
                </c:pt>
                <c:pt idx="82">
                  <c:v>31.811166891351583</c:v>
                </c:pt>
                <c:pt idx="83">
                  <c:v>27.284878767374604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3301120"/>
        <c:axId val="83302656"/>
      </c:lineChart>
      <c:catAx>
        <c:axId val="83301120"/>
        <c:scaling>
          <c:orientation val="minMax"/>
        </c:scaling>
        <c:delete val="0"/>
        <c:axPos val="b"/>
        <c:majorTickMark val="out"/>
        <c:minorTickMark val="none"/>
        <c:tickLblPos val="nextTo"/>
        <c:crossAx val="83302656"/>
        <c:crosses val="autoZero"/>
        <c:auto val="1"/>
        <c:lblAlgn val="ctr"/>
        <c:lblOffset val="100"/>
        <c:tickLblSkip val="7"/>
        <c:tickMarkSkip val="4"/>
        <c:noMultiLvlLbl val="0"/>
      </c:catAx>
      <c:valAx>
        <c:axId val="83302656"/>
        <c:scaling>
          <c:orientation val="minMax"/>
          <c:min val="2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330112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err="1"/>
              <a:t>CatSSA</a:t>
            </a:r>
            <a:r>
              <a:rPr lang="en-US" dirty="0"/>
              <a:t> </a:t>
            </a:r>
            <a:r>
              <a:rPr lang="en-US" dirty="0" smtClean="0"/>
              <a:t>results </a:t>
            </a:r>
            <a:r>
              <a:rPr lang="en-US" sz="1800" b="1" i="0" u="none" strike="noStrike" baseline="0" dirty="0" smtClean="0">
                <a:effectLst/>
              </a:rPr>
              <a:t>(l=35)</a:t>
            </a:r>
            <a:endParaRPr lang="en-US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Source</c:v>
                </c:pt>
              </c:strCache>
            </c:strRef>
          </c:tx>
          <c:spPr>
            <a:ln w="22225"/>
          </c:spPr>
          <c:marker>
            <c:symbol val="none"/>
          </c:marker>
          <c:val>
            <c:numRef>
              <c:f>Data!$A$2:$A$85</c:f>
              <c:numCache>
                <c:formatCode>General</c:formatCode>
                <c:ptCount val="84"/>
                <c:pt idx="0">
                  <c:v>31.9</c:v>
                </c:pt>
                <c:pt idx="1">
                  <c:v>31.700000000000003</c:v>
                </c:pt>
                <c:pt idx="2">
                  <c:v>33.6</c:v>
                </c:pt>
                <c:pt idx="3">
                  <c:v>37.499999999999986</c:v>
                </c:pt>
                <c:pt idx="4">
                  <c:v>37.200000000000017</c:v>
                </c:pt>
                <c:pt idx="5">
                  <c:v>39.599999999999994</c:v>
                </c:pt>
                <c:pt idx="6">
                  <c:v>40.699999999999989</c:v>
                </c:pt>
                <c:pt idx="7">
                  <c:v>37.900000000000034</c:v>
                </c:pt>
                <c:pt idx="8">
                  <c:v>36.5</c:v>
                </c:pt>
                <c:pt idx="9">
                  <c:v>34.099999999999966</c:v>
                </c:pt>
                <c:pt idx="10">
                  <c:v>32.800000000000011</c:v>
                </c:pt>
                <c:pt idx="11">
                  <c:v>33.100000000000023</c:v>
                </c:pt>
                <c:pt idx="12">
                  <c:v>32.200000000000003</c:v>
                </c:pt>
                <c:pt idx="13">
                  <c:v>32.700000000000003</c:v>
                </c:pt>
                <c:pt idx="14">
                  <c:v>33.6</c:v>
                </c:pt>
                <c:pt idx="15">
                  <c:v>36.6</c:v>
                </c:pt>
                <c:pt idx="16">
                  <c:v>37.6</c:v>
                </c:pt>
                <c:pt idx="17">
                  <c:v>40.4</c:v>
                </c:pt>
                <c:pt idx="18">
                  <c:v>39.5</c:v>
                </c:pt>
                <c:pt idx="19">
                  <c:v>37.9</c:v>
                </c:pt>
                <c:pt idx="20">
                  <c:v>37.799999999999997</c:v>
                </c:pt>
                <c:pt idx="21">
                  <c:v>34.1</c:v>
                </c:pt>
                <c:pt idx="22">
                  <c:v>34.299999999999997</c:v>
                </c:pt>
                <c:pt idx="23">
                  <c:v>33.4</c:v>
                </c:pt>
                <c:pt idx="24">
                  <c:v>32.9</c:v>
                </c:pt>
                <c:pt idx="25">
                  <c:v>32.9</c:v>
                </c:pt>
                <c:pt idx="26">
                  <c:v>32.9</c:v>
                </c:pt>
                <c:pt idx="27">
                  <c:v>37.700000000000003</c:v>
                </c:pt>
                <c:pt idx="28">
                  <c:v>37.799999999999997</c:v>
                </c:pt>
                <c:pt idx="29">
                  <c:v>39.799999999999997</c:v>
                </c:pt>
                <c:pt idx="30">
                  <c:v>38.4</c:v>
                </c:pt>
                <c:pt idx="31">
                  <c:v>38.799999999999997</c:v>
                </c:pt>
                <c:pt idx="32">
                  <c:v>36.799999999999997</c:v>
                </c:pt>
                <c:pt idx="33">
                  <c:v>34.1</c:v>
                </c:pt>
                <c:pt idx="34">
                  <c:v>33.5</c:v>
                </c:pt>
                <c:pt idx="35">
                  <c:v>34</c:v>
                </c:pt>
                <c:pt idx="36">
                  <c:v>32.299999999999997</c:v>
                </c:pt>
                <c:pt idx="37">
                  <c:v>32.799999999999997</c:v>
                </c:pt>
                <c:pt idx="38">
                  <c:v>34</c:v>
                </c:pt>
                <c:pt idx="39">
                  <c:v>36.700000000000003</c:v>
                </c:pt>
                <c:pt idx="40">
                  <c:v>37.6</c:v>
                </c:pt>
                <c:pt idx="41">
                  <c:v>38.1</c:v>
                </c:pt>
                <c:pt idx="42">
                  <c:v>40.5</c:v>
                </c:pt>
                <c:pt idx="43">
                  <c:v>37.5</c:v>
                </c:pt>
                <c:pt idx="44">
                  <c:v>36.4</c:v>
                </c:pt>
                <c:pt idx="45">
                  <c:v>33.6</c:v>
                </c:pt>
                <c:pt idx="46">
                  <c:v>33.1</c:v>
                </c:pt>
                <c:pt idx="47">
                  <c:v>32.799999999999997</c:v>
                </c:pt>
                <c:pt idx="48">
                  <c:v>32.1</c:v>
                </c:pt>
                <c:pt idx="49">
                  <c:v>31.199999999999996</c:v>
                </c:pt>
                <c:pt idx="50">
                  <c:v>31.600000000000009</c:v>
                </c:pt>
                <c:pt idx="51">
                  <c:v>29.099999999999994</c:v>
                </c:pt>
                <c:pt idx="52">
                  <c:v>36.099999999999994</c:v>
                </c:pt>
                <c:pt idx="53">
                  <c:v>36.200000000000017</c:v>
                </c:pt>
                <c:pt idx="54">
                  <c:v>36.799999999999983</c:v>
                </c:pt>
                <c:pt idx="55">
                  <c:v>30.700000000000017</c:v>
                </c:pt>
                <c:pt idx="56">
                  <c:v>33.599999999999966</c:v>
                </c:pt>
                <c:pt idx="57">
                  <c:v>30.800000000000011</c:v>
                </c:pt>
                <c:pt idx="58">
                  <c:v>31</c:v>
                </c:pt>
                <c:pt idx="59">
                  <c:v>29.900000000000034</c:v>
                </c:pt>
                <c:pt idx="60">
                  <c:v>30.6</c:v>
                </c:pt>
                <c:pt idx="61">
                  <c:v>27.299999999999997</c:v>
                </c:pt>
                <c:pt idx="62">
                  <c:v>32.000000000000007</c:v>
                </c:pt>
                <c:pt idx="63">
                  <c:v>33.699999999999989</c:v>
                </c:pt>
                <c:pt idx="64">
                  <c:v>33.900000000000006</c:v>
                </c:pt>
                <c:pt idx="65">
                  <c:v>34.800000000000011</c:v>
                </c:pt>
                <c:pt idx="66">
                  <c:v>36.199999999999989</c:v>
                </c:pt>
                <c:pt idx="67">
                  <c:v>34.5</c:v>
                </c:pt>
                <c:pt idx="68">
                  <c:v>34.100000000000023</c:v>
                </c:pt>
                <c:pt idx="69">
                  <c:v>30.899999999999977</c:v>
                </c:pt>
                <c:pt idx="70">
                  <c:v>31.300000000000011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Data!$B$1</c:f>
              <c:strCache>
                <c:ptCount val="1"/>
                <c:pt idx="0">
                  <c:v>Reconstr</c:v>
                </c:pt>
              </c:strCache>
            </c:strRef>
          </c:tx>
          <c:spPr>
            <a:ln w="22225">
              <a:prstDash val="dash"/>
            </a:ln>
          </c:spPr>
          <c:marker>
            <c:symbol val="none"/>
          </c:marker>
          <c:val>
            <c:numRef>
              <c:f>Data!$B$2:$B$85</c:f>
              <c:numCache>
                <c:formatCode>General</c:formatCode>
                <c:ptCount val="84"/>
                <c:pt idx="0">
                  <c:v>31.297368985976846</c:v>
                </c:pt>
                <c:pt idx="1">
                  <c:v>32.244452936021105</c:v>
                </c:pt>
                <c:pt idx="2">
                  <c:v>34.188091441373629</c:v>
                </c:pt>
                <c:pt idx="3">
                  <c:v>36.279948249596067</c:v>
                </c:pt>
                <c:pt idx="4">
                  <c:v>38.190752322843608</c:v>
                </c:pt>
                <c:pt idx="5">
                  <c:v>39.199217136102924</c:v>
                </c:pt>
                <c:pt idx="6">
                  <c:v>39.414745687682135</c:v>
                </c:pt>
                <c:pt idx="7">
                  <c:v>38.32155547139471</c:v>
                </c:pt>
                <c:pt idx="8">
                  <c:v>36.74132622022789</c:v>
                </c:pt>
                <c:pt idx="9">
                  <c:v>34.689695724018023</c:v>
                </c:pt>
                <c:pt idx="10">
                  <c:v>33.066811095964887</c:v>
                </c:pt>
                <c:pt idx="11">
                  <c:v>32.015442795630733</c:v>
                </c:pt>
                <c:pt idx="12">
                  <c:v>31.993089092057787</c:v>
                </c:pt>
                <c:pt idx="13">
                  <c:v>32.897735322002909</c:v>
                </c:pt>
                <c:pt idx="14">
                  <c:v>34.558913418072244</c:v>
                </c:pt>
                <c:pt idx="15">
                  <c:v>36.521823655086578</c:v>
                </c:pt>
                <c:pt idx="16">
                  <c:v>38.232806936263366</c:v>
                </c:pt>
                <c:pt idx="17">
                  <c:v>39.354117364728772</c:v>
                </c:pt>
                <c:pt idx="18">
                  <c:v>39.439907928912099</c:v>
                </c:pt>
                <c:pt idx="19">
                  <c:v>38.7030214273219</c:v>
                </c:pt>
                <c:pt idx="20">
                  <c:v>37.090337864701738</c:v>
                </c:pt>
                <c:pt idx="21">
                  <c:v>35.373595153645461</c:v>
                </c:pt>
                <c:pt idx="22">
                  <c:v>33.591230694516291</c:v>
                </c:pt>
                <c:pt idx="23">
                  <c:v>32.72862755836794</c:v>
                </c:pt>
                <c:pt idx="24">
                  <c:v>32.384237521493809</c:v>
                </c:pt>
                <c:pt idx="25">
                  <c:v>33.321634732645542</c:v>
                </c:pt>
                <c:pt idx="26">
                  <c:v>34.551421880112372</c:v>
                </c:pt>
                <c:pt idx="27">
                  <c:v>36.561250289413458</c:v>
                </c:pt>
                <c:pt idx="28">
                  <c:v>37.947999650099156</c:v>
                </c:pt>
                <c:pt idx="29">
                  <c:v>39.197706282077576</c:v>
                </c:pt>
                <c:pt idx="30">
                  <c:v>39.130868186434419</c:v>
                </c:pt>
                <c:pt idx="31">
                  <c:v>38.609437004551417</c:v>
                </c:pt>
                <c:pt idx="32">
                  <c:v>36.97923230134964</c:v>
                </c:pt>
                <c:pt idx="33">
                  <c:v>35.41008453930317</c:v>
                </c:pt>
                <c:pt idx="34">
                  <c:v>33.656154994895275</c:v>
                </c:pt>
                <c:pt idx="35">
                  <c:v>32.757791003196132</c:v>
                </c:pt>
                <c:pt idx="36">
                  <c:v>32.390477342202836</c:v>
                </c:pt>
                <c:pt idx="37">
                  <c:v>33.06203143628926</c:v>
                </c:pt>
                <c:pt idx="38">
                  <c:v>34.30543780742935</c:v>
                </c:pt>
                <c:pt idx="39">
                  <c:v>35.844788528248316</c:v>
                </c:pt>
                <c:pt idx="40">
                  <c:v>37.379283885844202</c:v>
                </c:pt>
                <c:pt idx="41">
                  <c:v>38.101743674777076</c:v>
                </c:pt>
                <c:pt idx="42">
                  <c:v>38.474920895765166</c:v>
                </c:pt>
                <c:pt idx="43">
                  <c:v>37.363186300635846</c:v>
                </c:pt>
                <c:pt idx="44">
                  <c:v>36.381308627948705</c:v>
                </c:pt>
                <c:pt idx="45">
                  <c:v>34.132549470814659</c:v>
                </c:pt>
                <c:pt idx="46">
                  <c:v>33.118271990320352</c:v>
                </c:pt>
                <c:pt idx="47">
                  <c:v>31.25907869512827</c:v>
                </c:pt>
                <c:pt idx="48">
                  <c:v>31.589997003307506</c:v>
                </c:pt>
                <c:pt idx="49">
                  <c:v>31.006887988956155</c:v>
                </c:pt>
                <c:pt idx="50">
                  <c:v>32.907159414025486</c:v>
                </c:pt>
                <c:pt idx="51">
                  <c:v>33.068548188230125</c:v>
                </c:pt>
                <c:pt idx="52">
                  <c:v>35.485156142376113</c:v>
                </c:pt>
                <c:pt idx="53">
                  <c:v>34.96015801594266</c:v>
                </c:pt>
                <c:pt idx="54">
                  <c:v>36.301019408978668</c:v>
                </c:pt>
                <c:pt idx="55">
                  <c:v>34.075453752593589</c:v>
                </c:pt>
                <c:pt idx="56">
                  <c:v>34.266921413952801</c:v>
                </c:pt>
                <c:pt idx="57">
                  <c:v>31.142971919665232</c:v>
                </c:pt>
                <c:pt idx="58">
                  <c:v>31.266675018436835</c:v>
                </c:pt>
                <c:pt idx="59">
                  <c:v>28.691319221162406</c:v>
                </c:pt>
                <c:pt idx="60">
                  <c:v>29.995079968476542</c:v>
                </c:pt>
                <c:pt idx="61">
                  <c:v>28.786025437985906</c:v>
                </c:pt>
                <c:pt idx="62">
                  <c:v>31.502017447164455</c:v>
                </c:pt>
                <c:pt idx="63">
                  <c:v>31.387464993011172</c:v>
                </c:pt>
                <c:pt idx="64">
                  <c:v>34.280272860603155</c:v>
                </c:pt>
                <c:pt idx="65">
                  <c:v>33.658952382644102</c:v>
                </c:pt>
                <c:pt idx="66">
                  <c:v>35.445778097086368</c:v>
                </c:pt>
                <c:pt idx="67">
                  <c:v>33.398694469048337</c:v>
                </c:pt>
                <c:pt idx="68">
                  <c:v>33.869368288589435</c:v>
                </c:pt>
                <c:pt idx="69">
                  <c:v>30.821049185306123</c:v>
                </c:pt>
                <c:pt idx="70">
                  <c:v>31.833689113470076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Data!$C$1</c:f>
              <c:strCache>
                <c:ptCount val="1"/>
                <c:pt idx="0">
                  <c:v>Forecast</c:v>
                </c:pt>
              </c:strCache>
            </c:strRef>
          </c:tx>
          <c:spPr>
            <a:ln w="22225">
              <a:prstDash val="sysDash"/>
            </a:ln>
          </c:spPr>
          <c:marker>
            <c:symbol val="none"/>
          </c:marker>
          <c:val>
            <c:numRef>
              <c:f>Data!$C$2:$C$85</c:f>
              <c:numCache>
                <c:formatCode>General</c:formatCode>
                <c:ptCount val="84"/>
                <c:pt idx="71">
                  <c:v>28.041364379235546</c:v>
                </c:pt>
                <c:pt idx="72">
                  <c:v>30.101110028518608</c:v>
                </c:pt>
                <c:pt idx="73">
                  <c:v>27.934048014953369</c:v>
                </c:pt>
                <c:pt idx="74">
                  <c:v>31.407959451497543</c:v>
                </c:pt>
                <c:pt idx="75">
                  <c:v>29.954109914160803</c:v>
                </c:pt>
                <c:pt idx="76">
                  <c:v>33.857924181898142</c:v>
                </c:pt>
                <c:pt idx="77">
                  <c:v>31.79717194089331</c:v>
                </c:pt>
                <c:pt idx="78">
                  <c:v>34.90981144963601</c:v>
                </c:pt>
                <c:pt idx="79">
                  <c:v>31.354667009067473</c:v>
                </c:pt>
                <c:pt idx="80">
                  <c:v>33.511923439646118</c:v>
                </c:pt>
                <c:pt idx="81">
                  <c:v>28.868923046991195</c:v>
                </c:pt>
                <c:pt idx="82">
                  <c:v>30.989284558624703</c:v>
                </c:pt>
                <c:pt idx="83">
                  <c:v>26.43185090928726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5106560"/>
        <c:axId val="95108096"/>
      </c:lineChart>
      <c:catAx>
        <c:axId val="95106560"/>
        <c:scaling>
          <c:orientation val="minMax"/>
        </c:scaling>
        <c:delete val="0"/>
        <c:axPos val="b"/>
        <c:majorTickMark val="out"/>
        <c:minorTickMark val="none"/>
        <c:tickLblPos val="nextTo"/>
        <c:crossAx val="95108096"/>
        <c:crosses val="autoZero"/>
        <c:auto val="1"/>
        <c:lblAlgn val="ctr"/>
        <c:lblOffset val="100"/>
        <c:tickLblSkip val="7"/>
        <c:tickMarkSkip val="4"/>
        <c:noMultiLvlLbl val="0"/>
      </c:catAx>
      <c:valAx>
        <c:axId val="95108096"/>
        <c:scaling>
          <c:orientation val="minMax"/>
          <c:min val="2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510656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AD7C5-FE7E-4476-914D-FEDB3471799A}" type="datetimeFigureOut">
              <a:rPr lang="ru-RU" smtClean="0"/>
              <a:t>14.03.2016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8E639-9A04-44D8-8943-FE53276C54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EFF6D6A-121C-43D8-9CD4-AF5955E2920A}" type="datetime1">
              <a:rPr lang="ru-RU" smtClean="0"/>
              <a:t>14.03.2016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1CC6477-E2A9-4251-B57F-0BE8F3A923A3}" type="datetime1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A2101D-3D5B-4E8B-8493-8801DAAE3598}" type="datetime1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D9BE2-8C28-43D2-AAB5-EA0A2BC3F23F}" type="datetime1">
              <a:rPr lang="ru-RU" smtClean="0"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E823E3-08D6-4A7F-8661-7154DC9934A4}" type="datetime1">
              <a:rPr lang="ru-RU" smtClean="0"/>
              <a:t>14.03.2016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C5B3B6-059D-44E5-B682-48C862B093D0}" type="datetime1">
              <a:rPr lang="ru-RU" smtClean="0"/>
              <a:t>14.03.2016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6CF55-8DF1-45C4-A1D3-15307B27B79D}" type="datetime1">
              <a:rPr lang="ru-RU" smtClean="0"/>
              <a:t>14.03.2016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3C1230C-FA9D-4120-8FC4-EC4A83C8549E}" type="datetime1">
              <a:rPr lang="ru-RU" smtClean="0"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017D0EB-F5FE-4D3F-B937-9164BDC73602}" type="datetime1">
              <a:rPr lang="ru-RU" smtClean="0"/>
              <a:t>14.03.2016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D64CEF-A4B4-4E26-8D58-C9D3ED093900}" type="datetime1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8D4AFD-5695-4F86-A381-EC6A1D151EEE}" type="datetime1">
              <a:rPr lang="ru-RU" smtClean="0"/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C64FD55-AA21-49FE-A1C1-D469048239DC}" type="datetime1">
              <a:rPr lang="ru-RU" smtClean="0"/>
              <a:t>14.03.2016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B1C0374-97C5-4C0D-A494-F762083A913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>
                <a:effectLst/>
              </a:rPr>
              <a:t>ПРИМЕНЕНИЕ МЕТОДА </a:t>
            </a:r>
            <a:r>
              <a:rPr lang="uk-UA" sz="3600" dirty="0">
                <a:effectLst/>
              </a:rPr>
              <a:t>«</a:t>
            </a:r>
            <a:r>
              <a:rPr lang="ru-RU" sz="3600" dirty="0">
                <a:effectLst/>
              </a:rPr>
              <a:t>ГУСЕНИЦА</a:t>
            </a:r>
            <a:r>
              <a:rPr lang="uk-UA" sz="3600" dirty="0">
                <a:effectLst/>
              </a:rPr>
              <a:t>»</a:t>
            </a:r>
            <a:r>
              <a:rPr lang="ru-RU" sz="3600" dirty="0">
                <a:effectLst/>
              </a:rPr>
              <a:t> – </a:t>
            </a:r>
            <a:r>
              <a:rPr lang="en-US" sz="3600" dirty="0">
                <a:effectLst/>
              </a:rPr>
              <a:t>SSA </a:t>
            </a:r>
            <a:r>
              <a:rPr lang="uk-UA" sz="3600" dirty="0">
                <a:effectLst/>
              </a:rPr>
              <a:t>ДЛЯ АНАЛИЗА И ПРОГНОЗИРОВАНИЯ ВРЕМЕНН</a:t>
            </a:r>
            <a:r>
              <a:rPr lang="ru-RU" sz="3600" dirty="0">
                <a:effectLst/>
              </a:rPr>
              <a:t>ЫХ РЯДОВ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298256"/>
            <a:ext cx="7776864" cy="1559744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Подготовил: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студент 4 курса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Факультета </a:t>
            </a:r>
            <a:r>
              <a:rPr lang="ru-RU" dirty="0" smtClean="0">
                <a:solidFill>
                  <a:schemeClr val="tx1"/>
                </a:solidFill>
              </a:rPr>
              <a:t>ЭИ</a:t>
            </a:r>
            <a:endParaRPr lang="ru-RU" dirty="0">
              <a:solidFill>
                <a:schemeClr val="tx1"/>
              </a:solidFill>
            </a:endParaRPr>
          </a:p>
          <a:p>
            <a:pPr algn="l"/>
            <a:r>
              <a:rPr lang="ru-RU" dirty="0">
                <a:solidFill>
                  <a:schemeClr val="tx1"/>
                </a:solidFill>
              </a:rPr>
              <a:t>ХНЭУ им. С. </a:t>
            </a:r>
            <a:r>
              <a:rPr lang="ru-RU" dirty="0" smtClean="0">
                <a:solidFill>
                  <a:schemeClr val="tx1"/>
                </a:solidFill>
              </a:rPr>
              <a:t>Кузнеца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Заринов Роман Сергеевич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6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sz="3200" dirty="0"/>
              <a:t>Метод «Гусеница», в зарубежной литературе также называется </a:t>
            </a:r>
            <a:r>
              <a:rPr lang="en-US" sz="3200" dirty="0"/>
              <a:t>Singular Spectrum Analysis</a:t>
            </a:r>
            <a:r>
              <a:rPr lang="ru-RU" sz="3200" dirty="0"/>
              <a:t> (SSA), – это свободный от модели метод, предназначенный для исследования структуры временных рядов, который совмещает в себе достоинства многих других методов, в частности, анализа Фурье и регрессионного анализа.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Метод «Гусеница</a:t>
            </a:r>
            <a:r>
              <a:rPr lang="ru-RU" sz="4400" dirty="0" smtClean="0"/>
              <a:t>»-</a:t>
            </a:r>
            <a:r>
              <a:rPr lang="ru-RU" sz="4400" dirty="0"/>
              <a:t> SSA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74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27992"/>
          </a:xfrm>
        </p:spPr>
        <p:txBody>
          <a:bodyPr>
            <a:normAutofit fontScale="92500"/>
          </a:bodyPr>
          <a:lstStyle/>
          <a:p>
            <a:pPr marL="109728" indent="0" algn="just">
              <a:buNone/>
            </a:pPr>
            <a:r>
              <a:rPr lang="en-US" dirty="0"/>
              <a:t>SSA</a:t>
            </a:r>
            <a:r>
              <a:rPr lang="ru-RU" dirty="0"/>
              <a:t> позволяет учитывать внутреннюю динамику ВР различных показателей (в том числе и социально-экономических) с помощью анализа и прогнозирования изменений амплитуд сезонных колебаний, определить периоды циклических колебаний и, что очень значимо, работать с широким спектром реальных данных, таких как нестационарные временные ряды различной длины, что  является актуальным в связи с имеющейся короткой и неоднородной статистической базой экономических показателей </a:t>
            </a:r>
            <a:r>
              <a:rPr lang="ru-RU" dirty="0" smtClean="0"/>
              <a:t>Украины.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метода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47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/>
          <a:lstStyle/>
          <a:p>
            <a:pPr marL="109728" indent="0" algn="just">
              <a:buNone/>
            </a:pPr>
            <a:r>
              <a:rPr lang="ru-RU" dirty="0" smtClean="0"/>
              <a:t>Базовый вариант метода «Гусеница» состоит в преобразовании одномерного ряда в многомерный с помощью однопараметрической сдвиговой процедуры (отсюда и название "Гусеница"), исследовании полученной многомерной траектории с помощью анализа главных компонент (сингулярного разложения) и восстановлении (аппроксимации) ряда по выбранным главным компонентам.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Сущность метода </a:t>
            </a:r>
            <a:r>
              <a:rPr lang="en-US" dirty="0" smtClean="0"/>
              <a:t>SSA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11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5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effectLst/>
              </a:rPr>
              <a:t>П</a:t>
            </a:r>
            <a:r>
              <a:rPr lang="ru-RU" sz="3200" dirty="0" smtClean="0">
                <a:effectLst/>
              </a:rPr>
              <a:t>рименение </a:t>
            </a:r>
            <a:r>
              <a:rPr lang="ru-RU" sz="3200" dirty="0">
                <a:effectLst/>
              </a:rPr>
              <a:t>алгоритма «Гусеница»</a:t>
            </a:r>
            <a:endParaRPr lang="ru-RU" sz="32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0911693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0513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6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Результаты </a:t>
            </a:r>
            <a:r>
              <a:rPr lang="ru-RU" dirty="0" smtClean="0">
                <a:effectLst/>
              </a:rPr>
              <a:t>исследования при разных длинах гусеницы</a:t>
            </a:r>
            <a:endParaRPr lang="ru-RU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061352646"/>
              </p:ext>
            </p:extLst>
          </p:nvPr>
        </p:nvGraphicFramePr>
        <p:xfrm>
          <a:off x="0" y="2204864"/>
          <a:ext cx="4572000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095104337"/>
              </p:ext>
            </p:extLst>
          </p:nvPr>
        </p:nvGraphicFramePr>
        <p:xfrm>
          <a:off x="4679504" y="2204864"/>
          <a:ext cx="4464496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8643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8178936"/>
              </p:ext>
            </p:extLst>
          </p:nvPr>
        </p:nvGraphicFramePr>
        <p:xfrm>
          <a:off x="467544" y="1556792"/>
          <a:ext cx="8229600" cy="2368296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Длина гусеницы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l = 35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l = 24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</a:rPr>
                        <a:t>Длина гусеницы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l = 35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l = 24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дек.15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28,22497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28,04136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effectLst/>
                        </a:rPr>
                        <a:t>июл.16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35,54932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34,90981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янв.16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30,45127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30,10111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effectLst/>
                        </a:rPr>
                        <a:t>авг.16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32,01199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31,35467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фев.16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28,24504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27,93405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effectLst/>
                        </a:rPr>
                        <a:t>сен.16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34,25421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33,51192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мар.16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31,87508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31,40796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effectLst/>
                        </a:rPr>
                        <a:t>окт.16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29,63833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28,86892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апр.16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30,39444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29,95411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effectLst/>
                        </a:rPr>
                        <a:t>ноя.16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31,81117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30,98928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май.16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34,42337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33,85792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effectLst/>
                        </a:rPr>
                        <a:t>дек.16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27,28488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26,43185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июн.16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32,33483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31,79717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7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dirty="0">
                <a:effectLst/>
              </a:rPr>
              <a:t>Прогнозные значения временного </a:t>
            </a:r>
            <a:r>
              <a:rPr lang="ru-RU" sz="3000" dirty="0" smtClean="0">
                <a:effectLst/>
              </a:rPr>
              <a:t>ряда, оценки качества прогнозной модели</a:t>
            </a:r>
            <a:endParaRPr lang="ru-RU" sz="30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942123"/>
              </p:ext>
            </p:extLst>
          </p:nvPr>
        </p:nvGraphicFramePr>
        <p:xfrm>
          <a:off x="3312000" y="4221088"/>
          <a:ext cx="2520000" cy="1568196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260000"/>
                <a:gridCol w="1260000"/>
              </a:tblGrid>
              <a:tr h="179705">
                <a:tc gridSpan="2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Модель </a:t>
                      </a:r>
                      <a:r>
                        <a:rPr lang="en-US" sz="1400" dirty="0">
                          <a:effectLst/>
                        </a:rPr>
                        <a:t>SSA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0" dirty="0">
                          <a:effectLst/>
                        </a:rPr>
                        <a:t>(l=35)</a:t>
                      </a: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0" dirty="0">
                          <a:effectLst/>
                        </a:rPr>
                        <a:t>(l=24)</a:t>
                      </a: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705">
                <a:tc gridSpan="2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SSE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0" dirty="0">
                          <a:effectLst/>
                        </a:rPr>
                        <a:t>72,476</a:t>
                      </a: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0" dirty="0">
                          <a:effectLst/>
                        </a:rPr>
                        <a:t>74,966</a:t>
                      </a: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705">
                <a:tc gridSpan="2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dirty="0">
                          <a:effectLst/>
                        </a:rPr>
                        <a:t>MAPE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0" dirty="0">
                          <a:effectLst/>
                        </a:rPr>
                        <a:t>2,236</a:t>
                      </a: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ru-RU" sz="1400" b="0" dirty="0">
                          <a:effectLst/>
                        </a:rPr>
                        <a:t>2,218</a:t>
                      </a:r>
                      <a:endParaRPr lang="ru-RU" sz="1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370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just">
              <a:buNone/>
            </a:pPr>
            <a:r>
              <a:rPr lang="ru-RU" dirty="0"/>
              <a:t>В работе был рассмотрен метод анализа и прогнозирования временных рядов «Гусеница»-SSA. А также был проведен анализ и прогнозирование ВР объёмов пассажирских перевозок ж/д транспортом в Украине на 2016 год. Оценка прогнозных качеств модели показала, что в зависимости от значений длины гусеницы качество модели может незначительно изменяться.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0374-97C5-4C0D-A494-F762083A913F}" type="slidenum">
              <a:rPr lang="ru-RU" smtClean="0"/>
              <a:t>8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73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 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25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</TotalTime>
  <Words>367</Words>
  <Application>Microsoft Office PowerPoint</Application>
  <PresentationFormat>Экран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ПРИМЕНЕНИЕ МЕТОДА «ГУСЕНИЦА» – SSA ДЛЯ АНАЛИЗА И ПРОГНОЗИРОВАНИЯ ВРЕМЕННЫХ РЯДОВ</vt:lpstr>
      <vt:lpstr>Метод «Гусеница»- SSA</vt:lpstr>
      <vt:lpstr>Особенности метода</vt:lpstr>
      <vt:lpstr>Сущность метода SSA</vt:lpstr>
      <vt:lpstr>Применение алгоритма «Гусеница»</vt:lpstr>
      <vt:lpstr>Результаты исследования при разных длинах гусеницы</vt:lpstr>
      <vt:lpstr>Прогнозные значения временного ряда, оценки качества прогнозной модели</vt:lpstr>
      <vt:lpstr>Выводы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Roman</dc:creator>
  <cp:lastModifiedBy>Roman</cp:lastModifiedBy>
  <cp:revision>13</cp:revision>
  <dcterms:created xsi:type="dcterms:W3CDTF">2016-03-14T16:08:27Z</dcterms:created>
  <dcterms:modified xsi:type="dcterms:W3CDTF">2016-03-14T16:34:18Z</dcterms:modified>
</cp:coreProperties>
</file>