
<file path=[Content_Types].xml><?xml version="1.0" encoding="utf-8"?>
<Types xmlns="http://schemas.openxmlformats.org/package/2006/content-types">
  <Default Extension="jpeg" ContentType="image/jpeg"/>
  <Default Extension="emf" ContentType="image/x-emf"/>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60" r:id="rId1"/>
  </p:sldMasterIdLst>
  <p:sldIdLst>
    <p:sldId id="256" r:id="rId2"/>
    <p:sldId id="257" r:id="rId3"/>
    <p:sldId id="258" r:id="rId4"/>
    <p:sldId id="261" r:id="rId5"/>
    <p:sldId id="259" r:id="rId6"/>
    <p:sldId id="260" r:id="rId7"/>
    <p:sldId id="262" r:id="rId8"/>
    <p:sldId id="263" r:id="rId9"/>
    <p:sldId id="264" r:id="rId10"/>
    <p:sldId id="265" r:id="rId11"/>
  </p:sldIdLst>
  <p:sldSz cx="12192000" cy="6858000"/>
  <p:notesSz cx="6858000" cy="9144000"/>
  <p:defaultTextStyle>
    <a:defPPr>
      <a:defRPr lang="uk-UA"/>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a:tblStyle styleId="{5C22544A-7EE6-4342-B048-85BDC9FD1C3A}" styleName="Средний стиль 2 — акцент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552" y="60"/>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viewProps" Target="view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presProps" Target="presProp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ableStyles" Target="tableStyles.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theme" Target="theme/theme1.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11" name="Freeform 6"/>
          <p:cNvSpPr/>
          <p:nvPr/>
        </p:nvSpPr>
        <p:spPr bwMode="auto">
          <a:xfrm>
            <a:off x="0" y="-3175"/>
            <a:ext cx="12192000" cy="5203825"/>
          </a:xfrm>
          <a:custGeom>
            <a:avLst/>
            <a:gdLst/>
            <a:ahLst/>
            <a:cxnLst/>
            <a:rect l="0" t="0" r="r" b="b"/>
            <a:pathLst>
              <a:path w="5760" h="3278">
                <a:moveTo>
                  <a:pt x="5760" y="0"/>
                </a:moveTo>
                <a:lnTo>
                  <a:pt x="0" y="0"/>
                </a:lnTo>
                <a:lnTo>
                  <a:pt x="0" y="3090"/>
                </a:lnTo>
                <a:lnTo>
                  <a:pt x="943" y="3090"/>
                </a:lnTo>
                <a:lnTo>
                  <a:pt x="1123" y="3270"/>
                </a:lnTo>
                <a:lnTo>
                  <a:pt x="1123" y="3270"/>
                </a:lnTo>
                <a:lnTo>
                  <a:pt x="1127" y="3272"/>
                </a:lnTo>
                <a:lnTo>
                  <a:pt x="1133" y="3275"/>
                </a:lnTo>
                <a:lnTo>
                  <a:pt x="1139" y="3278"/>
                </a:lnTo>
                <a:lnTo>
                  <a:pt x="1144" y="3278"/>
                </a:lnTo>
                <a:lnTo>
                  <a:pt x="1150" y="3278"/>
                </a:lnTo>
                <a:lnTo>
                  <a:pt x="1155" y="3275"/>
                </a:lnTo>
                <a:lnTo>
                  <a:pt x="1161" y="3272"/>
                </a:lnTo>
                <a:lnTo>
                  <a:pt x="1165" y="3270"/>
                </a:lnTo>
                <a:lnTo>
                  <a:pt x="1345" y="3090"/>
                </a:lnTo>
                <a:lnTo>
                  <a:pt x="5760" y="3090"/>
                </a:lnTo>
                <a:lnTo>
                  <a:pt x="5760" y="0"/>
                </a:lnTo>
                <a:close/>
              </a:path>
            </a:pathLst>
          </a:custGeom>
          <a:ln/>
          <a:effectLst/>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ctrTitle"/>
          </p:nvPr>
        </p:nvSpPr>
        <p:spPr>
          <a:xfrm>
            <a:off x="810001" y="1449147"/>
            <a:ext cx="10572000" cy="2971051"/>
          </a:xfrm>
        </p:spPr>
        <p:txBody>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810001" y="5280847"/>
            <a:ext cx="10572000" cy="434974"/>
          </a:xfrm>
        </p:spPr>
        <p:txBody>
          <a:bodyPr anchor="t"/>
          <a:lstStyle>
            <a:lvl1pPr marL="0" indent="0" algn="l">
              <a:buNone/>
              <a:defRPr>
                <a:solidFill>
                  <a:schemeClr val="tx1"/>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1062875367"/>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11"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447188"/>
            <a:ext cx="10571998" cy="97045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818712" y="2222287"/>
            <a:ext cx="10554574" cy="3636511"/>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74636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10" name="Freeform 7"/>
          <p:cNvSpPr/>
          <p:nvPr/>
        </p:nvSpPr>
        <p:spPr bwMode="auto">
          <a:xfrm>
            <a:off x="0" y="1"/>
            <a:ext cx="12192000" cy="5203825"/>
          </a:xfrm>
          <a:custGeom>
            <a:avLst/>
            <a:gdLst/>
            <a:ahLst/>
            <a:cxnLst/>
            <a:rect l="0" t="0" r="r" b="b"/>
            <a:pathLst>
              <a:path w="5760" h="3278">
                <a:moveTo>
                  <a:pt x="0" y="0"/>
                </a:moveTo>
                <a:lnTo>
                  <a:pt x="5760" y="0"/>
                </a:lnTo>
                <a:lnTo>
                  <a:pt x="5760" y="3090"/>
                </a:lnTo>
                <a:lnTo>
                  <a:pt x="4817" y="3090"/>
                </a:lnTo>
                <a:lnTo>
                  <a:pt x="4637" y="3270"/>
                </a:lnTo>
                <a:lnTo>
                  <a:pt x="4637" y="3270"/>
                </a:lnTo>
                <a:lnTo>
                  <a:pt x="4633" y="3272"/>
                </a:lnTo>
                <a:lnTo>
                  <a:pt x="4627" y="3275"/>
                </a:lnTo>
                <a:lnTo>
                  <a:pt x="4621" y="3278"/>
                </a:lnTo>
                <a:lnTo>
                  <a:pt x="4616" y="3278"/>
                </a:lnTo>
                <a:lnTo>
                  <a:pt x="4610" y="3278"/>
                </a:lnTo>
                <a:lnTo>
                  <a:pt x="4605" y="3275"/>
                </a:lnTo>
                <a:lnTo>
                  <a:pt x="4599" y="3272"/>
                </a:lnTo>
                <a:lnTo>
                  <a:pt x="4595" y="3270"/>
                </a:lnTo>
                <a:lnTo>
                  <a:pt x="4415" y="3090"/>
                </a:lnTo>
                <a:lnTo>
                  <a:pt x="0" y="3090"/>
                </a:lnTo>
                <a:lnTo>
                  <a:pt x="0" y="0"/>
                </a:lnTo>
                <a:lnTo>
                  <a:pt x="0" y="0"/>
                </a:lnTo>
                <a:close/>
              </a:path>
            </a:pathLst>
          </a:custGeom>
          <a:ln>
            <a:headEnd/>
            <a:tailEnd/>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10000" y="2951396"/>
            <a:ext cx="10561418" cy="1468800"/>
          </a:xfrm>
        </p:spPr>
        <p:txBody>
          <a:bodyPr anchor="b"/>
          <a:lstStyle>
            <a:lvl1pPr algn="r">
              <a:defRPr sz="4800" b="1" cap="none"/>
            </a:lvl1pPr>
          </a:lstStyle>
          <a:p>
            <a:r>
              <a:rPr lang="ru-RU" smtClean="0"/>
              <a:t>Образец заголовка</a:t>
            </a:r>
            <a:endParaRPr lang="en-US" dirty="0"/>
          </a:p>
        </p:txBody>
      </p:sp>
      <p:sp>
        <p:nvSpPr>
          <p:cNvPr id="3" name="Text Placeholder 2"/>
          <p:cNvSpPr>
            <a:spLocks noGrp="1"/>
          </p:cNvSpPr>
          <p:nvPr>
            <p:ph type="body" idx="1"/>
          </p:nvPr>
        </p:nvSpPr>
        <p:spPr>
          <a:xfrm>
            <a:off x="810000" y="5281201"/>
            <a:ext cx="10561418" cy="433955"/>
          </a:xfrm>
        </p:spPr>
        <p:txBody>
          <a:bodyPr anchor="t">
            <a:noAutofit/>
          </a:bodyPr>
          <a:lstStyle>
            <a:lvl1pPr marL="0" indent="0" algn="r">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92385893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818712" y="2222287"/>
            <a:ext cx="5185873" cy="363876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6187415" y="2222287"/>
            <a:ext cx="5194583" cy="3638764"/>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FA8CEEC4-2D47-4F65-821F-12D1594AE1A4}" type="datetimeFigureOut">
              <a:rPr lang="uk-UA" smtClean="0"/>
              <a:t>15.03.2016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866848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lvl1pPr>
              <a:defRPr/>
            </a:lvl1pPr>
          </a:lstStyle>
          <a:p>
            <a:r>
              <a:rPr lang="ru-RU" smtClean="0"/>
              <a:t>Образец заголовка</a:t>
            </a:r>
            <a:endParaRPr lang="en-US" dirty="0"/>
          </a:p>
        </p:txBody>
      </p:sp>
      <p:sp>
        <p:nvSpPr>
          <p:cNvPr id="3" name="Text Placeholder 2"/>
          <p:cNvSpPr>
            <a:spLocks noGrp="1"/>
          </p:cNvSpPr>
          <p:nvPr>
            <p:ph type="body" idx="1"/>
          </p:nvPr>
        </p:nvSpPr>
        <p:spPr>
          <a:xfrm>
            <a:off x="814728" y="2174875"/>
            <a:ext cx="5189857"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814729" y="2751138"/>
            <a:ext cx="5189856" cy="3109913"/>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6187415" y="2174875"/>
            <a:ext cx="5194583" cy="576262"/>
          </a:xfrm>
        </p:spPr>
        <p:txBody>
          <a:bodyPr anchor="b">
            <a:noAutofit/>
          </a:bodyPr>
          <a:lstStyle>
            <a:lvl1pPr marL="0" indent="0" algn="ctr">
              <a:buNone/>
              <a:defRPr sz="20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6187415" y="2751138"/>
            <a:ext cx="5194583" cy="3109913"/>
          </a:xfrm>
        </p:spPr>
        <p:txBody>
          <a:bodyPr anchor="t">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FA8CEEC4-2D47-4F65-821F-12D1594AE1A4}" type="datetimeFigureOut">
              <a:rPr lang="uk-UA" smtClean="0"/>
              <a:t>15.03.2016</a:t>
            </a:fld>
            <a:endParaRPr lang="uk-UA"/>
          </a:p>
        </p:txBody>
      </p:sp>
      <p:sp>
        <p:nvSpPr>
          <p:cNvPr id="8" name="Footer Placeholder 7"/>
          <p:cNvSpPr>
            <a:spLocks noGrp="1"/>
          </p:cNvSpPr>
          <p:nvPr>
            <p:ph type="ftr" sz="quarter" idx="11"/>
          </p:nvPr>
        </p:nvSpPr>
        <p:spPr/>
        <p:txBody>
          <a:bodyPr/>
          <a:lstStyle/>
          <a:p>
            <a:endParaRPr lang="uk-UA"/>
          </a:p>
        </p:txBody>
      </p:sp>
      <p:sp>
        <p:nvSpPr>
          <p:cNvPr id="9" name="Slide Number Placeholder 8"/>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114851646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6"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FA8CEEC4-2D47-4F65-821F-12D1594AE1A4}" type="datetimeFigureOut">
              <a:rPr lang="uk-UA" smtClean="0"/>
              <a:t>15.03.2016</a:t>
            </a:fld>
            <a:endParaRPr lang="uk-UA"/>
          </a:p>
        </p:txBody>
      </p:sp>
      <p:sp>
        <p:nvSpPr>
          <p:cNvPr id="4" name="Footer Placeholder 3"/>
          <p:cNvSpPr>
            <a:spLocks noGrp="1"/>
          </p:cNvSpPr>
          <p:nvPr>
            <p:ph type="ftr" sz="quarter" idx="11"/>
          </p:nvPr>
        </p:nvSpPr>
        <p:spPr/>
        <p:txBody>
          <a:bodyPr/>
          <a:lstStyle/>
          <a:p>
            <a:endParaRPr lang="uk-UA"/>
          </a:p>
        </p:txBody>
      </p:sp>
      <p:sp>
        <p:nvSpPr>
          <p:cNvPr id="5" name="Slide Number Placeholder 4"/>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211870197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FA8CEEC4-2D47-4F65-821F-12D1594AE1A4}" type="datetimeFigureOut">
              <a:rPr lang="uk-UA" smtClean="0"/>
              <a:t>15.03.2016</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78378402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12" name="Freeform 6"/>
          <p:cNvSpPr>
            <a:spLocks noChangeAspect="1"/>
          </p:cNvSpPr>
          <p:nvPr/>
        </p:nvSpPr>
        <p:spPr bwMode="auto">
          <a:xfrm>
            <a:off x="1073151" y="446087"/>
            <a:ext cx="3547533" cy="1814651"/>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1073151" y="446088"/>
            <a:ext cx="3547533" cy="1618396"/>
          </a:xfrm>
        </p:spPr>
        <p:txBody>
          <a:bodyPr anchor="b"/>
          <a:lstStyle>
            <a:lvl1pPr algn="l">
              <a:defRPr sz="2000" b="1"/>
            </a:lvl1pPr>
          </a:lstStyle>
          <a:p>
            <a:r>
              <a:rPr lang="ru-RU" smtClean="0"/>
              <a:t>Образец заголовка</a:t>
            </a:r>
            <a:endParaRPr lang="en-US" dirty="0"/>
          </a:p>
        </p:txBody>
      </p:sp>
      <p:sp>
        <p:nvSpPr>
          <p:cNvPr id="3" name="Content Placeholder 2"/>
          <p:cNvSpPr>
            <a:spLocks noGrp="1"/>
          </p:cNvSpPr>
          <p:nvPr>
            <p:ph idx="1"/>
          </p:nvPr>
        </p:nvSpPr>
        <p:spPr>
          <a:xfrm>
            <a:off x="4855633" y="446088"/>
            <a:ext cx="6252633" cy="5414963"/>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1073151" y="2260738"/>
            <a:ext cx="3547533" cy="3600311"/>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A8CEEC4-2D47-4F65-821F-12D1594AE1A4}" type="datetimeFigureOut">
              <a:rPr lang="uk-UA" smtClean="0"/>
              <a:t>15.03.2016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156902815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14728" y="727522"/>
            <a:ext cx="4852988" cy="1617163"/>
          </a:xfrm>
        </p:spPr>
        <p:txBody>
          <a:bodyPr anchor="b">
            <a:normAutofit/>
          </a:bodyPr>
          <a:lstStyle>
            <a:lvl1pPr algn="l">
              <a:defRPr sz="2400" b="0"/>
            </a:lvl1pPr>
          </a:lstStyle>
          <a:p>
            <a:r>
              <a:rPr lang="ru-RU" smtClean="0"/>
              <a:t>Образец заголовка</a:t>
            </a:r>
            <a:endParaRPr lang="en-US" dirty="0"/>
          </a:p>
        </p:txBody>
      </p:sp>
      <p:sp>
        <p:nvSpPr>
          <p:cNvPr id="9" name="Picture Placeholder 11"/>
          <p:cNvSpPr>
            <a:spLocks noGrp="1" noChangeAspect="1"/>
          </p:cNvSpPr>
          <p:nvPr>
            <p:ph type="pic" sz="quarter" idx="13"/>
          </p:nvPr>
        </p:nvSpPr>
        <p:spPr bwMode="auto">
          <a:xfrm>
            <a:off x="6098117" y="0"/>
            <a:ext cx="6093883" cy="6858000"/>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noFill/>
          <a:ln w="9525">
            <a:solidFill>
              <a:schemeClr val="tx2"/>
            </a:solidFill>
            <a:round/>
            <a:headEnd/>
            <a:tailEnd/>
          </a:ln>
          <a:effectLst/>
        </p:spPr>
        <p:txBody>
          <a:bodyPr wrap="square" numCol="1" anchor="t" anchorCtr="0" compatLnSpc="1">
            <a:prstTxWarp prst="textNoShape">
              <a:avLst/>
            </a:prstTxWarp>
            <a:normAutofit/>
          </a:bodyPr>
          <a:lstStyle>
            <a:lvl1pPr algn="ctr">
              <a:buFontTx/>
              <a:buNone/>
              <a:defRPr sz="1400"/>
            </a:lvl1pPr>
          </a:lstStyle>
          <a:p>
            <a:r>
              <a:rPr lang="ru-RU" smtClean="0"/>
              <a:t>Вставка рисунка</a:t>
            </a:r>
            <a:endParaRPr lang="en-US" dirty="0"/>
          </a:p>
        </p:txBody>
      </p:sp>
      <p:sp>
        <p:nvSpPr>
          <p:cNvPr id="4" name="Text Placeholder 3"/>
          <p:cNvSpPr>
            <a:spLocks noGrp="1"/>
          </p:cNvSpPr>
          <p:nvPr>
            <p:ph type="body" sz="half" idx="2"/>
          </p:nvPr>
        </p:nvSpPr>
        <p:spPr>
          <a:xfrm>
            <a:off x="814728" y="2344684"/>
            <a:ext cx="4852988" cy="3516365"/>
          </a:xfrm>
        </p:spPr>
        <p:txBody>
          <a:bodyPr anchor="t">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a:xfrm>
            <a:off x="3885810" y="6041362"/>
            <a:ext cx="976879" cy="365125"/>
          </a:xfrm>
        </p:spPr>
        <p:txBody>
          <a:bodyPr/>
          <a:lstStyle/>
          <a:p>
            <a:fld id="{FA8CEEC4-2D47-4F65-821F-12D1594AE1A4}" type="datetimeFigureOut">
              <a:rPr lang="uk-UA" smtClean="0"/>
              <a:t>15.03.2016</a:t>
            </a:fld>
            <a:endParaRPr lang="uk-UA"/>
          </a:p>
        </p:txBody>
      </p:sp>
      <p:sp>
        <p:nvSpPr>
          <p:cNvPr id="6" name="Footer Placeholder 5"/>
          <p:cNvSpPr>
            <a:spLocks noGrp="1"/>
          </p:cNvSpPr>
          <p:nvPr>
            <p:ph type="ftr" sz="quarter" idx="11"/>
          </p:nvPr>
        </p:nvSpPr>
        <p:spPr>
          <a:xfrm>
            <a:off x="590396" y="6041362"/>
            <a:ext cx="3295413" cy="365125"/>
          </a:xfrm>
        </p:spPr>
        <p:txBody>
          <a:bodyPr/>
          <a:lstStyle/>
          <a:p>
            <a:endParaRPr lang="uk-UA"/>
          </a:p>
        </p:txBody>
      </p:sp>
      <p:sp>
        <p:nvSpPr>
          <p:cNvPr id="7" name="Slide Number Placeholder 6"/>
          <p:cNvSpPr>
            <a:spLocks noGrp="1"/>
          </p:cNvSpPr>
          <p:nvPr>
            <p:ph type="sldNum" sz="quarter" idx="12"/>
          </p:nvPr>
        </p:nvSpPr>
        <p:spPr>
          <a:xfrm>
            <a:off x="4862689" y="5915888"/>
            <a:ext cx="1062155" cy="490599"/>
          </a:xfrm>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87442106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Панорамная фотография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810000" y="4800600"/>
            <a:ext cx="10561418" cy="566738"/>
          </a:xfrm>
        </p:spPr>
        <p:txBody>
          <a:bodyPr anchor="b">
            <a:normAutofit/>
          </a:bodyPr>
          <a:lstStyle>
            <a:lvl1pPr algn="l">
              <a:defRPr sz="2400" b="0"/>
            </a:lvl1pPr>
          </a:lstStyle>
          <a:p>
            <a:r>
              <a:rPr lang="ru-RU" smtClean="0"/>
              <a:t>Образец заголовка</a:t>
            </a:r>
            <a:endParaRPr lang="en-US" dirty="0"/>
          </a:p>
        </p:txBody>
      </p:sp>
      <p:sp>
        <p:nvSpPr>
          <p:cNvPr id="15" name="Picture Placeholder 14"/>
          <p:cNvSpPr>
            <a:spLocks noGrp="1" noChangeAspect="1"/>
          </p:cNvSpPr>
          <p:nvPr>
            <p:ph type="pic" sz="quarter" idx="13"/>
          </p:nvPr>
        </p:nvSpPr>
        <p:spPr bwMode="auto">
          <a:xfrm>
            <a:off x="0" y="0"/>
            <a:ext cx="12192000" cy="4800600"/>
          </a:xfrm>
          <a:custGeom>
            <a:avLst/>
            <a:gdLst/>
            <a:ahLst/>
            <a:cxnLst/>
            <a:rect l="0" t="0" r="r" b="b"/>
            <a:pathLst>
              <a:path w="5760" h="3289">
                <a:moveTo>
                  <a:pt x="5760" y="0"/>
                </a:moveTo>
                <a:lnTo>
                  <a:pt x="0" y="0"/>
                </a:lnTo>
                <a:lnTo>
                  <a:pt x="0" y="3100"/>
                </a:lnTo>
                <a:lnTo>
                  <a:pt x="943" y="3100"/>
                </a:lnTo>
                <a:lnTo>
                  <a:pt x="1123" y="3281"/>
                </a:lnTo>
                <a:lnTo>
                  <a:pt x="1123" y="3281"/>
                </a:lnTo>
                <a:lnTo>
                  <a:pt x="1127" y="3283"/>
                </a:lnTo>
                <a:lnTo>
                  <a:pt x="1133" y="3286"/>
                </a:lnTo>
                <a:lnTo>
                  <a:pt x="1139" y="3289"/>
                </a:lnTo>
                <a:lnTo>
                  <a:pt x="1144" y="3289"/>
                </a:lnTo>
                <a:lnTo>
                  <a:pt x="1150" y="3289"/>
                </a:lnTo>
                <a:lnTo>
                  <a:pt x="1155" y="3286"/>
                </a:lnTo>
                <a:lnTo>
                  <a:pt x="1161" y="3283"/>
                </a:lnTo>
                <a:lnTo>
                  <a:pt x="1165" y="3281"/>
                </a:lnTo>
                <a:lnTo>
                  <a:pt x="1345" y="3100"/>
                </a:lnTo>
                <a:lnTo>
                  <a:pt x="5760" y="3100"/>
                </a:lnTo>
                <a:lnTo>
                  <a:pt x="5760" y="0"/>
                </a:lnTo>
                <a:close/>
              </a:path>
            </a:pathLst>
          </a:custGeom>
          <a:noFill/>
          <a:ln>
            <a:solidFill>
              <a:schemeClr val="tx2"/>
            </a:solidFill>
          </a:ln>
        </p:spPr>
        <p:style>
          <a:lnRef idx="1">
            <a:schemeClr val="accent1"/>
          </a:lnRef>
          <a:fillRef idx="3">
            <a:schemeClr val="accent1"/>
          </a:fillRef>
          <a:effectRef idx="2">
            <a:schemeClr val="accent1"/>
          </a:effectRef>
          <a:fontRef idx="minor">
            <a:schemeClr val="lt1"/>
          </a:fontRef>
        </p:style>
        <p:txBody>
          <a:bodyPr wrap="square" numCol="1" anchor="t" anchorCtr="0" compatLnSpc="1">
            <a:prstTxWarp prst="textNoShape">
              <a:avLst/>
            </a:prstTxWarp>
            <a:normAutofit/>
          </a:bodyPr>
          <a:lstStyle>
            <a:lvl1pPr marL="0" indent="0" algn="ctr">
              <a:buFontTx/>
              <a:buNone/>
              <a:defRPr sz="1600"/>
            </a:lvl1pPr>
          </a:lstStyle>
          <a:p>
            <a:r>
              <a:rPr lang="ru-RU" smtClean="0"/>
              <a:t>Вставка рисунка</a:t>
            </a:r>
            <a:endParaRPr lang="en-US" dirty="0"/>
          </a:p>
        </p:txBody>
      </p:sp>
      <p:sp>
        <p:nvSpPr>
          <p:cNvPr id="4" name="Text Placeholder 3"/>
          <p:cNvSpPr>
            <a:spLocks noGrp="1"/>
          </p:cNvSpPr>
          <p:nvPr>
            <p:ph type="body" sz="half" idx="2"/>
          </p:nvPr>
        </p:nvSpPr>
        <p:spPr>
          <a:xfrm>
            <a:off x="810000" y="5367338"/>
            <a:ext cx="10561418"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FA8CEEC4-2D47-4F65-821F-12D1594AE1A4}" type="datetimeFigureOut">
              <a:rPr lang="uk-UA" smtClean="0"/>
              <a:t>15.03.2016</a:t>
            </a:fld>
            <a:endParaRPr lang="uk-UA"/>
          </a:p>
        </p:txBody>
      </p:sp>
      <p:sp>
        <p:nvSpPr>
          <p:cNvPr id="6" name="Footer Placeholder 5"/>
          <p:cNvSpPr>
            <a:spLocks noGrp="1"/>
          </p:cNvSpPr>
          <p:nvPr>
            <p:ph type="ftr" sz="quarter" idx="11"/>
          </p:nvPr>
        </p:nvSpPr>
        <p:spPr/>
        <p:txBody>
          <a:bodyPr/>
          <a:lstStyle/>
          <a:p>
            <a:endParaRPr lang="uk-UA"/>
          </a:p>
        </p:txBody>
      </p:sp>
      <p:sp>
        <p:nvSpPr>
          <p:cNvPr id="7" name="Slide Number Placeholder 6"/>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117570384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8" name="Freeform 6"/>
          <p:cNvSpPr>
            <a:spLocks noChangeAspect="1"/>
          </p:cNvSpPr>
          <p:nvPr/>
        </p:nvSpPr>
        <p:spPr bwMode="auto">
          <a:xfrm>
            <a:off x="631697" y="1081456"/>
            <a:ext cx="6332416" cy="3239188"/>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a:xfrm>
            <a:off x="850985" y="1238502"/>
            <a:ext cx="5893840" cy="2645912"/>
          </a:xfrm>
        </p:spPr>
        <p:txBody>
          <a:bodyPr anchor="b"/>
          <a:lstStyle>
            <a:lvl1pPr algn="l">
              <a:defRPr sz="4200" b="1" cap="none"/>
            </a:lvl1pPr>
          </a:lstStyle>
          <a:p>
            <a:r>
              <a:rPr lang="ru-RU" smtClean="0"/>
              <a:t>Образец заголовка</a:t>
            </a:r>
            <a:endParaRPr lang="en-US" dirty="0"/>
          </a:p>
        </p:txBody>
      </p:sp>
      <p:sp>
        <p:nvSpPr>
          <p:cNvPr id="3" name="Text Placeholder 2"/>
          <p:cNvSpPr>
            <a:spLocks noGrp="1"/>
          </p:cNvSpPr>
          <p:nvPr>
            <p:ph type="body" idx="1"/>
          </p:nvPr>
        </p:nvSpPr>
        <p:spPr>
          <a:xfrm>
            <a:off x="853190" y="4443680"/>
            <a:ext cx="5891636" cy="713241"/>
          </a:xfrm>
        </p:spPr>
        <p:txBody>
          <a:bodyPr anchor="t">
            <a:noAutofit/>
          </a:bodyPr>
          <a:lstStyle>
            <a:lvl1pPr marL="0" indent="0" algn="l">
              <a:buNone/>
              <a:defRPr sz="1800">
                <a:solidFill>
                  <a:schemeClr val="tx1"/>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9" name="Text Placeholder 5"/>
          <p:cNvSpPr>
            <a:spLocks noGrp="1"/>
          </p:cNvSpPr>
          <p:nvPr>
            <p:ph type="body" sz="quarter" idx="16"/>
          </p:nvPr>
        </p:nvSpPr>
        <p:spPr>
          <a:xfrm>
            <a:off x="7574642" y="1081456"/>
            <a:ext cx="3810001" cy="4075465"/>
          </a:xfrm>
        </p:spPr>
        <p:txBody>
          <a:bodyPr anchor="t"/>
          <a:lstStyle>
            <a:lvl1pPr marL="0" indent="0">
              <a:buFontTx/>
              <a:buNone/>
              <a:defRPr/>
            </a:lvl1pPr>
          </a:lstStyle>
          <a:p>
            <a:pPr lvl="0"/>
            <a:r>
              <a:rPr lang="ru-RU" smtClean="0"/>
              <a:t>Образец текста</a:t>
            </a:r>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56025233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9" name="Freeform 6"/>
          <p:cNvSpPr>
            <a:spLocks noChangeAspect="1"/>
          </p:cNvSpPr>
          <p:nvPr/>
        </p:nvSpPr>
        <p:spPr bwMode="auto">
          <a:xfrm>
            <a:off x="1140884" y="2286585"/>
            <a:ext cx="4895115" cy="2503972"/>
          </a:xfrm>
          <a:custGeom>
            <a:avLst/>
            <a:gdLst/>
            <a:ahLst/>
            <a:cxnLst/>
            <a:rect l="0" t="0" r="r" b="b"/>
            <a:pathLst>
              <a:path w="3384" h="2308">
                <a:moveTo>
                  <a:pt x="3340" y="0"/>
                </a:moveTo>
                <a:lnTo>
                  <a:pt x="44" y="0"/>
                </a:lnTo>
                <a:lnTo>
                  <a:pt x="44" y="0"/>
                </a:lnTo>
                <a:lnTo>
                  <a:pt x="34" y="0"/>
                </a:lnTo>
                <a:lnTo>
                  <a:pt x="26" y="4"/>
                </a:lnTo>
                <a:lnTo>
                  <a:pt x="20" y="8"/>
                </a:lnTo>
                <a:lnTo>
                  <a:pt x="12" y="12"/>
                </a:lnTo>
                <a:lnTo>
                  <a:pt x="8" y="20"/>
                </a:lnTo>
                <a:lnTo>
                  <a:pt x="4" y="26"/>
                </a:lnTo>
                <a:lnTo>
                  <a:pt x="0" y="34"/>
                </a:lnTo>
                <a:lnTo>
                  <a:pt x="0" y="44"/>
                </a:lnTo>
                <a:lnTo>
                  <a:pt x="0" y="2076"/>
                </a:lnTo>
                <a:lnTo>
                  <a:pt x="0" y="2076"/>
                </a:lnTo>
                <a:lnTo>
                  <a:pt x="0" y="2086"/>
                </a:lnTo>
                <a:lnTo>
                  <a:pt x="4" y="2094"/>
                </a:lnTo>
                <a:lnTo>
                  <a:pt x="8" y="2100"/>
                </a:lnTo>
                <a:lnTo>
                  <a:pt x="12" y="2108"/>
                </a:lnTo>
                <a:lnTo>
                  <a:pt x="20" y="2112"/>
                </a:lnTo>
                <a:lnTo>
                  <a:pt x="26" y="2116"/>
                </a:lnTo>
                <a:lnTo>
                  <a:pt x="34" y="2120"/>
                </a:lnTo>
                <a:lnTo>
                  <a:pt x="44" y="2120"/>
                </a:lnTo>
                <a:lnTo>
                  <a:pt x="474" y="2120"/>
                </a:lnTo>
                <a:lnTo>
                  <a:pt x="650" y="2296"/>
                </a:lnTo>
                <a:lnTo>
                  <a:pt x="650" y="2296"/>
                </a:lnTo>
                <a:lnTo>
                  <a:pt x="656" y="2300"/>
                </a:lnTo>
                <a:lnTo>
                  <a:pt x="664" y="2304"/>
                </a:lnTo>
                <a:lnTo>
                  <a:pt x="672" y="2308"/>
                </a:lnTo>
                <a:lnTo>
                  <a:pt x="680" y="2308"/>
                </a:lnTo>
                <a:lnTo>
                  <a:pt x="688" y="2308"/>
                </a:lnTo>
                <a:lnTo>
                  <a:pt x="696" y="2304"/>
                </a:lnTo>
                <a:lnTo>
                  <a:pt x="704" y="2300"/>
                </a:lnTo>
                <a:lnTo>
                  <a:pt x="710" y="2296"/>
                </a:lnTo>
                <a:lnTo>
                  <a:pt x="886" y="2120"/>
                </a:lnTo>
                <a:lnTo>
                  <a:pt x="3340" y="2120"/>
                </a:lnTo>
                <a:lnTo>
                  <a:pt x="3340" y="2120"/>
                </a:lnTo>
                <a:lnTo>
                  <a:pt x="3350" y="2120"/>
                </a:lnTo>
                <a:lnTo>
                  <a:pt x="3358" y="2116"/>
                </a:lnTo>
                <a:lnTo>
                  <a:pt x="3364" y="2112"/>
                </a:lnTo>
                <a:lnTo>
                  <a:pt x="3372" y="2108"/>
                </a:lnTo>
                <a:lnTo>
                  <a:pt x="3376" y="2100"/>
                </a:lnTo>
                <a:lnTo>
                  <a:pt x="3380" y="2094"/>
                </a:lnTo>
                <a:lnTo>
                  <a:pt x="3384" y="2086"/>
                </a:lnTo>
                <a:lnTo>
                  <a:pt x="3384" y="2076"/>
                </a:lnTo>
                <a:lnTo>
                  <a:pt x="3384" y="44"/>
                </a:lnTo>
                <a:lnTo>
                  <a:pt x="3384" y="44"/>
                </a:lnTo>
                <a:lnTo>
                  <a:pt x="3384" y="34"/>
                </a:lnTo>
                <a:lnTo>
                  <a:pt x="3380" y="26"/>
                </a:lnTo>
                <a:lnTo>
                  <a:pt x="3376" y="20"/>
                </a:lnTo>
                <a:lnTo>
                  <a:pt x="3372" y="12"/>
                </a:lnTo>
                <a:lnTo>
                  <a:pt x="3364" y="8"/>
                </a:lnTo>
                <a:lnTo>
                  <a:pt x="3358" y="4"/>
                </a:lnTo>
                <a:lnTo>
                  <a:pt x="3350" y="0"/>
                </a:lnTo>
                <a:lnTo>
                  <a:pt x="3340" y="0"/>
                </a:lnTo>
                <a:lnTo>
                  <a:pt x="3340" y="0"/>
                </a:lnTo>
                <a:close/>
              </a:path>
            </a:pathLst>
          </a:custGeom>
          <a:ln>
            <a:solidFill>
              <a:schemeClr val="accent1"/>
            </a:solidFill>
          </a:ln>
        </p:spPr>
        <p:style>
          <a:lnRef idx="1">
            <a:schemeClr val="accent1"/>
          </a:lnRef>
          <a:fillRef idx="3">
            <a:schemeClr val="accent1"/>
          </a:fillRef>
          <a:effectRef idx="2">
            <a:schemeClr val="accent1"/>
          </a:effectRef>
          <a:fontRef idx="minor">
            <a:schemeClr val="lt1"/>
          </a:fontRef>
        </p:style>
      </p:sp>
      <p:sp>
        <p:nvSpPr>
          <p:cNvPr id="38" name="Title 1"/>
          <p:cNvSpPr>
            <a:spLocks noGrp="1"/>
          </p:cNvSpPr>
          <p:nvPr>
            <p:ph type="title"/>
          </p:nvPr>
        </p:nvSpPr>
        <p:spPr>
          <a:xfrm>
            <a:off x="1357089" y="2435957"/>
            <a:ext cx="4382521" cy="2007789"/>
          </a:xfrm>
        </p:spPr>
        <p:txBody>
          <a:bodyPr/>
          <a:lstStyle>
            <a:lvl1pPr>
              <a:defRPr sz="3200"/>
            </a:lvl1pPr>
          </a:lstStyle>
          <a:p>
            <a:r>
              <a:rPr lang="ru-RU" smtClean="0"/>
              <a:t>Образец заголовка</a:t>
            </a:r>
            <a:endParaRPr lang="en-US" dirty="0"/>
          </a:p>
        </p:txBody>
      </p:sp>
      <p:sp>
        <p:nvSpPr>
          <p:cNvPr id="6" name="Text Placeholder 5"/>
          <p:cNvSpPr>
            <a:spLocks noGrp="1"/>
          </p:cNvSpPr>
          <p:nvPr>
            <p:ph type="body" sz="quarter" idx="16"/>
          </p:nvPr>
        </p:nvSpPr>
        <p:spPr>
          <a:xfrm>
            <a:off x="6156000" y="2286000"/>
            <a:ext cx="4880300" cy="2295525"/>
          </a:xfrm>
        </p:spPr>
        <p:txBody>
          <a:bodyPr anchor="t"/>
          <a:lstStyle>
            <a:lvl1pPr marL="0" indent="0">
              <a:buFontTx/>
              <a:buNone/>
              <a:defRPr/>
            </a:lvl1pPr>
          </a:lstStyle>
          <a:p>
            <a:pPr lvl="0"/>
            <a:r>
              <a:rPr lang="ru-RU" smtClean="0"/>
              <a:t>Образец текста</a:t>
            </a:r>
          </a:p>
        </p:txBody>
      </p:sp>
      <p:sp>
        <p:nvSpPr>
          <p:cNvPr id="2" name="Date Placeholder 1"/>
          <p:cNvSpPr>
            <a:spLocks noGrp="1"/>
          </p:cNvSpPr>
          <p:nvPr>
            <p:ph type="dt" sz="half" idx="10"/>
          </p:nvPr>
        </p:nvSpPr>
        <p:spPr/>
        <p:txBody>
          <a:bodyPr/>
          <a:lstStyle/>
          <a:p>
            <a:fld id="{FA8CEEC4-2D47-4F65-821F-12D1594AE1A4}" type="datetimeFigureOut">
              <a:rPr lang="uk-UA" smtClean="0"/>
              <a:t>15.03.2016</a:t>
            </a:fld>
            <a:endParaRPr lang="uk-UA"/>
          </a:p>
        </p:txBody>
      </p:sp>
      <p:sp>
        <p:nvSpPr>
          <p:cNvPr id="3" name="Footer Placeholder 2"/>
          <p:cNvSpPr>
            <a:spLocks noGrp="1"/>
          </p:cNvSpPr>
          <p:nvPr>
            <p:ph type="ftr" sz="quarter" idx="11"/>
          </p:nvPr>
        </p:nvSpPr>
        <p:spPr/>
        <p:txBody>
          <a:bodyPr/>
          <a:lstStyle/>
          <a:p>
            <a:endParaRPr lang="uk-UA"/>
          </a:p>
        </p:txBody>
      </p:sp>
      <p:sp>
        <p:nvSpPr>
          <p:cNvPr id="4" name="Slide Number Placeholder 3"/>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4180857800"/>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7" name="Freeform 6"/>
          <p:cNvSpPr/>
          <p:nvPr/>
        </p:nvSpPr>
        <p:spPr bwMode="auto">
          <a:xfrm>
            <a:off x="0" y="0"/>
            <a:ext cx="12192000" cy="2185988"/>
          </a:xfrm>
          <a:custGeom>
            <a:avLst/>
            <a:gdLst/>
            <a:ahLst/>
            <a:cxnLst/>
            <a:rect l="0" t="0" r="r" b="b"/>
            <a:pathLst>
              <a:path w="5760" h="1377">
                <a:moveTo>
                  <a:pt x="5760" y="0"/>
                </a:moveTo>
                <a:lnTo>
                  <a:pt x="0" y="0"/>
                </a:lnTo>
                <a:lnTo>
                  <a:pt x="0" y="1189"/>
                </a:lnTo>
                <a:lnTo>
                  <a:pt x="943" y="1189"/>
                </a:lnTo>
                <a:lnTo>
                  <a:pt x="1123" y="1369"/>
                </a:lnTo>
                <a:lnTo>
                  <a:pt x="1123" y="1369"/>
                </a:lnTo>
                <a:lnTo>
                  <a:pt x="1127" y="1371"/>
                </a:lnTo>
                <a:lnTo>
                  <a:pt x="1133" y="1374"/>
                </a:lnTo>
                <a:lnTo>
                  <a:pt x="1139" y="1377"/>
                </a:lnTo>
                <a:lnTo>
                  <a:pt x="1144" y="1377"/>
                </a:lnTo>
                <a:lnTo>
                  <a:pt x="1150" y="1377"/>
                </a:lnTo>
                <a:lnTo>
                  <a:pt x="1155" y="1374"/>
                </a:lnTo>
                <a:lnTo>
                  <a:pt x="1161" y="1371"/>
                </a:lnTo>
                <a:lnTo>
                  <a:pt x="1165" y="1369"/>
                </a:lnTo>
                <a:lnTo>
                  <a:pt x="1345" y="1189"/>
                </a:lnTo>
                <a:lnTo>
                  <a:pt x="5760" y="1189"/>
                </a:lnTo>
                <a:lnTo>
                  <a:pt x="5760"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2809266669"/>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12" name="Freeform 6"/>
          <p:cNvSpPr>
            <a:spLocks noChangeAspect="1"/>
          </p:cNvSpPr>
          <p:nvPr/>
        </p:nvSpPr>
        <p:spPr bwMode="auto">
          <a:xfrm>
            <a:off x="7669651" y="446089"/>
            <a:ext cx="4522349" cy="5414962"/>
          </a:xfrm>
          <a:custGeom>
            <a:avLst/>
            <a:gdLst/>
            <a:ahLst/>
            <a:cxnLst/>
            <a:rect l="0" t="0" r="r" b="b"/>
            <a:pathLst>
              <a:path w="2879" h="4320">
                <a:moveTo>
                  <a:pt x="183" y="0"/>
                </a:moveTo>
                <a:lnTo>
                  <a:pt x="183" y="1197"/>
                </a:lnTo>
                <a:lnTo>
                  <a:pt x="8" y="1372"/>
                </a:lnTo>
                <a:lnTo>
                  <a:pt x="8" y="1372"/>
                </a:lnTo>
                <a:lnTo>
                  <a:pt x="6" y="1376"/>
                </a:lnTo>
                <a:lnTo>
                  <a:pt x="3" y="1382"/>
                </a:lnTo>
                <a:lnTo>
                  <a:pt x="0" y="1387"/>
                </a:lnTo>
                <a:lnTo>
                  <a:pt x="0" y="1393"/>
                </a:lnTo>
                <a:lnTo>
                  <a:pt x="0" y="1399"/>
                </a:lnTo>
                <a:lnTo>
                  <a:pt x="3" y="1404"/>
                </a:lnTo>
                <a:lnTo>
                  <a:pt x="6" y="1410"/>
                </a:lnTo>
                <a:lnTo>
                  <a:pt x="8" y="1414"/>
                </a:lnTo>
                <a:lnTo>
                  <a:pt x="183" y="1589"/>
                </a:lnTo>
                <a:lnTo>
                  <a:pt x="183" y="4320"/>
                </a:lnTo>
                <a:lnTo>
                  <a:pt x="2879" y="4320"/>
                </a:lnTo>
                <a:lnTo>
                  <a:pt x="2879" y="0"/>
                </a:lnTo>
                <a:lnTo>
                  <a:pt x="183" y="0"/>
                </a:lnTo>
                <a:close/>
              </a:path>
            </a:pathLst>
          </a:custGeom>
          <a:ln/>
          <a:extLst>
            <a:ext uri="{91240B29-F687-4f45-9708-019B960494DF}">
              <a14:hiddenLine xmlns="" xmlns:a14="http://schemas.microsoft.com/office/drawing/2010/main" w="9525">
                <a:solidFill>
                  <a:srgbClr val="000000"/>
                </a:solidFill>
                <a:round/>
                <a:headEnd/>
                <a:tailEnd/>
              </a14:hiddenLine>
            </a:ext>
          </a:extLst>
        </p:spPr>
        <p:style>
          <a:lnRef idx="1">
            <a:schemeClr val="accent1"/>
          </a:lnRef>
          <a:fillRef idx="3">
            <a:schemeClr val="accent1"/>
          </a:fillRef>
          <a:effectRef idx="2">
            <a:schemeClr val="accent1"/>
          </a:effectRef>
          <a:fontRef idx="minor">
            <a:schemeClr val="lt1"/>
          </a:fontRef>
        </p:style>
      </p:sp>
      <p:sp>
        <p:nvSpPr>
          <p:cNvPr id="2" name="Vertical Title 1"/>
          <p:cNvSpPr>
            <a:spLocks noGrp="1"/>
          </p:cNvSpPr>
          <p:nvPr>
            <p:ph type="title" orient="vert"/>
          </p:nvPr>
        </p:nvSpPr>
        <p:spPr>
          <a:xfrm>
            <a:off x="8183540" y="586171"/>
            <a:ext cx="2494791" cy="5134798"/>
          </a:xfrm>
        </p:spPr>
        <p:txBody>
          <a:bodyPr vert="eaVert"/>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810001" y="446089"/>
            <a:ext cx="6611540" cy="5414962"/>
          </a:xfrm>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FA8CEEC4-2D47-4F65-821F-12D1594AE1A4}" type="datetimeFigureOut">
              <a:rPr lang="uk-UA" smtClean="0"/>
              <a:t>15.03.2016</a:t>
            </a:fld>
            <a:endParaRPr lang="uk-UA"/>
          </a:p>
        </p:txBody>
      </p:sp>
      <p:sp>
        <p:nvSpPr>
          <p:cNvPr id="5" name="Footer Placeholder 4"/>
          <p:cNvSpPr>
            <a:spLocks noGrp="1"/>
          </p:cNvSpPr>
          <p:nvPr>
            <p:ph type="ftr" sz="quarter" idx="11"/>
          </p:nvPr>
        </p:nvSpPr>
        <p:spPr/>
        <p:txBody>
          <a:bodyPr/>
          <a:lstStyle/>
          <a:p>
            <a:endParaRPr lang="uk-UA"/>
          </a:p>
        </p:txBody>
      </p:sp>
      <p:sp>
        <p:nvSpPr>
          <p:cNvPr id="6" name="Slide Number Placeholder 5"/>
          <p:cNvSpPr>
            <a:spLocks noGrp="1"/>
          </p:cNvSpPr>
          <p:nvPr>
            <p:ph type="sldNum" sz="quarter" idx="12"/>
          </p:nvPr>
        </p:nvSpPr>
        <p:spPr/>
        <p:txBody>
          <a:bodyPr/>
          <a:lstStyle/>
          <a:p>
            <a:fld id="{F8FC2DEB-5ECD-42A9-A0E8-08ACCEFA79BA}" type="slidenum">
              <a:rPr lang="uk-UA" smtClean="0"/>
              <a:t>‹#›</a:t>
            </a:fld>
            <a:endParaRPr lang="uk-UA"/>
          </a:p>
        </p:txBody>
      </p:sp>
    </p:spTree>
    <p:extLst>
      <p:ext uri="{BB962C8B-B14F-4D97-AF65-F5344CB8AC3E}">
        <p14:creationId xmlns:p14="http://schemas.microsoft.com/office/powerpoint/2010/main" val="35661615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theme" Target="../theme/theme1.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10000" y="447188"/>
            <a:ext cx="10571998" cy="970450"/>
          </a:xfrm>
          <a:prstGeom prst="rect">
            <a:avLst/>
          </a:prstGeom>
          <a:effectLst>
            <a:outerShdw blurRad="50800" dir="14400000">
              <a:srgbClr val="000000">
                <a:alpha val="60000"/>
              </a:srgbClr>
            </a:outerShdw>
          </a:effectLst>
        </p:spPr>
        <p:txBody>
          <a:bodyPr vert="horz" lIns="91440" tIns="45720" rIns="91440" bIns="45720" rtlCol="0" anchor="b">
            <a:noAutofit/>
          </a:bodyPr>
          <a:lstStyle/>
          <a:p>
            <a:r>
              <a:rPr lang="ru-RU" smtClean="0"/>
              <a:t>Образец заголовка</a:t>
            </a:r>
            <a:endParaRPr lang="en-US" dirty="0"/>
          </a:p>
        </p:txBody>
      </p:sp>
      <p:sp>
        <p:nvSpPr>
          <p:cNvPr id="3" name="Text Placeholder 2"/>
          <p:cNvSpPr>
            <a:spLocks noGrp="1"/>
          </p:cNvSpPr>
          <p:nvPr>
            <p:ph type="body" idx="1"/>
          </p:nvPr>
        </p:nvSpPr>
        <p:spPr>
          <a:xfrm>
            <a:off x="810000" y="2184401"/>
            <a:ext cx="10563285" cy="3674397"/>
          </a:xfrm>
          <a:prstGeom prst="rect">
            <a:avLst/>
          </a:prstGeom>
          <a:effectLst>
            <a:outerShdw blurRad="50800" dir="14400000">
              <a:srgbClr val="000000">
                <a:alpha val="40000"/>
              </a:srgbClr>
            </a:outerShdw>
          </a:effectLst>
        </p:spPr>
        <p:txBody>
          <a:bodyPr vert="horz" lIns="91440" tIns="45720" rIns="91440" bIns="45720" rtlCol="0"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Footer Placeholder 4"/>
          <p:cNvSpPr>
            <a:spLocks noGrp="1"/>
          </p:cNvSpPr>
          <p:nvPr>
            <p:ph type="ftr" sz="quarter" idx="3"/>
          </p:nvPr>
        </p:nvSpPr>
        <p:spPr>
          <a:xfrm>
            <a:off x="451514" y="6041362"/>
            <a:ext cx="8644320" cy="365125"/>
          </a:xfrm>
          <a:prstGeom prst="rect">
            <a:avLst/>
          </a:prstGeom>
        </p:spPr>
        <p:txBody>
          <a:bodyPr vert="horz" lIns="91440" tIns="45720" rIns="91440" bIns="45720" rtlCol="0" anchor="b"/>
          <a:lstStyle>
            <a:lvl1pPr algn="l">
              <a:defRPr sz="900">
                <a:solidFill>
                  <a:schemeClr val="tx1"/>
                </a:solidFill>
              </a:defRPr>
            </a:lvl1pPr>
          </a:lstStyle>
          <a:p>
            <a:endParaRPr lang="uk-UA"/>
          </a:p>
        </p:txBody>
      </p:sp>
      <p:sp>
        <p:nvSpPr>
          <p:cNvPr id="4" name="Date Placeholder 3"/>
          <p:cNvSpPr>
            <a:spLocks noGrp="1"/>
          </p:cNvSpPr>
          <p:nvPr>
            <p:ph type="dt" sz="half" idx="2"/>
          </p:nvPr>
        </p:nvSpPr>
        <p:spPr>
          <a:xfrm>
            <a:off x="9334626" y="6041362"/>
            <a:ext cx="1343706" cy="365125"/>
          </a:xfrm>
          <a:prstGeom prst="rect">
            <a:avLst/>
          </a:prstGeom>
        </p:spPr>
        <p:txBody>
          <a:bodyPr vert="horz" lIns="91440" tIns="45720" rIns="91440" bIns="45720" rtlCol="0" anchor="b"/>
          <a:lstStyle>
            <a:lvl1pPr algn="r">
              <a:defRPr sz="900">
                <a:solidFill>
                  <a:schemeClr val="tx1"/>
                </a:solidFill>
              </a:defRPr>
            </a:lvl1pPr>
          </a:lstStyle>
          <a:p>
            <a:fld id="{FA8CEEC4-2D47-4F65-821F-12D1594AE1A4}" type="datetimeFigureOut">
              <a:rPr lang="uk-UA" smtClean="0"/>
              <a:t>15.03.2016</a:t>
            </a:fld>
            <a:endParaRPr lang="uk-UA"/>
          </a:p>
        </p:txBody>
      </p:sp>
      <p:sp>
        <p:nvSpPr>
          <p:cNvPr id="6" name="Slide Number Placeholder 5"/>
          <p:cNvSpPr>
            <a:spLocks noGrp="1"/>
          </p:cNvSpPr>
          <p:nvPr>
            <p:ph type="sldNum" sz="quarter" idx="4"/>
          </p:nvPr>
        </p:nvSpPr>
        <p:spPr>
          <a:xfrm>
            <a:off x="10678331" y="5915888"/>
            <a:ext cx="1062155" cy="490599"/>
          </a:xfrm>
          <a:prstGeom prst="rect">
            <a:avLst/>
          </a:prstGeom>
        </p:spPr>
        <p:txBody>
          <a:bodyPr vert="horz" lIns="91440" tIns="45720" rIns="91440" bIns="10800" rtlCol="0" anchor="b"/>
          <a:lstStyle>
            <a:lvl1pPr algn="r">
              <a:defRPr sz="2000">
                <a:solidFill>
                  <a:schemeClr val="accent1"/>
                </a:solidFill>
              </a:defRPr>
            </a:lvl1pPr>
          </a:lstStyle>
          <a:p>
            <a:fld id="{F8FC2DEB-5ECD-42A9-A0E8-08ACCEFA79BA}" type="slidenum">
              <a:rPr lang="uk-UA" smtClean="0"/>
              <a:t>‹#›</a:t>
            </a:fld>
            <a:endParaRPr lang="uk-UA"/>
          </a:p>
        </p:txBody>
      </p:sp>
    </p:spTree>
    <p:extLst>
      <p:ext uri="{BB962C8B-B14F-4D97-AF65-F5344CB8AC3E}">
        <p14:creationId xmlns:p14="http://schemas.microsoft.com/office/powerpoint/2010/main" val="4108505213"/>
      </p:ext>
    </p:extLst>
  </p:cSld>
  <p:clrMap bg1="dk1" tx1="lt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 id="2147483666" r:id="rId6"/>
    <p:sldLayoutId id="2147483667" r:id="rId7"/>
    <p:sldLayoutId id="2147483668" r:id="rId8"/>
    <p:sldLayoutId id="2147483669" r:id="rId9"/>
    <p:sldLayoutId id="2147483670" r:id="rId10"/>
    <p:sldLayoutId id="2147483671" r:id="rId11"/>
    <p:sldLayoutId id="2147483672" r:id="rId12"/>
    <p:sldLayoutId id="2147483673" r:id="rId13"/>
    <p:sldLayoutId id="2147483674" r:id="rId14"/>
  </p:sldLayoutIdLst>
  <p:txStyles>
    <p:titleStyle>
      <a:lvl1pPr algn="l" defTabSz="457200" rtl="0" eaLnBrk="1" latinLnBrk="0" hangingPunct="1">
        <a:spcBef>
          <a:spcPct val="0"/>
        </a:spcBef>
        <a:buNone/>
        <a:defRPr sz="4000" b="1" kern="1200">
          <a:solidFill>
            <a:srgbClr val="FEFEFE"/>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ct val="20000"/>
        </a:spcBef>
        <a:spcAft>
          <a:spcPts val="600"/>
        </a:spcAft>
        <a:buClr>
          <a:schemeClr val="accent1"/>
        </a:buClr>
        <a:buFont typeface="Wingdings 2" charset="2"/>
        <a:buChar char=""/>
        <a:defRPr sz="1800" kern="1200">
          <a:solidFill>
            <a:schemeClr val="tx1"/>
          </a:solidFill>
          <a:latin typeface="+mn-lt"/>
          <a:ea typeface="+mn-ea"/>
          <a:cs typeface="+mn-cs"/>
        </a:defRPr>
      </a:lvl1pPr>
      <a:lvl2pPr marL="742950" indent="-285750" algn="l" defTabSz="457200" rtl="0" eaLnBrk="1" latinLnBrk="0" hangingPunct="1">
        <a:spcBef>
          <a:spcPct val="20000"/>
        </a:spcBef>
        <a:spcAft>
          <a:spcPts val="600"/>
        </a:spcAft>
        <a:buClr>
          <a:schemeClr val="accent1"/>
        </a:buClr>
        <a:buFont typeface="Wingdings 2" charset="2"/>
        <a:buChar char=""/>
        <a:defRPr sz="1600" kern="1200">
          <a:solidFill>
            <a:schemeClr val="tx1"/>
          </a:solidFill>
          <a:latin typeface="+mn-lt"/>
          <a:ea typeface="+mn-ea"/>
          <a:cs typeface="+mn-cs"/>
        </a:defRPr>
      </a:lvl2pPr>
      <a:lvl3pPr marL="1143000" indent="-228600" algn="l" defTabSz="457200" rtl="0" eaLnBrk="1" latinLnBrk="0" hangingPunct="1">
        <a:spcBef>
          <a:spcPct val="20000"/>
        </a:spcBef>
        <a:spcAft>
          <a:spcPts val="600"/>
        </a:spcAft>
        <a:buClr>
          <a:schemeClr val="accent1"/>
        </a:buClr>
        <a:buFont typeface="Wingdings 2" charset="2"/>
        <a:buChar char=""/>
        <a:defRPr sz="1400" kern="1200">
          <a:solidFill>
            <a:schemeClr val="tx1"/>
          </a:solidFill>
          <a:latin typeface="+mn-lt"/>
          <a:ea typeface="+mn-ea"/>
          <a:cs typeface="+mn-cs"/>
        </a:defRPr>
      </a:lvl3pPr>
      <a:lvl4pPr marL="16002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4pPr>
      <a:lvl5pPr marL="20574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5pPr>
      <a:lvl6pPr marL="24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6pPr>
      <a:lvl7pPr marL="28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7pPr>
      <a:lvl8pPr marL="32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8pPr>
      <a:lvl9pPr marL="3600000" indent="-228600" algn="l" defTabSz="457200" rtl="0" eaLnBrk="1" latinLnBrk="0" hangingPunct="1">
        <a:spcBef>
          <a:spcPct val="20000"/>
        </a:spcBef>
        <a:spcAft>
          <a:spcPts val="600"/>
        </a:spcAft>
        <a:buClr>
          <a:schemeClr val="accent1"/>
        </a:buClr>
        <a:buFont typeface="Wingdings 2" charset="2"/>
        <a:buChar char=""/>
        <a:defRPr sz="12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image" Target="../media/image3.emf"/><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5.jpeg"/><Relationship Id="rId1" Type="http://schemas.openxmlformats.org/officeDocument/2006/relationships/slideLayout" Target="../slideLayouts/slideLayout2.xml"/><Relationship Id="rId5" Type="http://schemas.openxmlformats.org/officeDocument/2006/relationships/image" Target="../media/image8.jpeg"/><Relationship Id="rId4" Type="http://schemas.openxmlformats.org/officeDocument/2006/relationships/image" Target="../media/image7.jpeg"/></Relationships>
</file>

<file path=ppt/slides/_rels/slide10.xml.rels><?xml version="1.0" encoding="UTF-8" standalone="yes"?>
<Relationships xmlns="http://schemas.openxmlformats.org/package/2006/relationships"><Relationship Id="rId2" Type="http://schemas.openxmlformats.org/officeDocument/2006/relationships/image" Target="../media/image9.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p:txBody>
          <a:bodyPr/>
          <a:lstStyle/>
          <a:p>
            <a:r>
              <a:rPr lang="en-US" dirty="0"/>
              <a:t>RISK MANAGEMENT IN TERMS OF BIG DATA</a:t>
            </a:r>
            <a:r>
              <a:rPr lang="uk-UA" dirty="0"/>
              <a:t/>
            </a:r>
            <a:br>
              <a:rPr lang="uk-UA" dirty="0"/>
            </a:br>
            <a:endParaRPr lang="uk-UA" dirty="0"/>
          </a:p>
        </p:txBody>
      </p:sp>
      <p:sp>
        <p:nvSpPr>
          <p:cNvPr id="3" name="Подзаголовок 2"/>
          <p:cNvSpPr>
            <a:spLocks noGrp="1"/>
          </p:cNvSpPr>
          <p:nvPr>
            <p:ph type="subTitle" idx="1"/>
          </p:nvPr>
        </p:nvSpPr>
        <p:spPr/>
        <p:txBody>
          <a:bodyPr>
            <a:normAutofit lnSpcReduction="10000"/>
          </a:bodyPr>
          <a:lstStyle/>
          <a:p>
            <a:pPr algn="r"/>
            <a:r>
              <a:rPr lang="en-US" dirty="0"/>
              <a:t>V. </a:t>
            </a:r>
            <a:r>
              <a:rPr lang="en-US" dirty="0" err="1"/>
              <a:t>Bagnyuk</a:t>
            </a:r>
            <a:r>
              <a:rPr lang="en-US" dirty="0"/>
              <a:t>, L. </a:t>
            </a:r>
            <a:r>
              <a:rPr lang="en-US" dirty="0" err="1"/>
              <a:t>Vynnytska</a:t>
            </a:r>
            <a:endParaRPr lang="uk-UA" sz="1400" dirty="0">
              <a:latin typeface="Calibri" panose="020F0502020204030204" pitchFamily="34" charset="0"/>
              <a:ea typeface="Calibri" panose="020F0502020204030204" pitchFamily="34" charset="0"/>
              <a:cs typeface="Times New Roman" panose="02020603050405020304" pitchFamily="18" charset="0"/>
            </a:endParaRPr>
          </a:p>
          <a:p>
            <a:pPr algn="r"/>
            <a:endParaRPr lang="uk-UA" dirty="0"/>
          </a:p>
        </p:txBody>
      </p:sp>
    </p:spTree>
    <p:extLst>
      <p:ext uri="{BB962C8B-B14F-4D97-AF65-F5344CB8AC3E}">
        <p14:creationId xmlns:p14="http://schemas.microsoft.com/office/powerpoint/2010/main" val="402700877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Объект 3"/>
          <p:cNvPicPr>
            <a:picLocks noGrp="1" noChangeAspect="1"/>
          </p:cNvPicPr>
          <p:nvPr>
            <p:ph idx="1"/>
          </p:nvPr>
        </p:nvPicPr>
        <p:blipFill>
          <a:blip r:embed="rId2" cstate="print">
            <a:extLst>
              <a:ext uri="{28A0092B-C50C-407E-A947-70E740481C1C}">
                <a14:useLocalDpi xmlns:a14="http://schemas.microsoft.com/office/drawing/2010/main" val="0"/>
              </a:ext>
            </a:extLst>
          </a:blip>
          <a:stretch>
            <a:fillRect/>
          </a:stretch>
        </p:blipFill>
        <p:spPr>
          <a:xfrm>
            <a:off x="0" y="1881809"/>
            <a:ext cx="12192000" cy="4976191"/>
          </a:xfrm>
        </p:spPr>
      </p:pic>
      <p:sp>
        <p:nvSpPr>
          <p:cNvPr id="6" name="Заголовок 1"/>
          <p:cNvSpPr>
            <a:spLocks noGrp="1"/>
          </p:cNvSpPr>
          <p:nvPr>
            <p:ph type="title"/>
          </p:nvPr>
        </p:nvSpPr>
        <p:spPr>
          <a:xfrm>
            <a:off x="810000" y="447188"/>
            <a:ext cx="10571998" cy="970450"/>
          </a:xfrm>
        </p:spPr>
        <p:txBody>
          <a:bodyPr/>
          <a:lstStyle/>
          <a:p>
            <a:r>
              <a:rPr lang="en-US" dirty="0" smtClean="0"/>
              <a:t>WHAT IS BIG DATA?</a:t>
            </a:r>
            <a:endParaRPr lang="uk-UA" dirty="0"/>
          </a:p>
        </p:txBody>
      </p:sp>
    </p:spTree>
    <p:extLst>
      <p:ext uri="{BB962C8B-B14F-4D97-AF65-F5344CB8AC3E}">
        <p14:creationId xmlns:p14="http://schemas.microsoft.com/office/powerpoint/2010/main" val="1988037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WHY BIG DATA</a:t>
            </a:r>
            <a:endParaRPr lang="uk-UA" dirty="0"/>
          </a:p>
        </p:txBody>
      </p:sp>
      <p:sp>
        <p:nvSpPr>
          <p:cNvPr id="3" name="Объект 2"/>
          <p:cNvSpPr>
            <a:spLocks noGrp="1"/>
          </p:cNvSpPr>
          <p:nvPr>
            <p:ph idx="1"/>
          </p:nvPr>
        </p:nvSpPr>
        <p:spPr/>
        <p:txBody>
          <a:bodyPr/>
          <a:lstStyle/>
          <a:p>
            <a:r>
              <a:rPr lang="en-US" dirty="0" smtClean="0"/>
              <a:t>Key enablers of appearance and growth of Big Data are:</a:t>
            </a:r>
          </a:p>
          <a:p>
            <a:pPr marL="0" indent="0">
              <a:buNone/>
            </a:pPr>
            <a:r>
              <a:rPr lang="en-US" dirty="0" smtClean="0"/>
              <a:t>	- Increase of storage capacities</a:t>
            </a:r>
          </a:p>
          <a:p>
            <a:pPr marL="0" indent="0">
              <a:buNone/>
            </a:pPr>
            <a:r>
              <a:rPr lang="en-US" dirty="0"/>
              <a:t>	</a:t>
            </a:r>
            <a:r>
              <a:rPr lang="en-US" dirty="0" smtClean="0"/>
              <a:t>- </a:t>
            </a:r>
            <a:r>
              <a:rPr lang="en-US" dirty="0"/>
              <a:t>Increase of </a:t>
            </a:r>
            <a:r>
              <a:rPr lang="en-US" dirty="0" smtClean="0"/>
              <a:t>processing power</a:t>
            </a:r>
          </a:p>
          <a:p>
            <a:pPr marL="0" indent="0">
              <a:buNone/>
            </a:pPr>
            <a:r>
              <a:rPr lang="en-US" dirty="0"/>
              <a:t>	</a:t>
            </a:r>
            <a:r>
              <a:rPr lang="en-US" dirty="0" smtClean="0"/>
              <a:t>- Availability of data</a:t>
            </a:r>
          </a:p>
          <a:p>
            <a:pPr marL="0" indent="0">
              <a:buNone/>
            </a:pPr>
            <a:r>
              <a:rPr lang="en-US" dirty="0"/>
              <a:t>	</a:t>
            </a:r>
            <a:r>
              <a:rPr lang="en-US" dirty="0" smtClean="0"/>
              <a:t>- Every day we </a:t>
            </a:r>
            <a:r>
              <a:rPr lang="en-US" dirty="0"/>
              <a:t>create 2.5 quintillion bytes of data — so much that </a:t>
            </a:r>
            <a:r>
              <a:rPr lang="en-US" dirty="0" smtClean="0"/>
              <a:t>over 80</a:t>
            </a:r>
            <a:r>
              <a:rPr lang="en-US" dirty="0"/>
              <a:t>% of the data in the world today has been created in the last two years alone.</a:t>
            </a:r>
            <a:endParaRPr lang="en-US" dirty="0" smtClean="0"/>
          </a:p>
        </p:txBody>
      </p:sp>
    </p:spTree>
    <p:extLst>
      <p:ext uri="{BB962C8B-B14F-4D97-AF65-F5344CB8AC3E}">
        <p14:creationId xmlns:p14="http://schemas.microsoft.com/office/powerpoint/2010/main" val="2234429976"/>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BIG DATA IN </a:t>
            </a:r>
            <a:r>
              <a:rPr lang="en-US" dirty="0"/>
              <a:t>TERMS </a:t>
            </a:r>
            <a:r>
              <a:rPr lang="en-US" dirty="0" smtClean="0"/>
              <a:t>OF</a:t>
            </a:r>
            <a:r>
              <a:rPr lang="en-US" dirty="0"/>
              <a:t> RISK MANAGEMENT </a:t>
            </a:r>
            <a:endParaRPr lang="uk-UA" dirty="0"/>
          </a:p>
        </p:txBody>
      </p:sp>
      <p:sp>
        <p:nvSpPr>
          <p:cNvPr id="3" name="Объект 2"/>
          <p:cNvSpPr>
            <a:spLocks noGrp="1"/>
          </p:cNvSpPr>
          <p:nvPr>
            <p:ph idx="1"/>
          </p:nvPr>
        </p:nvSpPr>
        <p:spPr/>
        <p:txBody>
          <a:bodyPr/>
          <a:lstStyle/>
          <a:p>
            <a:r>
              <a:rPr lang="en-US" dirty="0"/>
              <a:t>Big Data is routinely defined as high-volume, high-velocity and high-variety information assets demanding new technological approaches to organization and analysis. When applied to risk management within the financial services industry, ‘high-veracity’ and ‘high-value’ would be add to this list - effective analysis of this data has the potential to drive increased accuracy and reliability, and offers potentially significant cost savings by combatting the risks that can cost financial institutions billions.</a:t>
            </a:r>
            <a:endParaRPr lang="uk-UA" dirty="0"/>
          </a:p>
          <a:p>
            <a:endParaRPr lang="uk-UA" dirty="0"/>
          </a:p>
        </p:txBody>
      </p:sp>
      <p:sp>
        <p:nvSpPr>
          <p:cNvPr id="4" name="AutoShape 4" descr="data:image/jpeg;base64,/9j/4AAQSkZJRgABAQAAAQABAAD/2wCEAAkGBw8TDw8PEhIREhIQDQ0QERgXEBAQERYYFREWGRUXHxYYHSggGB0lGxgXIjEhJSkrLi4uFyIzODMtQygtLisBCgoKDg0OGhAQGy0mICUrLS8wLy03Ky0tLy4vLS0tLi0tLS0tLS8tLS0rLS0tLSstLS0tLS0vLS0tLS0tLS0tLf/AABEIALoBDwMBEQACEQEDEQH/xAAcAAEAAgMBAQEAAAAAAAAAAAAAAQIDBgcFCAT/xABLEAABAwICAwoJCAgFBQAAAAABAAIDBBEFEgYHIRMXIjFTVIGTlNIyQVFhcYKRodEUM3J1orGysyM1QlJic3SSFjRDdrQkhJWjw//EABoBAQACAwEAAAAAAAAAAAAAAAABAgMEBQb/xAA0EQEAAgEBBAgFAwQDAQAAAAAAAQIDEQQSIVEFExQVMUFSoTJhcZGxcoHBIjNE8CPR4WL/2gAMAwEAAhEDEQA/AO4oCAgICAgICAgICAgICAgICAgICAgICAgICAgICAgICAgICAgICAgICAgICAgICAgICAgICAgICAgICAgICAgICAgICAgICAgICAg06r1nYRHJJE6Z+aOR8brQTOGZriDYhtjtHGFt12LNMRMR+GKc1InSZYd9bBuWk7PP3VPYM/L3hHX05p31cG5aTs8/dTsGfl7wdfj5m+rg/LSdnn7qdgz8veDtGPmb6mD8tJ2efup2DPy94O0Y+ad9TB+Wk7PP3U7Bn5e8HaMfM308H5aTs8/dTsGfl7wjtGPmb6eD8tJ2ebup2DPy94O04+ad9HB+Wf1E3dTsGfl7wdpx8076GEcs/qJu6nYM/L3hHasXNO+fhHLP6ibup2DPy94O1YuZvnYTyz+om7qdgz8veEdrxc075mE8s/qJu6nYM/L3hHbMXNO+XhPLP6ibup2DPy94O24ead8nCuWf1EvwTsGfl7wjtuHmnfIwrlX9TL8E7Bn5e8HbsPNI1jYXyr+pl+Cdgz8veEdvwc/ynfEwvlX9TL8E7Bn5e8I7wwc/ykaw8M5V/Uy/BOwZ+XvB3js/P2lbfBwzlX9TL8E7Bn5e8I7x2f1e0p/x/hvKv6mX4J2DPy94R3ls/q9pSNPcN5V3VSfBT2DPy94R3ns3q9pT/jvDuUd1UnwTsGfl7wd6bN6vaUjTnDuUd1UnwTsGfl7wjvXZfV7SywaZ0L3NY17i57mtaNyk2kmwHF5VE7DmiNZj3hNelNmtaKxbjPylsC03QEBAQEBAQEHm6S4mKaiqqo/6MEj2jyutwB0usOlZMVN+8V5yradI1fKhJJuSSTtJO0knjK9K5UzqKUJRCQgKUJQSEQsEQsEVXCIWCKrhFZXCKyuFKrI1FZXCKyyNRWVwiksgRWWRqKSyNRWWRqlSWRqKSytRWWzaA0O6V0ZIu2FrpT6Rsb9og9C0tvybmGfnwdDonD1m0xPlHH/r3daXn3rxAQEBAQEBBzXXrimSghpQdtTOC4fwRWcft7muh0dTXJNuUflr7TbSujhYXZc9KkSiEhAUoSgkIhYIhYIquEQsEVXCKyuEVlcKVWRqKyuEVlkaisrhFJZAissjUUlkaissjVKksjUUllaisulasKLLDNORtkkDG+hg2+8n2Li9J5NbxTk9J0Ji0x2yT5z+G7LmO2ICAgICAgIPn3XRiu7YoYgbtpYWRebM7hv+9o9VdzYKbuLXm0NptrbRoYW61kqRKISEBShKCQiFgiFgiq4RCwRVcIrK4RWVwpVZGorK4RWWRqKyuEUlkCKyyNRSWRqKyyNUqSyNRSWUIrLt+j1DuNJBFaxbE0u+k7a73krzG0ZOsyWt83t9kxdVhrTlHv5vRWFsCAgICAgIMVVO2ON8rzZkbHvcfIGi5PsCmImZ0gmdHydiVc6eeaof4U00krtt7F7ibdF7dC9NSsVrFY8nKvOtpl+cKyiVIlEJCApQlBIRCwRCwRVcIhYIquEVlcIrK4UqsjUVlcIrLI1FZXCKSyBFZZGopLI1FZZGqVJZGopL2dFqHdqynjtcboHO8mVnCPtAt0rX2nJ1eK1mzsWLrc9a/P8AHF2xeae0EBAQEBAQEGla38V3DCZ2g2dUuZTN9D9sn/ra8dK29ipvZo+XH/f3Ys1t2j51C7zmpCISpEohIQFKEoJCIWCIWCKrhELBFVwiJXCKSuFKrI1FZXCKyyNRWVwiksjUVlkaiksjUVlkapUlkaikt/1WUN5J6gjwWNib6XG7vcB7Vyuk8mla0/d3OhMX9Vsk/R0Zcd6EQEBAQEBAQcS19YrmqaWkB2QxOmeP4pDZvSGtP9y6/R1NKzdp7Tbwhy0LpNRIRCVI2qpxAU9JhwZT0bjLSSySOkpIZnl3yqZvhOF/BaB0LVim/e2szwnyn5QzzbdrHCH4xpPJzbD/APx9N3Vk6iPVb7yp1vyhP+J5ObYf2Cm7qdRHqt95Ot+UM9FpG90sTDTYfZ0sbT/0FNxFwB/ZUWwxFZnet95TXLrOmkPTxGRlNFWvjgpXEY9WwN3SmimDY2tBa1ocOCB5lipE3msTM/DE8J8176UiZiI8XkDSaTm2H9gpu6s3UR6rfeWHrvlH2WGk0nNsP7BT91Ooj1W+8q9dPKPssNJpObUHYKfup1Eeq33lHXfKPs92pdGw1tQ2CmzNwzBpWtNPE6JrphT7oRGRYXzu9qwxrO7XWfG3nx4asvCNbaR4R/DxxpJJzeg7DT91Zuoj1W+8tfr59MfZYaSSc3oOw0/dTqI9VvvKvXz6Y+0LjSOTm9D2Gn7qdRHqt95R18+mPtD3qMxyGgndBThzqTF3ua2CNsbjE2TcyWAWNrBYLa136xM+NfPmz13bblpiPCfJ4w0ifzeh7FT/AAWx1Eeq33lqTtE+mv2hkGkL+QouxQfBOoj1W+8qztM+mv2hcaQP5Ci7HB8E6iPVb7yrO0z6a/aH6qupEtA6UxQMeythYDHDHEcroZSQco27QPYq1ruZdNZ8J8Z184TktF8E20iJ1jwjTyl4rVstCWRqKyyNUqSyNRSXZNA6HcqCG44Ut5j6/g/Zyrzu3ZN/NPy4PXdG4ur2evz4/f8A8bCtRviAgICAgICD5Z01xX5ViNZUA3a+dzY9txkZwGHpa0HpXo9npuY4q5uW29aZeMFmYkhEJUj3dIP8rhP9BL/zahYMXx3+v8Qy5Phq8QLOwilD9WGfPwfz4fxhVv8ADP0Wp8UNo0q+Yrf9zYh+WFrYPir+iGfN8M/VqIW21FgiqwRDdsS+ZrvqfR78NKtKnxV/Vf8AltT8E/pr/DTwt1oyuEVlcKVW64P81h39Djv4JVo5Piv9a/w3sfw0+lmotW85ssjUVlcIpL2ov1bJ9Y0/5EywT/fj9M/mGf8Ax5/VH4l5rVnacsjUVlkapUl+zDaUyzRQjjkkYz0ZiBfo41TJeKVm0+S2LHOTJWkecu9xRhrWtAsGgNA8gAsF5aZ1nWXt4iIjSFlCRAQEBAQEHg6d4t8lwysnBs5sDmRn+OTgMPQ5wPQs2z038taqXtu1mXy4B4l6NzFgiEhEJUj3dIP8rhP9BL/zahYMXx3+v8Qy5Phq8QLOwilD9WGfPwfz4fxhVv8ADP0Wp8UNo0q+Yrf9zYh+WFrYPir+iGfN8M/VqIW21Fgiq4RDdcS+ZrvqfR78NKtKnxV/Vf8AltT8E/pr/DTwt1oyuEVlcKVW64P81h39Djv4JVo5Piv9a/w3sfw0+lmotW85ssjUVlcIpL2ov1bJ9Y0/5EywT/fj9M/mGf8Ax5/VH4l5rVnacsjUVlkapUluOrOhz1hlI2QRud6zuC33F3sXP6RybuLd5un0Ri3s29yj8usLhPTiAgICAgICDlGvvFcsFJRg7ZZXTv8AoxjK0H0ucT6q6XR1NbTdrbTbho4sus0khShIRCVI7bofoNR1uF4fLUtkzsglY3LI5gymokcNg+kuNn2q+LLaKf7wb+PFW1I3nOZNHPlOKzUNA07m2d7Glzi4MZGQ18jnfu5gT0gBdGM25hi+Txas497Ju1dQqNWGDU9OZah0uWKMGWQzOYDYbTlHFc8QHlttXNjbs97aV8232fHEcXKYYoJ8Tgjo43xxPqoGRB7y95GcXe4+LZtsOIDpXUmbUxTOSeOjTjS2SN123FNBcLMcu7ZmxvrJKt5M5Y0SSWaTc8Q4ti41NqyxMbvjpp+zftipMcXm02rbApbiJznkDbkqs5HsJWSdt2ivj+GPs+KXP9Y2hIw90T4nufBMXgZrZ2OaL5SQACCNoNvEenobJtXXRMTHGGptGDq+MeDetH9V9A6kp3zskMz4I3yWlc0Bzhciw8l7dC0cu35IvMVnhq2abLTdjWFdYmjdNT4bVTRBwe6LDqc3eXDJFJE1gsfHZo2qdkz3vlrW3zn76o2jFWuOZj5OS4VQSTzRU8QzSSvDWjxecnyAC5PmC697xSs2nwhy6Um9orDtdPqsw0MaHCVzg1oc7dXNzG202HFc+JcSekM2vB1Y2LFpxavrG0SoKKljfC2QSyTtYM0hcMoa4uNugDpW3se05ct5i3ho1dr2fHjprWOK2huBzVEWHuaLRMpsVjkf4mmV0jG2H7R23t5Ao2nNXHa8T4619k7Pim9aTHhpPu3Gh0HwqljzyMY/KOFJO4FvsNmD2LTttmfJOkT+0f7q2a7JhxxrMfd+6ggwie7IWUMuUbWsZA8geWwHF51jvO0U423o+69YwX4ViJ+zwNNdBaU08tRTsEMkTHSFrdkbw0XcMvEDa9rLa2XbbxeK3nWJau17Djmk2pGkw59F+rZPrGn/ACJl05/vx+mfzDkf48/qj8S81qztOWRqKyyNUqS6xqwoclG6YjbPKSPos4I9+ZcLpLJvZd3lD0vRGLdw73OW4rnuqICAgICAgIPm/Wziu74tUWN204ZTN27OBtf9tzh0LvbHTcxR8+LQz21s09bTAkKUJCIZaWndJJHEza+SRkbPpOcAPeVFpisTMprGs6PqcUjoKIQU7QXw0oigBOUFzWZWXPiF7XPpXm96LX1t5zxdXTSNIeVoxgFLhVG8ve24bulVO7YXkcZ8zRc2b5/GSb5c2a+0X4ftCtKVxw43rC03kxCXIzMyljdeNnEXnlHefyDxe1dfZdljDGs+LRzZt+dI8Ho6lML3XEjORwaWBz/Xk4DPs7ofVWPpDJu4t3mtstdba8m7a7KiT5FDTRse8z1Ac8NY5/AiF/ENnDLPYtPo6I6ybT5R+WfaZnd0h4epnRepjqZK2aJ8LBA6KMPaWOeXuaScp25QG+TaXC3EVm6Qz0tWKVnXix7LjtEzMva1mBtTXYThgsS+oM8w8YYNnvaJP7Vh2PXHjvl+Wn++y+f+q1aNy0jxEU9M6TiJfDEz6UkjWD2Zr9C1MVN+2n+8Ge9t2NXha2/1RUfzKX89iz7B/fj9/wAMW1f2peRqf0X3KE18rf0k7bQg8bY/3vS77gPKVm6Q2jet1dfCPH6/+MWx4d2N+fGW4YRjAqKirayxhpXMgzD9qWxMvQ0ZB6c3mWnkxblazPjPH9vJs0vvWnTwhz/XBI+asoaKPa/ISB4i6aQMbf8As966PR0RXHbJP+6NDbtbXrSHSMBwqOlpYqZngxM2n95x2ucfSSSuZlyTkvNp83Qx44x1isOK6ZaQy19WWMzOibLudMwXObblDreNzj94C7uzYK4Mes+Pm4W1Z7Zr6R4eS2CYVitNOyoipJ88ea2aGQtOZpaQQLX40y5cGSs1taEYsW0Yr71ay9/GNKsaFPKJ6YRRvY6NzjTyssHjLxl1gdq18WzbNvxu21n6s2batqik71dI+jWYv1bJ9Y0/5Ey3J/vx+mfzDR/x5/VH4l5rVnacsjUVlmjaSQALkkADxkniCTOiums6Q75hNGIYIYR/pxMZ6SBtPSbleWy337zbnL2uHH1eOtOUP1qjIICAgICAg/HjFe2npp6l3gwQSynz5Gk29JtZWpWb2iseaJnSNXybLM57nSPN3ve57z5XOJLj7SV6WIiI0hzLTrOqqlVIUoSEQ3TVFhW74tC4i7KZj6h2zZdvBZ053NPqlam3ZN3DPz4NjZ6631dzxXSGCCpo6WQkPrHStjOzKCwA7duy5IaPOVxqYbXra0eTem8RMRzebrIwVlVQPDzPanPygthyl7wxrrtyuNnbDcDygLJsmWaZOGnHhxVy1i1eLhVsI/exLq6Tvrt/8/8A8+7Q/wCL5uzapMKp4qF08O7WqpS68rY2yZYyWNFmEi1w4j6S5G3ZLWybttOHJu4K1iutfNjx/WlR0tVNSuhnkdC4Nc5m5ZL5QSBdwOy9vSFOLYL5KRaJjirfaK1nSXmT65KQtIZBUscRsJbC+3ntugussdG385j3/wClJ2ujFqxip6qvqcQD6uWWOMBzp2wNF5bgWyE8TWEW2AAptk2x44x6REfLXyMG7a03jV7Gs7EqcPoKWV04L6qOcbkIztY4NaHZiOCS4nZfwVi2Olpi166eGnFfPavCJbXj+Dx1cBp5b7m6SF7gP2gyRr8voNrH0rVxZZx23o8Wa9ItGkvH060lgoqdsZdI187XRx7k1hkYA3a8BxAAGwDzkLNs2C2W2seXNiz5q468TVrQwx4dG6Ldcs8kk36QNEhucoJykjiaOhNsva2Wd7y4cDZqxGPh5tbZPRz6Rg5qgzRSPY0FsW4AxQuBAN83GHHi41taZKbJ5aT9deMtbXHbafPWPs6DjJtTVB4X+Xm8Gxf4B8G+y/kXOx/HH1bt/hn6OI4HX4XT1ENQBWvMT84aWU4BNjbaHeI7ehd7LTPkpNeHH6uJjvgx3i3Hh9HW9FNKY64SmOOVgiLAS/JtLr7BYnit7wuPtGzTh01nxdbZ9ojNrNY8Hi60q2nEUFPMZgJJHS/ohGTwBbbmI2cL3LP0fS82m1dOHNrdIXpFYrfXjyc7rKylFKaeDdyXVMczjI2MCzY3tsMpP73uXVpTJv719PDThq5GTJi6vcpr468f3eW1Z2lLI1FZbHoJQbtXwAi7Y3GZ3qbR9rKtbbcm5hn58G30fi6zaK/Lj9v/AF2pecesEBAQEBAQEHPdd2K7lhm4A8Kqnjj8+VhzvP2Wj1lu7BTey68mHPbSjgAXbc9KCQpQkIh27URhWSlqasjbPMI2fQiB2/3OcPVXH6Rya3ivL+W/s1dK6tM1u4w6TF3BjiPkbYomEeJ44bnDzhzreqtzYcemHj5sG0X/AK+Hk7PoZjza2hhqdmZzckw8kjdjx6L7R5iFyM+Lqsk1buO+9XVwjTzRl1LiT6aNvAne19MLbCJHWDB6HXb0Dyrt7NnjJi3p8vFz8uPdvpHm+gKSGOioWNOyOkpBmPmjj4R9xK4VpnLk185l0Y0rX6PmCuq3SyyzP8KWWSR3pe4k/evS1rFYiseTkXnW0yxBWUd/1PYXuOFskIs6plkmPly7GM6LNv6y4O35N7Npy4Ops1d3H9XPdYOJbtjuza2nmpadvqPBd9tzh0LobLTd2b66y089tc30dzrauOKKSaRwayNjnvJ8QAuVxK1m0xEOnMxEay+cNKMckrauSocDwjkibx5WAnI307bnzkr0eDFGKkVcPNknLfV9D4bTtpqOKM7G09Mxp9RgufcvPXtN7zPOXarG7WI5Q+e8NxqSKubXAXeKh0xHFfMSXt81wSOleivhi2Pq/lo4Ncs1y7/zfQWCY3TVcQlgkDgQMwuA9p8jm8YK87lxXxW0tDu48tcka1lr2I6tMOlkMg3aHMSS2N7Qy549jmm3oFgtqnSGWsacJ+rWybBivOvGPo9zR7AqeihdFEXZXPL3F7gXE5QOOwHEFr5s181tbM+HDTDXSrlWs3EmzYg4NcHMhijjBBBaSRncQR53W9VdnYMe5i4+bidI5N/LpHlDVQt1zpZGopLI1FZdL1TUPBqKkjjc2FvQMzvvb7FyOk8nGtP3dzofF/TbJ+zoS5TtiAgICAgICDguvPFd0xGOmB4NLAL7f25eE77Ij9q7PR9NMc25z+GntNuOjnAW+1UoJClCQiGaOrlaMrZJGgcQD3AewFRNaz4wtFphRziSSSSSbkk3JUqskNRI0Wa97QTewc5o9yTWJ8YItMeCX1EjiC57yW8RLnEj0E8SRWI8IJtMrurJSCDJIQRYgyPIPRdN2vI37c2EKyiwRD9DKuUAASSADYAHuAHvVd2vI37c1cxve5ve977b+W6spMs7qmQixe8g8YL3Eey6iK1jwgm9p81GlSo/T8rlOwySG/Hw3fFRuV5E3tzUCsxM0ErmkOa5zXDiLSWn2hRMRPCSLTHGHpDHq21vlVT2iX4rH1GP0x9oTOfJ6p+8sE1XK/5ySR/0nuf95V60rXwhitktbxlRqsxSyBFZZGopLI1FZdz0OoNxoKeMizjGJH+XM/hEdF7dC83tWTfzWl63YsXV4K1+X5e0tdtCAgICAgIKveAC4mwAJJ8QA40Hydj2Jmpq6mqN/wBPPJIL8YaTwB0NyjoXpcdNykV5ObknW0y/CFdjSgkKUJCISpEohIQFKEoJCIWCIWCKrhELBFVwisrhFZXClVkaisrhFZZGorK4RSWQIrLI1FJeno9QbvVU8HiklaHfRG1/2QViz5Orx2tyhl2fF1uWtOcu/LzD2AgICAgICAg1PWlivyfCatwNnTM+TM22N5eC63nDS49C2dkpv5Y+/wBmPLbdrMvmkLvuckIhKCQpQkIhKkSiEhAUoSgkIhYIhYIquEQsEVXCKyuEVlcKVWRqKyuEVlkaisrhFJZAissjUUlvuqegzVM05GyGINb9J5+APtXN6SyaUivN1eiMet5vyj8uqLivQCAgICAgICDjWv7Fbuo6IHiD6l49N2R//RdTo6nxX/Zq7TbhEORLqNRIRCUEhShIRCVIlEJCApQlBIRCwRCwRVcIhYIquEVlcIrK4UqsjUVlcIrLI1FZXCKSyBFZZGopLs2rSg3LD2PIs6d75T6PBb7mg9K4G35N7NMcuD0vRuLcwRPPi2taToCAgICAgICD5h1jYr8pxWslBu1spgj+jFwNnmJDnesvQbLTcxVj9/u5+a2tmtrYYkhEJQSFKEhEJUiUQkIClCUEhELBELBFVwiFgiq4RWVwisrhSqyNRWVwissjUVlcIpLIEVl+mkgdJIyJvhSPYxvpcQB7yq2tFYmZ8itZtaKx5voakp2xxxxN2NjjYxvoaAB9y8va02tNp83sKVitYrHkzKqwgICAgICCkzXFrg05XFrg02zWJGw28dvIpgclGo+Pnzz/ANu2/wCNdLvGfS1p2eJ807yEfPn9nb307yn0nZo5m8hHz5/Z299O8p9KOzRzTvIx8+f2dvfTvKfSdljmbyMfPX9nb307yn0nZY5p3ko+ev7O3vp3lPpOyxzN5KPnr+zt76nvOfT7o7LHM3k4+ev7O3vp3nPp9zskc07ycfPX9nb307zn0+52SOZvKR89f2dvfTvOfT7o7JHNO8pHz1/Z299O859PudkjmbysfPX9nb307zn0+52OOad5aPnr+zt76d5z6fdHY45p3l4+ev7O3vp3nPp9zsUc0jUzHz1/Z299O859PujsMc0jU0znj+ob307zn0+6OwxzWGpxnPH9Q3vp3nPp90dgj1JGp1nPHdQ3vp3nPp90d3x6lhqfZzx3UN76nvOfT7o7uj1JGqFnO3dQO+nec+n3R3bHqWGqNnO3dQO+nek+n3R3ZHqWGqVnO3dQO+nek+n3R3XX1JGqdnO3dQO8nek+n3R3VX1eyw1Us507qR3k70n0+6O6a+r2ejgWryOnqYqgzuk3JxcGmMNBOUgG+Y8RN+hYs3SE5KTTd01ZMHRtcWSL72ujdlz3TEBAQEBAQEBAQEBAQEBAQEBAQEBAQEBAQEBAQEBAQEBAQEBAQEBAQEBAQEBAQEBAQEBAQEBAQEBAQEBAQEBAQEBAQEBAQEBAQEBAQEBAQEBAQEBAQEBAQEBAQEBAQEBAQEBAQEBAQEBAQEBAQf/Z"/>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uk-UA"/>
          </a:p>
        </p:txBody>
      </p:sp>
    </p:spTree>
    <p:extLst>
      <p:ext uri="{BB962C8B-B14F-4D97-AF65-F5344CB8AC3E}">
        <p14:creationId xmlns:p14="http://schemas.microsoft.com/office/powerpoint/2010/main" val="284178317"/>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IMPACT OF BIG DATA ON RISK MANAGEMENT AND DECISION-MAKING</a:t>
            </a:r>
            <a:endParaRPr lang="uk-UA" dirty="0"/>
          </a:p>
        </p:txBody>
      </p:sp>
      <p:pic>
        <p:nvPicPr>
          <p:cNvPr id="15" name="Рисунок 14"/>
          <p:cNvPicPr>
            <a:picLocks noChangeAspect="1"/>
          </p:cNvPicPr>
          <p:nvPr/>
        </p:nvPicPr>
        <p:blipFill>
          <a:blip r:embed="rId2"/>
          <a:stretch>
            <a:fillRect/>
          </a:stretch>
        </p:blipFill>
        <p:spPr>
          <a:xfrm>
            <a:off x="2047916" y="2892024"/>
            <a:ext cx="8096165" cy="2547177"/>
          </a:xfrm>
          <a:prstGeom prst="rect">
            <a:avLst/>
          </a:prstGeom>
        </p:spPr>
      </p:pic>
    </p:spTree>
    <p:extLst>
      <p:ext uri="{BB962C8B-B14F-4D97-AF65-F5344CB8AC3E}">
        <p14:creationId xmlns:p14="http://schemas.microsoft.com/office/powerpoint/2010/main" val="1956056111"/>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sz="3000" dirty="0"/>
              <a:t>Jason Hill </a:t>
            </a:r>
            <a:r>
              <a:rPr lang="en-US" sz="3000" dirty="0" smtClean="0"/>
              <a:t/>
            </a:r>
            <a:br>
              <a:rPr lang="en-US" sz="3000" dirty="0" smtClean="0"/>
            </a:br>
            <a:r>
              <a:rPr lang="en-US" sz="3000" dirty="0" smtClean="0"/>
              <a:t>Executive </a:t>
            </a:r>
            <a:r>
              <a:rPr lang="en-US" sz="3000" dirty="0"/>
              <a:t>Partner - Reply</a:t>
            </a:r>
            <a:endParaRPr lang="uk-UA" sz="3000" dirty="0"/>
          </a:p>
        </p:txBody>
      </p:sp>
      <p:sp>
        <p:nvSpPr>
          <p:cNvPr id="3" name="Объект 2"/>
          <p:cNvSpPr>
            <a:spLocks noGrp="1"/>
          </p:cNvSpPr>
          <p:nvPr>
            <p:ph idx="1"/>
          </p:nvPr>
        </p:nvSpPr>
        <p:spPr/>
        <p:txBody>
          <a:bodyPr/>
          <a:lstStyle/>
          <a:p>
            <a:pPr marL="0" indent="0">
              <a:buNone/>
            </a:pPr>
            <a:endParaRPr lang="en-US" dirty="0"/>
          </a:p>
          <a:p>
            <a:pPr marL="0" indent="0">
              <a:buNone/>
            </a:pPr>
            <a:r>
              <a:rPr lang="en-US" sz="4000" i="1" dirty="0">
                <a:latin typeface="Helvetica Neue" panose="02000503000000020004" pitchFamily="2"/>
              </a:rPr>
              <a:t>‘Time is critical in the new world of risk management. If you can react to a risk faster, you have a competitive advantage’</a:t>
            </a:r>
            <a:endParaRPr lang="uk-UA" sz="4000" i="1" dirty="0"/>
          </a:p>
        </p:txBody>
      </p:sp>
      <p:pic>
        <p:nvPicPr>
          <p:cNvPr id="3074" name="Picture 2" descr="https://media.licdn.com/mpr/mpr/shrinknp_200_200/p/5/005/0ad/23b/3a24120.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296525" y="-15325"/>
            <a:ext cx="1895475" cy="189547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14148478"/>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NEW GENERATION ANALYTIC SYSTEMS</a:t>
            </a:r>
            <a:endParaRPr lang="uk-UA" dirty="0"/>
          </a:p>
        </p:txBody>
      </p:sp>
      <p:sp>
        <p:nvSpPr>
          <p:cNvPr id="3" name="Объект 2"/>
          <p:cNvSpPr>
            <a:spLocks noGrp="1"/>
          </p:cNvSpPr>
          <p:nvPr>
            <p:ph idx="1"/>
          </p:nvPr>
        </p:nvSpPr>
        <p:spPr/>
        <p:txBody>
          <a:bodyPr/>
          <a:lstStyle/>
          <a:p>
            <a:r>
              <a:rPr lang="en-US" dirty="0" smtClean="0"/>
              <a:t>Business </a:t>
            </a:r>
            <a:r>
              <a:rPr lang="en-US" dirty="0"/>
              <a:t>analytic systems for large data volumes are very different from traditional analytical systems due to algorithms and system resources required. These differences exist because of the requirement to reduce the number of computational resources and at the same time provide access to the analytical system results as soon as possible</a:t>
            </a:r>
            <a:r>
              <a:rPr lang="en-US" dirty="0" smtClean="0"/>
              <a:t>.</a:t>
            </a:r>
          </a:p>
          <a:p>
            <a:r>
              <a:rPr lang="en-US" dirty="0"/>
              <a:t>Unlike traditional analytical systems, new generation systems produce knowledge practically in real time. These systems help to gain more competitive knowledge in specialized areas, and manage resources better; they successfully cope with huge data sets</a:t>
            </a:r>
            <a:r>
              <a:rPr lang="en-US" dirty="0" smtClean="0"/>
              <a:t>.</a:t>
            </a:r>
            <a:endParaRPr lang="uk-UA" dirty="0"/>
          </a:p>
        </p:txBody>
      </p:sp>
    </p:spTree>
    <p:extLst>
      <p:ext uri="{BB962C8B-B14F-4D97-AF65-F5344CB8AC3E}">
        <p14:creationId xmlns:p14="http://schemas.microsoft.com/office/powerpoint/2010/main" val="1071556257"/>
      </p:ext>
    </p:extLst>
  </p:cSld>
  <p:clrMapOvr>
    <a:masterClrMapping/>
  </p:clrMapOvr>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smtClean="0"/>
              <a:t>TAKEAWAYS</a:t>
            </a:r>
            <a:endParaRPr lang="uk-UA" dirty="0"/>
          </a:p>
        </p:txBody>
      </p:sp>
      <p:sp>
        <p:nvSpPr>
          <p:cNvPr id="3" name="Объект 2"/>
          <p:cNvSpPr>
            <a:spLocks noGrp="1"/>
          </p:cNvSpPr>
          <p:nvPr>
            <p:ph idx="1"/>
          </p:nvPr>
        </p:nvSpPr>
        <p:spPr/>
        <p:txBody>
          <a:bodyPr/>
          <a:lstStyle/>
          <a:p>
            <a:r>
              <a:rPr lang="en-US" dirty="0"/>
              <a:t>Big Data represents the future in the field of risk management. Already used widely across other sectors - particularly in </a:t>
            </a:r>
            <a:r>
              <a:rPr lang="en-US" dirty="0" err="1"/>
              <a:t>eCommerce</a:t>
            </a:r>
            <a:r>
              <a:rPr lang="en-US" dirty="0"/>
              <a:t> – Big Data is a true game changer. As for Ukraine, </a:t>
            </a:r>
            <a:r>
              <a:rPr lang="en-US" dirty="0" smtClean="0"/>
              <a:t>It </a:t>
            </a:r>
            <a:r>
              <a:rPr lang="en-US" dirty="0"/>
              <a:t>would be a significant advantage for our native risk management organizations to use these latest technologies. Big Data technologies are set to transform the world of risk management.</a:t>
            </a:r>
            <a:endParaRPr lang="uk-UA" dirty="0"/>
          </a:p>
        </p:txBody>
      </p:sp>
    </p:spTree>
    <p:extLst>
      <p:ext uri="{BB962C8B-B14F-4D97-AF65-F5344CB8AC3E}">
        <p14:creationId xmlns:p14="http://schemas.microsoft.com/office/powerpoint/2010/main" val="9550644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en-US" dirty="0"/>
              <a:t>I</a:t>
            </a:r>
            <a:r>
              <a:rPr lang="en-US" dirty="0" smtClean="0"/>
              <a:t>nternational </a:t>
            </a:r>
            <a:r>
              <a:rPr lang="en-US" dirty="0"/>
              <a:t>corporations </a:t>
            </a:r>
            <a:r>
              <a:rPr lang="en-US" dirty="0" smtClean="0"/>
              <a:t>implement </a:t>
            </a:r>
            <a:r>
              <a:rPr lang="en-US" dirty="0"/>
              <a:t>Big Data technologies in their practice </a:t>
            </a:r>
            <a:endParaRPr lang="uk-UA" dirty="0"/>
          </a:p>
        </p:txBody>
      </p:sp>
      <p:pic>
        <p:nvPicPr>
          <p:cNvPr id="4" name="Picture 2" descr="http://images.vcpost.com/data/images/full/13163/kreditech.jpg?w=590"/>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10000" y="2222287"/>
            <a:ext cx="5599874" cy="205012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5" name="Picture 8" descr="http://www.svc2uk.com/wp-content/uploads/KPMG-log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7767374" y="2222287"/>
            <a:ext cx="3614624" cy="2476018"/>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6" name="Picture 12" descr="http://www.icao.int/Meetings/SIAS/PublishingImages/DEL_COL.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5039859" y="5502954"/>
            <a:ext cx="6342139" cy="1185634"/>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pic>
        <p:nvPicPr>
          <p:cNvPr id="7" name="Picture 14" descr="http://shortways.com/wp-content/uploads/2013/12/IBM-LOGO.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810000" y="4826071"/>
            <a:ext cx="3969858" cy="1862517"/>
          </a:xfrm>
          <a:prstGeom prst="round2DiagRect">
            <a:avLst>
              <a:gd name="adj1" fmla="val 16667"/>
              <a:gd name="adj2" fmla="val 0"/>
            </a:avLst>
          </a:prstGeom>
          <a:ln w="88900" cap="sq">
            <a:solidFill>
              <a:srgbClr val="FFFFFF"/>
            </a:solidFill>
            <a:miter lim="800000"/>
          </a:ln>
          <a:effectLst>
            <a:outerShdw blurRad="254000" algn="tl" rotWithShape="0">
              <a:srgbClr val="000000">
                <a:alpha val="43000"/>
              </a:srgbClr>
            </a:outerShdw>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561297066"/>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dpi="0" rotWithShape="1">
          <a:blip r:embed="rId2">
            <a:lum/>
          </a:blip>
          <a:srcRect/>
          <a:stretch>
            <a:fillRect t="-11000" b="-11000"/>
          </a:stretch>
        </a:blipFill>
        <a:effectLst/>
      </p:bgPr>
    </p:bg>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890592" y="2156718"/>
            <a:ext cx="7644887" cy="970450"/>
          </a:xfrm>
        </p:spPr>
        <p:txBody>
          <a:bodyPr/>
          <a:lstStyle/>
          <a:p>
            <a:r>
              <a:rPr lang="en-US" dirty="0" smtClean="0"/>
              <a:t>THANK YOU FOR ATTENTION</a:t>
            </a:r>
            <a:endParaRPr lang="uk-UA" dirty="0"/>
          </a:p>
        </p:txBody>
      </p:sp>
    </p:spTree>
    <p:extLst>
      <p:ext uri="{BB962C8B-B14F-4D97-AF65-F5344CB8AC3E}">
        <p14:creationId xmlns:p14="http://schemas.microsoft.com/office/powerpoint/2010/main" val="2971583634"/>
      </p:ext>
    </p:extLst>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Цитаты">
  <a:themeElements>
    <a:clrScheme name="Цитаты">
      <a:dk1>
        <a:sysClr val="windowText" lastClr="000000"/>
      </a:dk1>
      <a:lt1>
        <a:sysClr val="window" lastClr="FFFFFF"/>
      </a:lt1>
      <a:dk2>
        <a:srgbClr val="212121"/>
      </a:dk2>
      <a:lt2>
        <a:srgbClr val="636363"/>
      </a:lt2>
      <a:accent1>
        <a:srgbClr val="00C6BB"/>
      </a:accent1>
      <a:accent2>
        <a:srgbClr val="6FEBA0"/>
      </a:accent2>
      <a:accent3>
        <a:srgbClr val="B6DF5E"/>
      </a:accent3>
      <a:accent4>
        <a:srgbClr val="EFB251"/>
      </a:accent4>
      <a:accent5>
        <a:srgbClr val="EF755F"/>
      </a:accent5>
      <a:accent6>
        <a:srgbClr val="ED515C"/>
      </a:accent6>
      <a:hlink>
        <a:srgbClr val="8F8F8F"/>
      </a:hlink>
      <a:folHlink>
        <a:srgbClr val="A5A5A5"/>
      </a:folHlink>
    </a:clrScheme>
    <a:fontScheme name="Цитаты">
      <a:maj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ＭＳ ゴシック"/>
        <a:font script="Hang" typeface="맑은 고딕"/>
        <a:font script="Hans" typeface="宋体"/>
        <a:font script="Hant" typeface="新細明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Verdana"/>
        <a:font script="Uigh" typeface="Microsoft Uighur"/>
        <a:font script="Geor" typeface="Sylfaen"/>
      </a:minorFont>
    </a:fontScheme>
    <a:fmtScheme name="Цитаты">
      <a:fillStyleLst>
        <a:solidFill>
          <a:schemeClr val="phClr"/>
        </a:solidFill>
        <a:gradFill rotWithShape="1">
          <a:gsLst>
            <a:gs pos="0">
              <a:schemeClr val="phClr">
                <a:tint val="80000"/>
                <a:lumMod val="105000"/>
              </a:schemeClr>
            </a:gs>
            <a:gs pos="100000">
              <a:schemeClr val="phClr">
                <a:tint val="90000"/>
              </a:schemeClr>
            </a:gs>
          </a:gsLst>
          <a:lin ang="5400000" scaled="0"/>
        </a:gradFill>
        <a:blipFill rotWithShape="1">
          <a:blip xmlns:r="http://schemas.openxmlformats.org/officeDocument/2006/relationships" r:embed="rId1">
            <a:duotone>
              <a:schemeClr val="phClr">
                <a:tint val="98000"/>
                <a:lumMod val="102000"/>
              </a:schemeClr>
              <a:schemeClr val="phClr">
                <a:shade val="98000"/>
                <a:lumMod val="98000"/>
              </a:schemeClr>
            </a:duotone>
          </a:blip>
          <a:tile tx="0" ty="0" sx="100000" sy="100000" flip="none" algn="tl"/>
        </a:blipFill>
      </a:fillStyleLst>
      <a:lnStyleLst>
        <a:ln w="9525" cap="rnd" cmpd="sng" algn="ctr">
          <a:solidFill>
            <a:schemeClr val="phClr"/>
          </a:solidFill>
          <a:prstDash val="solid"/>
        </a:ln>
        <a:ln w="15875" cap="rnd" cmpd="sng" algn="ctr">
          <a:solidFill>
            <a:schemeClr val="phClr"/>
          </a:solidFill>
          <a:prstDash val="solid"/>
        </a:ln>
        <a:ln w="25400" cap="rnd" cmpd="sng" algn="ctr">
          <a:solidFill>
            <a:schemeClr val="phClr"/>
          </a:solidFill>
          <a:prstDash val="solid"/>
        </a:ln>
      </a:lnStyleLst>
      <a:effectStyleLst>
        <a:effectStyle>
          <a:effectLst/>
        </a:effectStyle>
        <a:effectStyle>
          <a:effectLst/>
        </a:effectStyle>
        <a:effectStyle>
          <a:effectLst>
            <a:innerShdw blurRad="63500" dist="25400" dir="13500000">
              <a:srgbClr val="000000">
                <a:alpha val="75000"/>
              </a:srgbClr>
            </a:innerShdw>
          </a:effectLst>
        </a:effectStyle>
      </a:effectStyleLst>
      <a:bgFillStyleLst>
        <a:solidFill>
          <a:schemeClr val="phClr"/>
        </a:solidFill>
        <a:gradFill rotWithShape="1">
          <a:gsLst>
            <a:gs pos="0">
              <a:schemeClr val="phClr">
                <a:tint val="100000"/>
              </a:schemeClr>
            </a:gs>
            <a:gs pos="100000">
              <a:schemeClr val="phClr">
                <a:tint val="84000"/>
                <a:shade val="84000"/>
                <a:lumMod val="90000"/>
              </a:schemeClr>
            </a:gs>
          </a:gsLst>
          <a:lin ang="5400000" scaled="0"/>
        </a:gradFill>
        <a:gradFill rotWithShape="1">
          <a:gsLst>
            <a:gs pos="0">
              <a:schemeClr val="phClr">
                <a:tint val="84000"/>
                <a:shade val="90000"/>
                <a:satMod val="120000"/>
                <a:lumMod val="90000"/>
              </a:schemeClr>
            </a:gs>
            <a:gs pos="100000">
              <a:schemeClr val="phClr"/>
            </a:gs>
          </a:gsLst>
          <a:lin ang="5400000" scaled="0"/>
        </a:gradFill>
      </a:bgFillStyleLst>
    </a:fmtScheme>
  </a:themeElements>
  <a:objectDefaults/>
  <a:extraClrSchemeLst/>
  <a:extLst>
    <a:ext uri="{05A4C25C-085E-4340-85A3-A5531E510DB2}">
      <thm15:themeFamily xmlns:thm15="http://schemas.microsoft.com/office/thememl/2012/main" name="Quotable" id="{39EC5628-30ED-4578-ACD8-9820EDB8E15A}" vid="{6F3559E9-1A4C-49D8-94D4-F41003531C49}"/>
    </a:ext>
  </a:extLst>
</a:theme>
</file>

<file path=docProps/app.xml><?xml version="1.0" encoding="utf-8"?>
<Properties xmlns="http://schemas.openxmlformats.org/officeDocument/2006/extended-properties" xmlns:vt="http://schemas.openxmlformats.org/officeDocument/2006/docPropsVTypes">
  <Template>TM03457503[[fn=Цитируемая]]</Template>
  <TotalTime>0</TotalTime>
  <Words>334</Words>
  <Application>Microsoft Office PowerPoint</Application>
  <PresentationFormat>Широкоэкранный</PresentationFormat>
  <Paragraphs>22</Paragraphs>
  <Slides>10</Slides>
  <Notes>0</Notes>
  <HiddenSlides>0</HiddenSlides>
  <MMClips>0</MMClips>
  <ScaleCrop>false</ScaleCrop>
  <HeadingPairs>
    <vt:vector size="6" baseType="variant">
      <vt:variant>
        <vt:lpstr>Использованные шрифты</vt:lpstr>
      </vt:variant>
      <vt:variant>
        <vt:i4>5</vt:i4>
      </vt:variant>
      <vt:variant>
        <vt:lpstr>Тема</vt:lpstr>
      </vt:variant>
      <vt:variant>
        <vt:i4>1</vt:i4>
      </vt:variant>
      <vt:variant>
        <vt:lpstr>Заголовки слайдов</vt:lpstr>
      </vt:variant>
      <vt:variant>
        <vt:i4>10</vt:i4>
      </vt:variant>
    </vt:vector>
  </HeadingPairs>
  <TitlesOfParts>
    <vt:vector size="16" baseType="lpstr">
      <vt:lpstr>Calibri</vt:lpstr>
      <vt:lpstr>Century Gothic</vt:lpstr>
      <vt:lpstr>Helvetica Neue</vt:lpstr>
      <vt:lpstr>Times New Roman</vt:lpstr>
      <vt:lpstr>Wingdings 2</vt:lpstr>
      <vt:lpstr>Цитаты</vt:lpstr>
      <vt:lpstr>RISK MANAGEMENT IN TERMS OF BIG DATA </vt:lpstr>
      <vt:lpstr>WHAT IS BIG DATA?</vt:lpstr>
      <vt:lpstr>WHY BIG DATA</vt:lpstr>
      <vt:lpstr>BIG DATA IN TERMS OF RISK MANAGEMENT </vt:lpstr>
      <vt:lpstr>IMPACT OF BIG DATA ON RISK MANAGEMENT AND DECISION-MAKING</vt:lpstr>
      <vt:lpstr>Jason Hill  Executive Partner - Reply</vt:lpstr>
      <vt:lpstr>NEW GENERATION ANALYTIC SYSTEMS</vt:lpstr>
      <vt:lpstr>TAKEAWAYS</vt:lpstr>
      <vt:lpstr>International corporations implement Big Data technologies in their practice </vt:lpstr>
      <vt:lpstr>THANK YOU FOR ATTENTION</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
  <dc:creator/>
  <cp:lastModifiedBy/>
  <cp:revision>1</cp:revision>
  <dcterms:created xsi:type="dcterms:W3CDTF">2016-03-14T23:51:30Z</dcterms:created>
  <dcterms:modified xsi:type="dcterms:W3CDTF">2016-03-14T23:51:35Z</dcterms:modified>
</cp:coreProperties>
</file>