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0" d="100"/>
          <a:sy n="80" d="100"/>
        </p:scale>
        <p:origin x="-1445"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FDDCBFB7-A208-4619-BE32-54C648970B47}" type="datetimeFigureOut">
              <a:rPr lang="ru-RU" smtClean="0"/>
              <a:t>14.03.2016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901DFC6-40E0-429B-938F-26E4DCF6110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DDCBFB7-A208-4619-BE32-54C648970B47}" type="datetimeFigureOut">
              <a:rPr lang="ru-RU" smtClean="0"/>
              <a:t>14.03.2016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901DFC6-40E0-429B-938F-26E4DCF6110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DDCBFB7-A208-4619-BE32-54C648970B47}" type="datetimeFigureOut">
              <a:rPr lang="ru-RU" smtClean="0"/>
              <a:t>14.03.2016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901DFC6-40E0-429B-938F-26E4DCF6110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DDCBFB7-A208-4619-BE32-54C648970B47}" type="datetimeFigureOut">
              <a:rPr lang="ru-RU" smtClean="0"/>
              <a:t>14.03.2016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901DFC6-40E0-429B-938F-26E4DCF6110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DDCBFB7-A208-4619-BE32-54C648970B47}" type="datetimeFigureOut">
              <a:rPr lang="ru-RU" smtClean="0"/>
              <a:t>14.03.2016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901DFC6-40E0-429B-938F-26E4DCF6110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DDCBFB7-A208-4619-BE32-54C648970B47}" type="datetimeFigureOut">
              <a:rPr lang="ru-RU" smtClean="0"/>
              <a:t>14.03.2016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901DFC6-40E0-429B-938F-26E4DCF6110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DDCBFB7-A208-4619-BE32-54C648970B47}" type="datetimeFigureOut">
              <a:rPr lang="ru-RU" smtClean="0"/>
              <a:t>14.03.2016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901DFC6-40E0-429B-938F-26E4DCF6110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DDCBFB7-A208-4619-BE32-54C648970B47}" type="datetimeFigureOut">
              <a:rPr lang="ru-RU" smtClean="0"/>
              <a:t>14.03.2016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901DFC6-40E0-429B-938F-26E4DCF6110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DDCBFB7-A208-4619-BE32-54C648970B47}" type="datetimeFigureOut">
              <a:rPr lang="ru-RU" smtClean="0"/>
              <a:t>14.03.2016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901DFC6-40E0-429B-938F-26E4DCF6110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DDCBFB7-A208-4619-BE32-54C648970B47}" type="datetimeFigureOut">
              <a:rPr lang="ru-RU" smtClean="0"/>
              <a:t>14.03.2016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901DFC6-40E0-429B-938F-26E4DCF6110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DDCBFB7-A208-4619-BE32-54C648970B47}" type="datetimeFigureOut">
              <a:rPr lang="ru-RU" smtClean="0"/>
              <a:t>14.03.2016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901DFC6-40E0-429B-938F-26E4DCF6110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DCBFB7-A208-4619-BE32-54C648970B47}" type="datetimeFigureOut">
              <a:rPr lang="ru-RU" smtClean="0"/>
              <a:t>14.03.2016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01DFC6-40E0-429B-938F-26E4DCF6110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00034" y="214290"/>
            <a:ext cx="8286808" cy="1071570"/>
          </a:xfrm>
        </p:spPr>
        <p:txBody>
          <a:bodyPr>
            <a:normAutofit/>
          </a:bodyPr>
          <a:lstStyle/>
          <a:p>
            <a:r>
              <a:rPr lang="uk-UA" sz="2400" dirty="0" smtClean="0"/>
              <a:t>ХАРКІВСЬКИЙ НАЦІОНАЛЬНИЙ ЕКОНОМІЧНИЙ УНІВЕРСИТЕТ</a:t>
            </a:r>
            <a:br>
              <a:rPr lang="uk-UA" sz="2400" dirty="0" smtClean="0"/>
            </a:br>
            <a:r>
              <a:rPr lang="uk-UA" sz="2400" dirty="0" smtClean="0"/>
              <a:t> </a:t>
            </a:r>
            <a:r>
              <a:rPr lang="uk-UA" sz="2400" dirty="0"/>
              <a:t>ім. </a:t>
            </a:r>
            <a:r>
              <a:rPr lang="uk-UA" sz="2400" dirty="0" smtClean="0"/>
              <a:t>СЕМЕНА </a:t>
            </a:r>
            <a:r>
              <a:rPr lang="uk-UA" sz="2400" cap="all" dirty="0" err="1"/>
              <a:t>Кузнеця</a:t>
            </a:r>
            <a:endParaRPr lang="ru-RU" sz="2400" b="1" cap="all" dirty="0"/>
          </a:p>
        </p:txBody>
      </p:sp>
      <p:sp>
        <p:nvSpPr>
          <p:cNvPr id="3" name="Подзаголовок 2"/>
          <p:cNvSpPr>
            <a:spLocks noGrp="1"/>
          </p:cNvSpPr>
          <p:nvPr>
            <p:ph type="subTitle" idx="1"/>
          </p:nvPr>
        </p:nvSpPr>
        <p:spPr>
          <a:xfrm>
            <a:off x="642910" y="1500174"/>
            <a:ext cx="7858180" cy="4786346"/>
          </a:xfrm>
        </p:spPr>
        <p:txBody>
          <a:bodyPr>
            <a:normAutofit fontScale="92500" lnSpcReduction="20000"/>
          </a:bodyPr>
          <a:lstStyle/>
          <a:p>
            <a:endParaRPr lang="uk-UA" b="1" cap="all" dirty="0" smtClean="0">
              <a:solidFill>
                <a:schemeClr val="accent6">
                  <a:lumMod val="75000"/>
                </a:schemeClr>
              </a:solidFill>
            </a:endParaRPr>
          </a:p>
          <a:p>
            <a:endParaRPr lang="uk-UA" b="1" cap="all" dirty="0">
              <a:solidFill>
                <a:schemeClr val="accent6">
                  <a:lumMod val="75000"/>
                </a:schemeClr>
              </a:solidFill>
            </a:endParaRPr>
          </a:p>
          <a:p>
            <a:r>
              <a:rPr lang="uk-UA" b="1" cap="all" dirty="0" smtClean="0">
                <a:solidFill>
                  <a:schemeClr val="accent6">
                    <a:lumMod val="75000"/>
                  </a:schemeClr>
                </a:solidFill>
              </a:rPr>
              <a:t>Моделювання </a:t>
            </a:r>
            <a:r>
              <a:rPr lang="uk-UA" b="1" cap="all" dirty="0">
                <a:solidFill>
                  <a:schemeClr val="accent6">
                    <a:lumMod val="75000"/>
                  </a:schemeClr>
                </a:solidFill>
              </a:rPr>
              <a:t>управління процесом наймання персоналу </a:t>
            </a:r>
            <a:r>
              <a:rPr lang="uk-UA" b="1" cap="all" dirty="0" smtClean="0">
                <a:solidFill>
                  <a:schemeClr val="accent6">
                    <a:lumMod val="75000"/>
                  </a:schemeClr>
                </a:solidFill>
              </a:rPr>
              <a:t>підприємства</a:t>
            </a:r>
          </a:p>
          <a:p>
            <a:endParaRPr lang="uk-UA" cap="all" dirty="0"/>
          </a:p>
          <a:p>
            <a:endParaRPr lang="uk-UA" cap="all" dirty="0" smtClean="0"/>
          </a:p>
          <a:p>
            <a:endParaRPr lang="uk-UA" cap="all" dirty="0"/>
          </a:p>
          <a:p>
            <a:pPr algn="r"/>
            <a:r>
              <a:rPr lang="uk-UA" dirty="0">
                <a:solidFill>
                  <a:schemeClr val="tx1"/>
                </a:solidFill>
              </a:rPr>
              <a:t>Котляревська К. Ю.</a:t>
            </a:r>
            <a:endParaRPr lang="ru-RU" dirty="0" smtClean="0">
              <a:solidFill>
                <a:schemeClr val="tx1"/>
              </a:solidFill>
            </a:endParaRPr>
          </a:p>
          <a:p>
            <a:pPr algn="r"/>
            <a:r>
              <a:rPr lang="uk-UA" dirty="0">
                <a:solidFill>
                  <a:schemeClr val="tx1"/>
                </a:solidFill>
              </a:rPr>
              <a:t>аспірант кафедри управління персоналом та економіки праці</a:t>
            </a:r>
            <a:endParaRPr lang="ru-RU" dirty="0" smtClean="0">
              <a:solidFill>
                <a:schemeClr val="tx1"/>
              </a:solidFill>
            </a:endParaRPr>
          </a:p>
          <a:p>
            <a:endParaRPr lang="uk-UA" dirty="0" smtClean="0"/>
          </a:p>
          <a:p>
            <a:endParaRPr lang="uk-UA" dirty="0"/>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857232"/>
            <a:ext cx="8229600" cy="4511684"/>
          </a:xfrm>
        </p:spPr>
        <p:txBody>
          <a:bodyPr>
            <a:normAutofit/>
          </a:bodyPr>
          <a:lstStyle/>
          <a:p>
            <a:r>
              <a:rPr lang="uk-UA" sz="3200" i="1" dirty="0"/>
              <a:t>Ключова проблема для абсолютної більшості українських підприємств – проблема неефективного підбору персоналу. Необхідно приділяти значну увагу планомірному підбору працівників, застосуванню сучасних методів відбору та відповідних джерел пошуку згідно посади та потреб підприємства.</a:t>
            </a:r>
            <a:r>
              <a:rPr lang="ru-RU" sz="3200" dirty="0" smtClean="0"/>
              <a:t/>
            </a:r>
            <a:br>
              <a:rPr lang="ru-RU" sz="3200" dirty="0" smtClean="0"/>
            </a:br>
            <a:endParaRPr lang="ru-RU" sz="3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571480"/>
            <a:ext cx="8229600" cy="3297238"/>
          </a:xfrm>
        </p:spPr>
        <p:txBody>
          <a:bodyPr>
            <a:noAutofit/>
          </a:bodyPr>
          <a:lstStyle/>
          <a:p>
            <a:r>
              <a:rPr lang="uk-UA" sz="2800" dirty="0"/>
              <a:t>Методи управління процесом наймання персоналу вимагають однозначного розуміння основних елементів та розроблення уніфікованого підходу до ефективного управління процесом наймання. Тому для вирішення даного завдання доцільне застосування математичних моделей, що забезпечують адекватне дослідження проблем аналізу і управління.</a:t>
            </a:r>
            <a:endParaRPr lang="ru-RU" sz="2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1071546"/>
            <a:ext cx="8229600" cy="3440114"/>
          </a:xfrm>
        </p:spPr>
        <p:txBody>
          <a:bodyPr>
            <a:noAutofit/>
          </a:bodyPr>
          <a:lstStyle/>
          <a:p>
            <a:r>
              <a:rPr lang="uk-UA" sz="2800" i="1" dirty="0"/>
              <a:t>Моделювання – це метод вивчення явищ і процесів, що ґрунтується на заміні реального об'єкта дослідження іншим, подібним до нього, – моделлю. Виклад багатьох економічних проблем формалізованою мовою дає можливість запобігти двозначності міркувань, значною мірою прояснює суть проблеми, яскраво інтерпретує теоретичні положення. </a:t>
            </a:r>
            <a:endParaRPr lang="ru-RU" sz="2800" i="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654560"/>
          </a:xfrm>
        </p:spPr>
        <p:txBody>
          <a:bodyPr>
            <a:noAutofit/>
          </a:bodyPr>
          <a:lstStyle/>
          <a:p>
            <a:r>
              <a:rPr lang="uk-UA" sz="2000" dirty="0"/>
              <a:t>Математична постановка задачі підбору </a:t>
            </a:r>
            <a:r>
              <a:rPr lang="uk-UA" sz="2000" dirty="0" smtClean="0"/>
              <a:t>персоналу виглядає </a:t>
            </a:r>
            <a:r>
              <a:rPr lang="uk-UA" sz="2000" dirty="0"/>
              <a:t>наступним чином: нехай є вектор факторів 𝑋̅, що відображає інформацію, представлену в резюме працівника, який впливає на залежну змінну 𝑌, яка, в свою чергу, приймає тільки два значення: 1 – якщо працівник пройшов випробувальний термін і 0 – в іншому випадку. Тоді, ймовірність того, що 𝑌 = 1 необхідно означити як функцію від факторів, за формулою (1):</a:t>
            </a:r>
            <a:r>
              <a:rPr lang="ru-RU" sz="2000" dirty="0"/>
              <a:t/>
            </a:r>
            <a:br>
              <a:rPr lang="ru-RU" sz="2000" dirty="0"/>
            </a:br>
            <a:r>
              <a:rPr lang="uk-UA" sz="2000" dirty="0"/>
              <a:t> </a:t>
            </a:r>
            <a:r>
              <a:rPr lang="ru-RU" sz="2000" dirty="0"/>
              <a:t/>
            </a:r>
            <a:br>
              <a:rPr lang="ru-RU" sz="2000" dirty="0"/>
            </a:br>
            <a:r>
              <a:rPr lang="uk-UA" sz="2000" dirty="0"/>
              <a:t>								(1)</a:t>
            </a:r>
            <a:r>
              <a:rPr lang="ru-RU" sz="2000" dirty="0"/>
              <a:t/>
            </a:r>
            <a:br>
              <a:rPr lang="ru-RU" sz="2000" dirty="0"/>
            </a:br>
            <a:r>
              <a:rPr lang="uk-UA" sz="2000" dirty="0"/>
              <a:t> </a:t>
            </a:r>
            <a:r>
              <a:rPr lang="ru-RU" sz="2000" dirty="0"/>
              <a:t/>
            </a:r>
            <a:br>
              <a:rPr lang="ru-RU" sz="2000" dirty="0"/>
            </a:br>
            <a:r>
              <a:rPr lang="uk-UA" sz="2000" dirty="0"/>
              <a:t>Як правило, в якості опції F використовуються деякі інтегральні функції </a:t>
            </a:r>
            <a:r>
              <a:rPr lang="uk-UA" sz="2000" dirty="0" smtClean="0"/>
              <a:t>розподілів, </a:t>
            </a:r>
            <a:r>
              <a:rPr lang="uk-UA" sz="2000" dirty="0"/>
              <a:t>а в якості аргументу береться зважена сума значень факторів, де вагові коефіцієнти є параметрами моделі </a:t>
            </a:r>
            <a:endParaRPr lang="ru-RU" sz="20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1025"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4000496" y="3071810"/>
            <a:ext cx="1470025" cy="244475"/>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1428736"/>
            <a:ext cx="8229600" cy="3154362"/>
          </a:xfrm>
        </p:spPr>
        <p:txBody>
          <a:bodyPr>
            <a:noAutofit/>
          </a:bodyPr>
          <a:lstStyle/>
          <a:p>
            <a:r>
              <a:rPr lang="uk-UA" sz="2000" i="1" dirty="0" smtClean="0">
                <a:solidFill>
                  <a:schemeClr val="accent6">
                    <a:lumMod val="75000"/>
                  </a:schemeClr>
                </a:solidFill>
              </a:rPr>
              <a:t>Практичне </a:t>
            </a:r>
            <a:r>
              <a:rPr lang="uk-UA" sz="2000" i="1" dirty="0">
                <a:solidFill>
                  <a:schemeClr val="accent6">
                    <a:lumMod val="75000"/>
                  </a:schemeClr>
                </a:solidFill>
              </a:rPr>
              <a:t>значення моделі полягає в прийнятті відповідних управлінських рішень на її основі. Також у подальшому, за допомогою певних тактичних та оперативних дій, можна регулювати ефективність процесу наймання персоналу на підприємстві. Таким чином, дані, отримані в результаті економіко-математичного моделювання, можуть бути розглянуті як рекомендаційні, а остаточне рішення щодо прийняття та реалізації управлінських рішень повинно залишатися за фахівцями.</a:t>
            </a:r>
            <a:r>
              <a:rPr lang="ru-RU" sz="2000" i="1" dirty="0" smtClean="0">
                <a:solidFill>
                  <a:schemeClr val="accent6">
                    <a:lumMod val="75000"/>
                  </a:schemeClr>
                </a:solidFill>
              </a:rPr>
              <a:t/>
            </a:r>
            <a:br>
              <a:rPr lang="ru-RU" sz="2000" i="1" dirty="0" smtClean="0">
                <a:solidFill>
                  <a:schemeClr val="accent6">
                    <a:lumMod val="75000"/>
                  </a:schemeClr>
                </a:solidFill>
              </a:rPr>
            </a:br>
            <a:endParaRPr lang="ru-RU" sz="2000" i="1" dirty="0">
              <a:solidFill>
                <a:schemeClr val="accent6">
                  <a:lumMod val="75000"/>
                </a:schemeClr>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571744"/>
            <a:ext cx="8229600" cy="1143000"/>
          </a:xfrm>
        </p:spPr>
        <p:txBody>
          <a:bodyPr/>
          <a:lstStyle/>
          <a:p>
            <a:r>
              <a:rPr lang="uk-UA" dirty="0" smtClean="0"/>
              <a:t>Дякую за увагу!</a:t>
            </a:r>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TotalTime>
  <Words>291</Words>
  <Application>Microsoft Office PowerPoint</Application>
  <PresentationFormat>Экран (4:3)</PresentationFormat>
  <Paragraphs>16</Paragraphs>
  <Slides>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7</vt:i4>
      </vt:variant>
    </vt:vector>
  </HeadingPairs>
  <TitlesOfParts>
    <vt:vector size="8" baseType="lpstr">
      <vt:lpstr>Тема Office</vt:lpstr>
      <vt:lpstr>ХАРКІВСЬКИЙ НАЦІОНАЛЬНИЙ ЕКОНОМІЧНИЙ УНІВЕРСИТЕТ  ім. СЕМЕНА Кузнеця</vt:lpstr>
      <vt:lpstr>Ключова проблема для абсолютної більшості українських підприємств – проблема неефективного підбору персоналу. Необхідно приділяти значну увагу планомірному підбору працівників, застосуванню сучасних методів відбору та відповідних джерел пошуку згідно посади та потреб підприємства. </vt:lpstr>
      <vt:lpstr>Методи управління процесом наймання персоналу вимагають однозначного розуміння основних елементів та розроблення уніфікованого підходу до ефективного управління процесом наймання. Тому для вирішення даного завдання доцільне застосування математичних моделей, що забезпечують адекватне дослідження проблем аналізу і управління.</vt:lpstr>
      <vt:lpstr>Моделювання – це метод вивчення явищ і процесів, що ґрунтується на заміні реального об'єкта дослідження іншим, подібним до нього, – моделлю. Виклад багатьох економічних проблем формалізованою мовою дає можливість запобігти двозначності міркувань, значною мірою прояснює суть проблеми, яскраво інтерпретує теоретичні положення. </vt:lpstr>
      <vt:lpstr>Математична постановка задачі підбору персоналу виглядає наступним чином: нехай є вектор факторів 𝑋̅, що відображає інформацію, представлену в резюме працівника, який впливає на залежну змінну 𝑌, яка, в свою чергу, приймає тільки два значення: 1 – якщо працівник пройшов випробувальний термін і 0 – в іншому випадку. Тоді, ймовірність того, що 𝑌 = 1 необхідно означити як функцію від факторів, за формулою (1):           (1)   Як правило, в якості опції F використовуються деякі інтегральні функції розподілів, а в якості аргументу береться зважена сума значень факторів, де вагові коефіцієнти є параметрами моделі </vt:lpstr>
      <vt:lpstr>Практичне значення моделі полягає в прийнятті відповідних управлінських рішень на її основі. Також у подальшому, за допомогою певних тактичних та оперативних дій, можна регулювати ефективність процесу наймання персоналу на підприємстві. Таким чином, дані, отримані в результаті економіко-математичного моделювання, можуть бути розглянуті як рекомендаційні, а остаточне рішення щодо прийняття та реалізації управлінських рішень повинно залишатися за фахівцями. </vt:lpstr>
      <vt:lpstr>Дякую за увагу!</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ХАРКІВСЬКИЙ НАЦІОНАЛЬНИЙ ЕКОНОМІЧНИЙ УНІВЕРСИТЕТ  ім. СЕМЕНА Кузнеця</dc:title>
  <dc:creator>009</dc:creator>
  <cp:lastModifiedBy>009</cp:lastModifiedBy>
  <cp:revision>3</cp:revision>
  <dcterms:created xsi:type="dcterms:W3CDTF">2016-03-14T18:32:40Z</dcterms:created>
  <dcterms:modified xsi:type="dcterms:W3CDTF">2016-03-14T18:53:37Z</dcterms:modified>
</cp:coreProperties>
</file>