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230313" y="4076700"/>
            <a:ext cx="7913687" cy="1752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altLang="ru-RU" sz="1800" b="1" i="1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Підготував:                     </a:t>
            </a:r>
            <a:r>
              <a:rPr lang="ru-RU" altLang="ru-RU" sz="1800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 marL="0" indent="0">
              <a:buNone/>
            </a:pPr>
            <a:r>
              <a:rPr lang="uk-UA" sz="1800" dirty="0" smtClean="0">
                <a:latin typeface="Arial" pitchFamily="34" charset="0"/>
                <a:cs typeface="Arial" pitchFamily="34" charset="0"/>
              </a:rPr>
              <a:t>аспірант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кафедри </a:t>
            </a:r>
          </a:p>
          <a:p>
            <a:pPr marL="0" indent="0">
              <a:buNone/>
            </a:pPr>
            <a:r>
              <a:rPr lang="uk-UA" sz="1800" dirty="0" smtClean="0">
                <a:latin typeface="Arial" pitchFamily="34" charset="0"/>
                <a:cs typeface="Arial" pitchFamily="34" charset="0"/>
              </a:rPr>
              <a:t>політичної економії</a:t>
            </a:r>
            <a:r>
              <a:rPr lang="ru-RU" altLang="ru-RU" sz="1800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				Мордовець </a:t>
            </a:r>
            <a:r>
              <a:rPr lang="ru-RU" altLang="ru-RU" sz="1800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А. В.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1800" b="1" i="1" dirty="0" smtClean="0">
              <a:solidFill>
                <a:srgbClr val="19090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1800" b="1" i="1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Науковий </a:t>
            </a:r>
            <a:r>
              <a:rPr lang="uk-UA" altLang="ru-RU" sz="1800" b="1" i="1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керівник:        </a:t>
            </a:r>
            <a:endParaRPr lang="uk-UA" altLang="ru-RU" sz="1800" b="1" i="1" dirty="0" smtClean="0">
              <a:solidFill>
                <a:srgbClr val="19090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1800" dirty="0" err="1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д.е.н</a:t>
            </a:r>
            <a:r>
              <a:rPr lang="ru-RU" altLang="ru-RU" sz="1800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ru-RU" altLang="ru-RU" sz="1800" dirty="0" err="1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професор</a:t>
            </a:r>
            <a:r>
              <a:rPr lang="ru-RU" altLang="ru-RU" sz="1800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 					Попов О. Є.</a:t>
            </a:r>
            <a:endParaRPr lang="ru-RU" altLang="ru-RU" sz="1800" dirty="0" smtClean="0">
              <a:solidFill>
                <a:srgbClr val="19090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sz="2000" dirty="0" smtClean="0">
              <a:solidFill>
                <a:srgbClr val="4A1A1D"/>
              </a:solidFill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528" y="38099"/>
            <a:ext cx="8153400" cy="457201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МІНІСТЕРСТВО ОСВІТИ І </a:t>
            </a: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НАУКИ</a:t>
            </a:r>
            <a:r>
              <a:rPr lang="ru-RU" altLang="ru-RU" sz="1600" b="1" dirty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УКРАЇНИ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Харківський </a:t>
            </a: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національний економічний університет ім. </a:t>
            </a:r>
            <a:r>
              <a:rPr lang="uk-UA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uk-UA" altLang="ru-RU" sz="1600" b="1" dirty="0" err="1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Кузнеця</a:t>
            </a:r>
            <a:r>
              <a:rPr lang="ru-RU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uk-UA" altLang="ru-RU" sz="1600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2204864"/>
            <a:ext cx="8801100" cy="10668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altLang="ru-RU" sz="4000" b="1" i="1" dirty="0" smtClean="0">
                <a:solidFill>
                  <a:srgbClr val="2F0F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4000" b="1" i="1" dirty="0" smtClean="0">
                <a:solidFill>
                  <a:srgbClr val="4A1A1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200" b="1" dirty="0" smtClean="0">
                <a:solidFill>
                  <a:srgbClr val="19090A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uk-UA" sz="2200" b="1" dirty="0">
                <a:latin typeface="Arial" pitchFamily="34" charset="0"/>
                <a:cs typeface="Arial" pitchFamily="34" charset="0"/>
              </a:rPr>
              <a:t>ДІАГНОСТИКА РЕСУРСНОГО ТА ІНСТИТУЦІОНАЛЬНОГО ПОТЕНЦІАЛУ НАЦІОНАЛЬНОЇ ЕКОНОМІКИ ЗА ДОПОМОГОЮ МЕТОДІВ ЕКОНОМІКО-МАТЕМАТИЧНОГО </a:t>
            </a:r>
            <a:r>
              <a:rPr lang="uk-UA" sz="2200" b="1" dirty="0" smtClean="0">
                <a:latin typeface="Arial" pitchFamily="34" charset="0"/>
                <a:cs typeface="Arial" pitchFamily="34" charset="0"/>
              </a:rPr>
              <a:t>МОДЕЛЮВАННЯ</a:t>
            </a:r>
            <a:r>
              <a:rPr lang="uk-UA" altLang="ru-RU" sz="2200" b="1" i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» </a:t>
            </a:r>
            <a:r>
              <a:rPr lang="uk-UA" altLang="ru-RU" sz="2200" b="1" i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uk-UA" altLang="ru-RU" sz="2200" b="1" i="1" dirty="0" smtClean="0">
                <a:solidFill>
                  <a:srgbClr val="1909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altLang="ru-RU" sz="2200" dirty="0" smtClean="0">
              <a:solidFill>
                <a:srgbClr val="19090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r="16667" b="3703"/>
          <a:stretch>
            <a:fillRect/>
          </a:stretch>
        </p:blipFill>
        <p:spPr bwMode="auto">
          <a:xfrm>
            <a:off x="7956376" y="0"/>
            <a:ext cx="990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683568" y="6309320"/>
            <a:ext cx="8153400" cy="457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buFontTx/>
              <a:buNone/>
              <a:defRPr/>
            </a:pPr>
            <a:r>
              <a:rPr lang="uk-UA" altLang="ru-RU" sz="1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Харків, 2016</a:t>
            </a:r>
            <a:endParaRPr lang="uk-UA" altLang="ru-RU" sz="1600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949565"/>
      </p:ext>
    </p:extLst>
  </p:cSld>
  <p:clrMapOvr>
    <a:masterClrMapping/>
  </p:clrMapOvr>
  <p:transition advTm="1627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692838"/>
          </a:xfrm>
        </p:spPr>
        <p:txBody>
          <a:bodyPr>
            <a:normAutofit/>
          </a:bodyPr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АКТУАЛЬНІСТЬ ТЕМИ ДОСЛІДЖЕННЯ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340768"/>
            <a:ext cx="7406640" cy="5328592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На даний момент в процесі формування стратегії соціально-економічного розвитку України відбуваються кардинальні зміни згідно </a:t>
            </a:r>
            <a:r>
              <a:rPr lang="uk-UA" dirty="0"/>
              <a:t>з Планом відновлення України «Стратегічний документ </a:t>
            </a:r>
            <a:r>
              <a:rPr lang="uk-UA" dirty="0" smtClean="0"/>
              <a:t>2015-2020», які можливі за рахунок реформування держаної політики. </a:t>
            </a:r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У </a:t>
            </a:r>
            <a:r>
              <a:rPr lang="uk-UA" dirty="0"/>
              <a:t>відповідності до загальнонаціональних потреб необхідно сформувати державну політику </a:t>
            </a:r>
            <a:r>
              <a:rPr lang="uk-UA" dirty="0" smtClean="0"/>
              <a:t>та </a:t>
            </a:r>
            <a:r>
              <a:rPr lang="uk-UA" dirty="0"/>
              <a:t>розглянути можливі форми, інструменти стимулювання активної взаємодії органів влади та суб’єктів господарювання в сектора економіки для забезпечення інтенсивного зростання національної </a:t>
            </a:r>
            <a:r>
              <a:rPr lang="uk-UA" dirty="0" smtClean="0"/>
              <a:t>економіки.</a:t>
            </a:r>
          </a:p>
          <a:p>
            <a:endParaRPr lang="uk-UA" dirty="0"/>
          </a:p>
          <a:p>
            <a:r>
              <a:rPr lang="uk-UA" dirty="0"/>
              <a:t>З метою якісного аналізу потреб суспільства </a:t>
            </a:r>
            <a:r>
              <a:rPr lang="uk-UA" dirty="0">
                <a:solidFill>
                  <a:schemeClr val="accent6"/>
                </a:solidFill>
              </a:rPr>
              <a:t>необхідного проаналізувати ресурсний та інституційний потенціал країни </a:t>
            </a:r>
            <a:r>
              <a:rPr lang="uk-UA" dirty="0"/>
              <a:t>(так як соціальна, бюджетна та економічна ефективність державної політики залежить від наявного потенціалу), </a:t>
            </a:r>
            <a:r>
              <a:rPr lang="uk-UA" dirty="0">
                <a:solidFill>
                  <a:schemeClr val="accent6"/>
                </a:solidFill>
              </a:rPr>
              <a:t>що обумовлює необхідність формування комплексу показників, які б відображали реальне становище національної економіки</a:t>
            </a:r>
            <a:r>
              <a:rPr lang="uk-UA" dirty="0"/>
              <a:t>.</a:t>
            </a:r>
            <a:r>
              <a:rPr lang="uk-UA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567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dirty="0" smtClean="0"/>
              <a:t>МЕТОЮ ДОСЛІДЖЕННЯ Є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4259560"/>
          </a:xfrm>
        </p:spPr>
        <p:txBody>
          <a:bodyPr/>
          <a:lstStyle/>
          <a:p>
            <a:pPr marL="82296" indent="0">
              <a:buNone/>
            </a:pPr>
            <a:r>
              <a:rPr lang="uk-UA" dirty="0" smtClean="0"/>
              <a:t>аналіз </a:t>
            </a:r>
            <a:r>
              <a:rPr lang="uk-UA" dirty="0"/>
              <a:t>етапів діагностики ресурсного та інституціонального потенціалу національної економіки за допомогою методів економіко-математичного моделювання.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430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668344" cy="1143000"/>
          </a:xfrm>
        </p:spPr>
        <p:txBody>
          <a:bodyPr>
            <a:noAutofit/>
          </a:bodyPr>
          <a:lstStyle/>
          <a:p>
            <a:r>
              <a:rPr lang="uk-UA" sz="3000" b="1" i="1" dirty="0">
                <a:effectLst/>
              </a:rPr>
              <a:t>В процесі економічного аналізу вибір інструментів та показників залежить від етапів його реалізації: </a:t>
            </a:r>
            <a:endParaRPr lang="ru-RU" sz="3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772816"/>
            <a:ext cx="7498080" cy="4800600"/>
          </a:xfrm>
        </p:spPr>
        <p:txBody>
          <a:bodyPr>
            <a:noAutofit/>
          </a:bodyPr>
          <a:lstStyle/>
          <a:p>
            <a:r>
              <a:rPr lang="uk-UA" sz="2800" dirty="0"/>
              <a:t>на етапі первинної обробки інформації - рекомендується використовувати методи групування показників, порівняння, графічного подання інформації, обчислення відносних та середніх величин; </a:t>
            </a:r>
            <a:endParaRPr lang="uk-UA" sz="2800" dirty="0" smtClean="0"/>
          </a:p>
          <a:p>
            <a:r>
              <a:rPr lang="uk-UA" sz="2800" dirty="0" smtClean="0"/>
              <a:t>при </a:t>
            </a:r>
            <a:r>
              <a:rPr lang="uk-UA" sz="2800" dirty="0"/>
              <a:t>вивченні закономірностей розвитку об'єкту - статистичні методи аналізу показників та рядів динаміки; </a:t>
            </a:r>
            <a:endParaRPr lang="uk-UA" sz="2800" dirty="0" smtClean="0"/>
          </a:p>
          <a:p>
            <a:r>
              <a:rPr lang="uk-UA" sz="2800" dirty="0" smtClean="0"/>
              <a:t>для </a:t>
            </a:r>
            <a:r>
              <a:rPr lang="uk-UA" sz="2800" dirty="0"/>
              <a:t>визначення впливу факторів на результати  </a:t>
            </a:r>
            <a:r>
              <a:rPr lang="uk-UA" sz="2800" dirty="0" smtClean="0"/>
              <a:t>діяльності </a:t>
            </a:r>
            <a:r>
              <a:rPr lang="uk-UA" sz="2800" dirty="0"/>
              <a:t>- детермінований та </a:t>
            </a:r>
            <a:r>
              <a:rPr lang="uk-UA" sz="2800" dirty="0" err="1"/>
              <a:t>стохастиний</a:t>
            </a:r>
            <a:r>
              <a:rPr lang="uk-UA" sz="2800" dirty="0"/>
              <a:t> факторний </a:t>
            </a:r>
            <a:r>
              <a:rPr lang="uk-UA" sz="2800" dirty="0" smtClean="0"/>
              <a:t>аналіз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54177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700808"/>
            <a:ext cx="7498080" cy="2799184"/>
          </a:xfrm>
        </p:spPr>
        <p:txBody>
          <a:bodyPr>
            <a:noAutofit/>
          </a:bodyPr>
          <a:lstStyle/>
          <a:p>
            <a:pPr marL="82296"/>
            <a:r>
              <a:rPr lang="uk-UA" sz="3200" dirty="0" smtClean="0"/>
              <a:t>Науковці, які займались вивченням </a:t>
            </a:r>
            <a:r>
              <a:rPr lang="uk-UA" sz="3200" dirty="0" err="1"/>
              <a:t>теоретико-методичних</a:t>
            </a:r>
            <a:r>
              <a:rPr lang="uk-UA" sz="3200" dirty="0"/>
              <a:t> основ діагностики економічних систем </a:t>
            </a:r>
            <a:r>
              <a:rPr lang="uk-UA" sz="3200" dirty="0" smtClean="0"/>
              <a:t>: </a:t>
            </a:r>
            <a:br>
              <a:rPr lang="uk-UA" sz="3200" dirty="0" smtClean="0"/>
            </a:br>
            <a:r>
              <a:rPr lang="uk-UA" sz="3200" dirty="0" smtClean="0">
                <a:solidFill>
                  <a:schemeClr val="tx1"/>
                </a:solidFill>
              </a:rPr>
              <a:t>Іванов </a:t>
            </a:r>
            <a:r>
              <a:rPr lang="uk-UA" sz="3200" dirty="0">
                <a:solidFill>
                  <a:schemeClr val="tx1"/>
                </a:solidFill>
              </a:rPr>
              <a:t>Ю., </a:t>
            </a:r>
            <a:r>
              <a:rPr lang="uk-UA" sz="3200" dirty="0" err="1" smtClean="0">
                <a:solidFill>
                  <a:schemeClr val="tx1"/>
                </a:solidFill>
              </a:rPr>
              <a:t>Кизим</a:t>
            </a:r>
            <a:r>
              <a:rPr lang="uk-UA" sz="3200" dirty="0" smtClean="0">
                <a:solidFill>
                  <a:schemeClr val="tx1"/>
                </a:solidFill>
              </a:rPr>
              <a:t> </a:t>
            </a:r>
            <a:r>
              <a:rPr lang="uk-UA" sz="3200" dirty="0">
                <a:solidFill>
                  <a:schemeClr val="tx1"/>
                </a:solidFill>
              </a:rPr>
              <a:t>М., </a:t>
            </a:r>
            <a:r>
              <a:rPr lang="uk-UA" sz="3200" dirty="0" smtClean="0">
                <a:solidFill>
                  <a:schemeClr val="tx1"/>
                </a:solidFill>
              </a:rPr>
              <a:t>Пономаренко </a:t>
            </a:r>
            <a:r>
              <a:rPr lang="uk-UA" sz="3200" dirty="0">
                <a:solidFill>
                  <a:schemeClr val="tx1"/>
                </a:solidFill>
              </a:rPr>
              <a:t>В., </a:t>
            </a:r>
            <a:r>
              <a:rPr lang="uk-UA" sz="3200" dirty="0" smtClean="0">
                <a:solidFill>
                  <a:schemeClr val="tx1"/>
                </a:solidFill>
              </a:rPr>
              <a:t>Савчук </a:t>
            </a:r>
            <a:r>
              <a:rPr lang="uk-UA" sz="3200" dirty="0">
                <a:solidFill>
                  <a:schemeClr val="tx1"/>
                </a:solidFill>
              </a:rPr>
              <a:t>Л., </a:t>
            </a:r>
            <a:r>
              <a:rPr lang="uk-UA" sz="3200" dirty="0" err="1" smtClean="0">
                <a:solidFill>
                  <a:schemeClr val="tx1"/>
                </a:solidFill>
              </a:rPr>
              <a:t>Малярець</a:t>
            </a:r>
            <a:r>
              <a:rPr lang="uk-UA" sz="3200" dirty="0" smtClean="0">
                <a:solidFill>
                  <a:schemeClr val="tx1"/>
                </a:solidFill>
              </a:rPr>
              <a:t> </a:t>
            </a:r>
            <a:r>
              <a:rPr lang="uk-UA" sz="3200" dirty="0">
                <a:solidFill>
                  <a:schemeClr val="tx1"/>
                </a:solidFill>
              </a:rPr>
              <a:t>Л., </a:t>
            </a:r>
            <a:r>
              <a:rPr lang="uk-UA" sz="3200" dirty="0" err="1" smtClean="0">
                <a:solidFill>
                  <a:schemeClr val="tx1"/>
                </a:solidFill>
              </a:rPr>
              <a:t>Норік</a:t>
            </a:r>
            <a:r>
              <a:rPr lang="uk-UA" sz="3200" dirty="0" smtClean="0">
                <a:solidFill>
                  <a:schemeClr val="tx1"/>
                </a:solidFill>
              </a:rPr>
              <a:t> </a:t>
            </a:r>
            <a:r>
              <a:rPr lang="uk-UA" sz="3200" dirty="0">
                <a:solidFill>
                  <a:schemeClr val="tx1"/>
                </a:solidFill>
              </a:rPr>
              <a:t>Л., </a:t>
            </a:r>
            <a:r>
              <a:rPr lang="uk-UA" sz="3200" dirty="0" err="1" smtClean="0">
                <a:solidFill>
                  <a:schemeClr val="tx1"/>
                </a:solidFill>
              </a:rPr>
              <a:t>Вартанова</a:t>
            </a:r>
            <a:r>
              <a:rPr lang="uk-UA" sz="3200" dirty="0" smtClean="0">
                <a:solidFill>
                  <a:schemeClr val="tx1"/>
                </a:solidFill>
              </a:rPr>
              <a:t> </a:t>
            </a:r>
            <a:r>
              <a:rPr lang="uk-UA" sz="3200" dirty="0">
                <a:solidFill>
                  <a:schemeClr val="tx1"/>
                </a:solidFill>
              </a:rPr>
              <a:t>А., </a:t>
            </a:r>
            <a:r>
              <a:rPr lang="uk-UA" sz="3200" dirty="0" smtClean="0">
                <a:solidFill>
                  <a:schemeClr val="tx1"/>
                </a:solidFill>
              </a:rPr>
              <a:t>Наварі </a:t>
            </a:r>
            <a:r>
              <a:rPr lang="uk-UA" sz="3200" dirty="0">
                <a:solidFill>
                  <a:schemeClr val="tx1"/>
                </a:solidFill>
              </a:rPr>
              <a:t>К. та інші.</a:t>
            </a: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26363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000" dirty="0" err="1"/>
              <a:t>Малярець</a:t>
            </a:r>
            <a:r>
              <a:rPr lang="uk-UA" sz="3000" dirty="0"/>
              <a:t> Л. та </a:t>
            </a:r>
            <a:r>
              <a:rPr lang="uk-UA" sz="3000" dirty="0" err="1"/>
              <a:t>Норік</a:t>
            </a:r>
            <a:r>
              <a:rPr lang="uk-UA" sz="3000" dirty="0"/>
              <a:t> Л. </a:t>
            </a:r>
            <a:r>
              <a:rPr lang="uk-UA" sz="3000" dirty="0" smtClean="0"/>
              <a:t>відділяють </a:t>
            </a:r>
            <a:r>
              <a:rPr lang="uk-UA" sz="3000" dirty="0"/>
              <a:t>такі етапи діагностики в </a:t>
            </a:r>
            <a:r>
              <a:rPr lang="uk-UA" sz="3000" dirty="0" smtClean="0"/>
              <a:t>економіці </a:t>
            </a:r>
            <a:r>
              <a:rPr lang="uk-UA" sz="3200" dirty="0" smtClean="0"/>
              <a:t>як: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4259560"/>
          </a:xfrm>
        </p:spPr>
        <p:txBody>
          <a:bodyPr>
            <a:normAutofit/>
          </a:bodyPr>
          <a:lstStyle/>
          <a:p>
            <a:r>
              <a:rPr lang="uk-UA" dirty="0"/>
              <a:t>п</a:t>
            </a:r>
            <a:r>
              <a:rPr lang="uk-UA" dirty="0" smtClean="0"/>
              <a:t>ідготовчий;</a:t>
            </a:r>
          </a:p>
          <a:p>
            <a:r>
              <a:rPr lang="uk-UA" dirty="0" smtClean="0"/>
              <a:t> </a:t>
            </a:r>
            <a:r>
              <a:rPr lang="uk-UA" dirty="0"/>
              <a:t>інформаційний </a:t>
            </a:r>
            <a:r>
              <a:rPr lang="uk-UA" dirty="0" smtClean="0"/>
              <a:t>;</a:t>
            </a:r>
          </a:p>
          <a:p>
            <a:r>
              <a:rPr lang="uk-UA" dirty="0" smtClean="0"/>
              <a:t>аналітичний етап;</a:t>
            </a:r>
          </a:p>
          <a:p>
            <a:r>
              <a:rPr lang="uk-UA" dirty="0" smtClean="0"/>
              <a:t> творчо-дослідний;</a:t>
            </a:r>
          </a:p>
          <a:p>
            <a:r>
              <a:rPr lang="uk-UA" dirty="0" smtClean="0"/>
              <a:t>рекомендаційно-виконавчий.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0285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8496944" cy="1143000"/>
          </a:xfrm>
        </p:spPr>
        <p:txBody>
          <a:bodyPr>
            <a:noAutofit/>
          </a:bodyPr>
          <a:lstStyle/>
          <a:p>
            <a:r>
              <a:rPr lang="uk-UA" sz="2300" dirty="0">
                <a:effectLst/>
              </a:rPr>
              <a:t>Послідовність етапів діагностики ресурсного та інституціонального потенціалу національної економіки за допомогою методів економіко-математичного моделювання</a:t>
            </a:r>
            <a:r>
              <a:rPr lang="ru-RU" sz="2500" dirty="0">
                <a:effectLst/>
              </a:rPr>
              <a:t/>
            </a:r>
            <a:br>
              <a:rPr lang="ru-RU" sz="2500" dirty="0">
                <a:effectLst/>
              </a:rPr>
            </a:br>
            <a:endParaRPr lang="ru-RU" sz="25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19" t="21855" r="11827" b="15352"/>
          <a:stretch/>
        </p:blipFill>
        <p:spPr bwMode="auto">
          <a:xfrm>
            <a:off x="2195737" y="1052736"/>
            <a:ext cx="5256584" cy="5651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48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ДЯКУЮ ЗА УВАГУ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0998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</TotalTime>
  <Words>288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  «ДІАГНОСТИКА РЕСУРСНОГО ТА ІНСТИТУЦІОНАЛЬНОГО ПОТЕНЦІАЛУ НАЦІОНАЛЬНОЇ ЕКОНОМІКИ ЗА ДОПОМОГОЮ МЕТОДІВ ЕКОНОМІКО-МАТЕМАТИЧНОГО МОДЕЛЮВАННЯ»  </vt:lpstr>
      <vt:lpstr>АКТУАЛЬНІСТЬ ТЕМИ ДОСЛІДЖЕННЯ</vt:lpstr>
      <vt:lpstr>МЕТОЮ ДОСЛІДЖЕННЯ Є</vt:lpstr>
      <vt:lpstr>В процесі економічного аналізу вибір інструментів та показників залежить від етапів його реалізації: </vt:lpstr>
      <vt:lpstr>Науковці, які займались вивченням теоретико-методичних основ діагностики економічних систем :  Іванов Ю., Кизим М., Пономаренко В., Савчук Л., Малярець Л., Норік Л., Вартанова А., Наварі К. та інші.  </vt:lpstr>
      <vt:lpstr>Малярець Л. та Норік Л. відділяють такі етапи діагностики в економіці як:</vt:lpstr>
      <vt:lpstr>Послідовність етапів діагностики ресурсного та інституціонального потенціалу національної економіки за допомогою методів економіко-математичного моделювання </vt:lpstr>
      <vt:lpstr>ДЯКУЮ ЗА УВАГУ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«ДІАГНОСТИКА РЕСУРСНОГО ТА ІНСТИТУЦІОНАЛЬНОГО ПОТЕНЦІАЛУ НАЦІОНАЛЬНОЇ ЕКОНОМІКИ ЗА ДОПОМОГОЮ МЕТОДІВ ЕКОНОМІКО-МАТЕМАТИЧНОГО МОДЕЛЮВАННЯ»  </dc:title>
  <dc:creator>LINochka</dc:creator>
  <cp:lastModifiedBy>LINochka</cp:lastModifiedBy>
  <cp:revision>3</cp:revision>
  <dcterms:created xsi:type="dcterms:W3CDTF">2016-03-14T18:05:18Z</dcterms:created>
  <dcterms:modified xsi:type="dcterms:W3CDTF">2016-03-14T18:50:22Z</dcterms:modified>
</cp:coreProperties>
</file>