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5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3/13/2016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3/13/2016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3/13/2016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3/13/2016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3/13/2016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3/13/2016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3/13/2016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3/13/2016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3/13/2016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УПРАВЛІННЯ КОНВЕРСІЄЮ ІНТЕРНЕТ-РЕСУРСУ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err="1"/>
              <a:t>Ямбуренко</a:t>
            </a:r>
            <a:r>
              <a:rPr lang="ru-RU" dirty="0"/>
              <a:t> </a:t>
            </a:r>
            <a:r>
              <a:rPr lang="ru-RU" dirty="0" err="1"/>
              <a:t>Ана</a:t>
            </a:r>
            <a:r>
              <a:rPr lang="uk-UA" dirty="0" err="1"/>
              <a:t>толій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0423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Вступ: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/>
              <a:t>Актуальність даної теми полягає в тому, що в наш час все більша і більша частина торгівельних операцій здійснюється шляхом інтернет продаж, а також більшість договорів та різноманітних заходів так само проводяться через Інтернет.</a:t>
            </a:r>
            <a:endParaRPr lang="ru-RU" sz="2400" dirty="0"/>
          </a:p>
          <a:p>
            <a:pPr marL="0" indent="0">
              <a:buNone/>
            </a:pPr>
            <a:r>
              <a:rPr lang="uk-UA" sz="2400" dirty="0"/>
              <a:t>Та оскільки все більша кількість людей опиняється на новому споживацькому ринку, на ньому формуються свої правила боротьби за споживачів.</a:t>
            </a:r>
          </a:p>
        </p:txBody>
      </p:sp>
    </p:spTree>
    <p:extLst>
      <p:ext uri="{BB962C8B-B14F-4D97-AF65-F5344CB8AC3E}">
        <p14:creationId xmlns:p14="http://schemas.microsoft.com/office/powerpoint/2010/main" val="2729648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/>
              <a:t>Концепція управління </a:t>
            </a:r>
            <a:r>
              <a:rPr lang="uk-UA" sz="2400" i="1" dirty="0"/>
              <a:t>інтернет-ресурсом </a:t>
            </a:r>
            <a:r>
              <a:rPr lang="uk-UA" sz="2400" dirty="0"/>
              <a:t>- це комплекс взаємопов'язаних дій для досягнення поставлених цілей. Такими цілями є: </a:t>
            </a:r>
            <a:endParaRPr lang="en-US" sz="2400" dirty="0"/>
          </a:p>
          <a:p>
            <a:pPr lvl="0"/>
            <a:r>
              <a:rPr lang="uk-UA" sz="2400" dirty="0"/>
              <a:t>Отримання або збільшення прибутку;</a:t>
            </a:r>
            <a:endParaRPr lang="en-US" sz="2400" dirty="0"/>
          </a:p>
          <a:p>
            <a:pPr lvl="0"/>
            <a:r>
              <a:rPr lang="uk-UA" sz="2400" dirty="0"/>
              <a:t>Задоволення потреб споживача;</a:t>
            </a:r>
            <a:endParaRPr lang="en-US" sz="2400" dirty="0"/>
          </a:p>
          <a:p>
            <a:pPr lvl="0"/>
            <a:r>
              <a:rPr lang="uk-UA" sz="2400" dirty="0"/>
              <a:t>Підвищення ефективності роботи інтернет-магазину.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35188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 таке «Конверсія»?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b="1" dirty="0"/>
              <a:t>Конверсія сайту </a:t>
            </a:r>
            <a:r>
              <a:rPr lang="uk-UA" dirty="0"/>
              <a:t>- це найважливіший показник загальної ефективності ресурсу. </a:t>
            </a:r>
            <a:r>
              <a:rPr lang="uk-UA" i="1" dirty="0"/>
              <a:t>Коефіцієнт даної конверсії здатний відображати, скільки відвідувачів певної сторінки стають справжніми клієнтами</a:t>
            </a:r>
            <a:r>
              <a:rPr lang="uk-UA" dirty="0"/>
              <a:t>. Простіше кажучи, це показник для визначення виконання потрібних власнику інтернет-магазину вимог:</a:t>
            </a:r>
            <a:endParaRPr lang="en-US" dirty="0"/>
          </a:p>
          <a:p>
            <a:r>
              <a:rPr lang="uk-UA" dirty="0"/>
              <a:t>Покупки певного товару/послуги;</a:t>
            </a:r>
            <a:endParaRPr lang="en-US" dirty="0"/>
          </a:p>
          <a:p>
            <a:r>
              <a:rPr lang="uk-UA" dirty="0"/>
              <a:t>Підписка на розсилку;</a:t>
            </a:r>
            <a:endParaRPr lang="en-US" dirty="0"/>
          </a:p>
          <a:p>
            <a:r>
              <a:rPr lang="uk-UA" dirty="0"/>
              <a:t>Скачування конкретних файлів;</a:t>
            </a:r>
            <a:endParaRPr lang="en-US" dirty="0"/>
          </a:p>
          <a:p>
            <a:r>
              <a:rPr lang="uk-UA" dirty="0"/>
              <a:t>Просто реєстрації;</a:t>
            </a:r>
            <a:endParaRPr lang="en-US" dirty="0"/>
          </a:p>
          <a:p>
            <a:r>
              <a:rPr lang="uk-UA" dirty="0"/>
              <a:t>Будь-яких інших необхідних дій.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545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b="1" i="1" smtClean="0">
                          <a:latin typeface="Cambria Math" panose="02040503050406030204" pitchFamily="18" charset="0"/>
                        </a:rPr>
                        <m:t>Конверсия=</m:t>
                      </m:r>
                      <m:f>
                        <m:fPr>
                          <m:ctrlPr>
                            <a:rPr lang="uk-UA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uk-UA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uk-UA" b="1" i="1" smtClean="0">
                                  <a:latin typeface="Cambria Math" panose="02040503050406030204" pitchFamily="18" charset="0"/>
                                </a:rPr>
                                <m:t>К</m:t>
                              </m:r>
                            </m:e>
                            <m:sub>
                              <m:r>
                                <a:rPr lang="uk-UA" b="1" i="1" smtClean="0">
                                  <a:latin typeface="Cambria Math" panose="02040503050406030204" pitchFamily="18" charset="0"/>
                                </a:rPr>
                                <m:t>ц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uk-UA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uk-UA" b="1" i="1" smtClean="0">
                                  <a:latin typeface="Cambria Math" panose="02040503050406030204" pitchFamily="18" charset="0"/>
                                </a:rPr>
                                <m:t>К</m:t>
                              </m:r>
                            </m:e>
                            <m:sub>
                              <m:r>
                                <a:rPr lang="uk-UA" b="1" i="1" smtClean="0">
                                  <a:latin typeface="Cambria Math" panose="02040503050406030204" pitchFamily="18" charset="0"/>
                                </a:rPr>
                                <m:t>в</m:t>
                              </m:r>
                            </m:sub>
                          </m:sSub>
                        </m:den>
                      </m:f>
                      <m:r>
                        <a:rPr lang="uk-UA" b="1" i="1" smtClean="0"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uk-UA" b="1" i="1" smtClean="0">
                          <a:latin typeface="Cambria Math" panose="02040503050406030204" pitchFamily="18" charset="0"/>
                        </a:rPr>
                        <m:t>𝟏𝟎𝟎</m:t>
                      </m:r>
                      <m:r>
                        <a:rPr lang="uk-UA" b="1" i="1" smtClean="0">
                          <a:latin typeface="Cambria Math" panose="02040503050406030204" pitchFamily="18" charset="0"/>
                        </a:rPr>
                        <m:t>%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6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sz="2400" dirty="0"/>
              <a:t>Для обчислення конверсії ресурсу використовують </a:t>
            </a:r>
            <a:r>
              <a:rPr lang="uk-UA" sz="2400" b="1" dirty="0"/>
              <a:t>формулу</a:t>
            </a:r>
            <a:r>
              <a:rPr lang="uk-UA" sz="2400" dirty="0"/>
              <a:t>, за якою </a:t>
            </a:r>
            <a:r>
              <a:rPr lang="uk-UA" sz="2400" i="1" dirty="0"/>
              <a:t>кількість відвідувачів, що зробили цільові дії на сайті необхідно розділити на загальне число відвідувачів та помножити на 100%. </a:t>
            </a:r>
            <a:r>
              <a:rPr lang="uk-UA" sz="2400" dirty="0"/>
              <a:t>Завдяки цій формулі власник інтернет-ресурсу може визначити його рентабельність і окупність. Стандартні схеми залучення клієнтів неможливі без плати за трафік. Але, збільшивши коефіцієнт конверсії сайту, можна домогтися підвищення його відвідуваності або істотного зниження витрат на рекламу.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8997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Фактори, що впливають на рівень конверсії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400" dirty="0"/>
              <a:t>Перш за все, </a:t>
            </a:r>
            <a:r>
              <a:rPr lang="uk-UA" sz="2400" b="1" i="1" dirty="0"/>
              <a:t>висока швидкість завантаження сторінок сайту</a:t>
            </a:r>
            <a:r>
              <a:rPr lang="uk-UA" sz="2400" dirty="0"/>
              <a:t>. Чим швидше відбувається оновлення сторінок, тим лояльнішим буде ставлення до ресурсу з боку відвідувача.</a:t>
            </a:r>
            <a:endParaRPr lang="en-US" sz="2400" dirty="0"/>
          </a:p>
          <a:p>
            <a:r>
              <a:rPr lang="uk-UA" sz="2400" dirty="0"/>
              <a:t>По-друге, </a:t>
            </a:r>
            <a:r>
              <a:rPr lang="uk-UA" sz="2400" b="1" i="1" dirty="0"/>
              <a:t>гармонійний дизайн</a:t>
            </a:r>
            <a:r>
              <a:rPr lang="uk-UA" sz="2400" dirty="0"/>
              <a:t>. Відсутність миготливих банерів, реклами, кричущих елементів, що відволікають увагу від основної інформації, сприяє збільшенню зацікавленості ресурсом.</a:t>
            </a:r>
            <a:endParaRPr lang="en-US" sz="2400" dirty="0"/>
          </a:p>
          <a:p>
            <a:r>
              <a:rPr lang="uk-UA" sz="2400" b="1" i="1" dirty="0"/>
              <a:t>Можливість здійснення замовлення без реєстрації і прискорення роботи «гарячих ліній». </a:t>
            </a:r>
            <a:endParaRPr lang="en-US" sz="2400" b="1" i="1" dirty="0"/>
          </a:p>
        </p:txBody>
      </p:sp>
    </p:spTree>
    <p:extLst>
      <p:ext uri="{BB962C8B-B14F-4D97-AF65-F5344CB8AC3E}">
        <p14:creationId xmlns:p14="http://schemas.microsoft.com/office/powerpoint/2010/main" val="25126113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Фактори, що впливають на рівень конверсії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400" b="1" i="1" dirty="0" err="1"/>
              <a:t>Кросбраузерність</a:t>
            </a:r>
            <a:r>
              <a:rPr lang="uk-UA" sz="2400" b="1" i="1" dirty="0"/>
              <a:t> і підтримка мобільних платформ</a:t>
            </a:r>
            <a:r>
              <a:rPr lang="uk-UA" sz="2400" dirty="0"/>
              <a:t>. Неякісне відображення ресурсу в будь-якому з браузерів або уповільнення роботи (або неповне, неправильне відображення) при перегляді ресурсу за допомогою </a:t>
            </a:r>
            <a:r>
              <a:rPr lang="uk-UA" sz="2400" dirty="0" err="1"/>
              <a:t>гаджета</a:t>
            </a:r>
            <a:r>
              <a:rPr lang="uk-UA" sz="2400" dirty="0"/>
              <a:t> негативно позначається на конверсії інтернет-магазина.</a:t>
            </a:r>
            <a:endParaRPr lang="en-US" sz="2400" dirty="0"/>
          </a:p>
          <a:p>
            <a:r>
              <a:rPr lang="uk-UA" sz="2400" b="1" i="1" dirty="0"/>
              <a:t>Зрозумілі і змістовні заголовки</a:t>
            </a:r>
            <a:r>
              <a:rPr lang="uk-UA" sz="2400" dirty="0"/>
              <a:t>. Заголовки - це один з найпростіших способів підвищити відвідуваність ресурсу в декілька разів.</a:t>
            </a:r>
            <a:endParaRPr lang="en-US" sz="2400" dirty="0"/>
          </a:p>
          <a:p>
            <a:r>
              <a:rPr lang="uk-UA" sz="2400" b="1" i="1" dirty="0"/>
              <a:t>Простота у використанні</a:t>
            </a:r>
            <a:r>
              <a:rPr lang="uk-UA" sz="2400" dirty="0"/>
              <a:t>. Від зручності використання сайту також багато в чому залежить його відвідуваність.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00754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Фактори, що впливають на рівень конверсії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400" b="1" i="1" dirty="0"/>
              <a:t>Робота в соціальних мережах</a:t>
            </a:r>
            <a:r>
              <a:rPr lang="uk-UA" sz="2400" dirty="0"/>
              <a:t>. Фахівці, які знають як збільшити показник конверсії, рекомендують мати представництво в соціальній мережі. На сторінці в обов'язковому порядку потрібно викладати новинки з коментарями. </a:t>
            </a:r>
          </a:p>
          <a:p>
            <a:r>
              <a:rPr lang="uk-UA" sz="2400" b="1" i="1" dirty="0"/>
              <a:t>Фотографії компанії і товару</a:t>
            </a:r>
            <a:r>
              <a:rPr lang="uk-UA" sz="2400" dirty="0"/>
              <a:t>. Підвищити відсоток довіри відвідувачів до компанії допоможуть розміщені на сайті фотографії співробітників, офісу чи магазину. Зображення пропонованого товару також повинні бути високої якості - цей інструмент гарантовано підвищить конверсію ресурсу.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30505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Фактори, що впливають на рівень конверсії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sz="2400" b="1" i="1" dirty="0"/>
              <a:t>Наявність товару</a:t>
            </a:r>
            <a:r>
              <a:rPr lang="uk-UA" sz="2400" dirty="0"/>
              <a:t>. Також повинна бути достовірною інформація про наявність того чи іншого товару або послуги. Якщо товару немає в наявності, то можна додати до характеристик товару спеціальну кнопку «На замовлення». В каталозі бажано дати можливість клієнту відібрати по типу: «У наявності», «На замовлення», «Очікується протягом ...».</a:t>
            </a:r>
          </a:p>
          <a:p>
            <a:r>
              <a:rPr lang="uk-UA" sz="2400" b="1" i="1" dirty="0"/>
              <a:t>Вартість</a:t>
            </a:r>
            <a:r>
              <a:rPr lang="uk-UA" sz="2400" dirty="0"/>
              <a:t>. Слід обов'язково розміщувати на сайті інформацію про ціни на товари і послуги. Ще один спосіб привернути увагу - проводити різні акції і робити знижки.</a:t>
            </a:r>
          </a:p>
          <a:p>
            <a:r>
              <a:rPr lang="uk-UA" sz="2400" dirty="0"/>
              <a:t> </a:t>
            </a:r>
            <a:r>
              <a:rPr lang="uk-UA" sz="2400" b="1" i="1" dirty="0"/>
              <a:t>Товар дня</a:t>
            </a:r>
            <a:r>
              <a:rPr lang="uk-UA" sz="2400" dirty="0"/>
              <a:t>. Продукція, що користується найбільшим попитом, виноситься на головну сторінку сайту, формується рейтинг найбільш продаваних товарів.</a:t>
            </a:r>
          </a:p>
        </p:txBody>
      </p:sp>
    </p:spTree>
    <p:extLst>
      <p:ext uri="{BB962C8B-B14F-4D97-AF65-F5344CB8AC3E}">
        <p14:creationId xmlns:p14="http://schemas.microsoft.com/office/powerpoint/2010/main" val="21564308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Фактори, що впливають на рівень конверсії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uk-UA" sz="2400" b="1" i="1" dirty="0"/>
              <a:t>Контактні данні</a:t>
            </a:r>
            <a:r>
              <a:rPr lang="uk-UA" sz="2400" dirty="0"/>
              <a:t>. Чим більше на сайті контактної інформації, тим більше клієнтів. Це викликає довіру. </a:t>
            </a:r>
          </a:p>
          <a:p>
            <a:r>
              <a:rPr lang="uk-UA" sz="2400" b="1" i="1" dirty="0"/>
              <a:t>Онлайн-консультанти</a:t>
            </a:r>
            <a:r>
              <a:rPr lang="uk-UA" sz="2400" dirty="0"/>
              <a:t>. Дуже популярний спосіб залучення відвідувачів. Не всім людям подобається дзвонити, а для когось це може бути просто незручним з різних причин. Онлайн-консультант допомагає клієнту отримати відповіді на питання, що цікавлять його зручним способом - листуванням. </a:t>
            </a:r>
          </a:p>
          <a:p>
            <a:r>
              <a:rPr lang="uk-UA" sz="2400" b="1" i="1" dirty="0"/>
              <a:t>Відгуки</a:t>
            </a:r>
            <a:r>
              <a:rPr lang="uk-UA" sz="2400" dirty="0"/>
              <a:t>. Важливу роль в підвищенні довіри до компанії грають відгуки клієнтів, які вже скористалися послугами сайту.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573753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Фактори, що впливають на рівень конверсії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400" b="1" i="1" dirty="0"/>
              <a:t>Гарантії</a:t>
            </a:r>
            <a:r>
              <a:rPr lang="uk-UA" sz="2400" dirty="0"/>
              <a:t>. Один з найефективніших способів повідомити клієнту про серйозність фірми - це гарантія повернення коштів у разі, якщо він залишиться незадоволений наданою послугою або придбаним товаром. Також важливим фактором є спосіб оплати. Необхідно запропонувати клієнту різноманітні варіанти оплати, це і онлайн-</a:t>
            </a:r>
            <a:r>
              <a:rPr lang="uk-UA" sz="2400" dirty="0" err="1"/>
              <a:t>банкінг</a:t>
            </a:r>
            <a:r>
              <a:rPr lang="uk-UA" sz="2400" dirty="0"/>
              <a:t>, і післяплата, і онлайн-гаманці. Клієнт повинен обрати зручний для себе спосіб оплати. Так він буде знати, що з його оплатою все буде нормально та його гроші нікуди не подінуться.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315397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Висновки: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sz="2400" dirty="0"/>
              <a:t>Задля гарних рейтингів сайту необхідно добре розуміти що таке конверсія та як її </a:t>
            </a:r>
            <a:r>
              <a:rPr lang="uk-UA" sz="2400" dirty="0" err="1"/>
              <a:t>грамотно</a:t>
            </a:r>
            <a:r>
              <a:rPr lang="uk-UA" sz="2400" dirty="0"/>
              <a:t> використовувати для залучення потенційних клієнтів. Комплекс вище вказаних мір дозволить отримати максимальний показник конверсії інтернет-ресурсу. Управління, а саме підвищення конверсії інтернет ресурсу, здатне в рази збільшити прибутковість або популярність певного проекту. 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6102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4249736"/>
          </a:xfrm>
        </p:spPr>
        <p:txBody>
          <a:bodyPr anchor="ctr">
            <a:noAutofit/>
          </a:bodyPr>
          <a:lstStyle/>
          <a:p>
            <a:r>
              <a:rPr lang="uk-UA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Дякую за увагу!</a:t>
            </a:r>
            <a:endParaRPr lang="en-US" sz="8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3347024"/>
      </p:ext>
    </p:extLst>
  </p:cSld>
  <p:clrMapOvr>
    <a:masterClrMapping/>
  </p:clrMapOvr>
</p:sld>
</file>

<file path=ppt/theme/theme1.xml><?xml version="1.0" encoding="utf-8"?>
<a:theme xmlns:a="http://schemas.openxmlformats.org/drawingml/2006/main" name="Рамка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Рамка</Template>
  <TotalTime>290</TotalTime>
  <Words>801</Words>
  <Application>Microsoft Office PowerPoint</Application>
  <PresentationFormat>Широкий екран</PresentationFormat>
  <Paragraphs>42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8" baseType="lpstr">
      <vt:lpstr>Arial</vt:lpstr>
      <vt:lpstr>Cambria Math</vt:lpstr>
      <vt:lpstr>Corbel</vt:lpstr>
      <vt:lpstr>Wingdings 2</vt:lpstr>
      <vt:lpstr>Рамка</vt:lpstr>
      <vt:lpstr>УПРАВЛІННЯ КОНВЕРСІЄЮ ІНТЕРНЕТ-РЕСУРСУ</vt:lpstr>
      <vt:lpstr>Вступ:</vt:lpstr>
      <vt:lpstr>Презентація PowerPoint</vt:lpstr>
      <vt:lpstr>Що таке «Конверсія»?</vt:lpstr>
      <vt:lpstr>Конверсия=К_ц/К_в ∗100%</vt:lpstr>
      <vt:lpstr>Фактори, що впливають на рівень конверсії</vt:lpstr>
      <vt:lpstr>Фактори, що впливають на рівень конверсії</vt:lpstr>
      <vt:lpstr>Фактори, що впливають на рівень конверсії</vt:lpstr>
      <vt:lpstr>Фактори, що впливають на рівень конверсії</vt:lpstr>
      <vt:lpstr>Фактори, що впливають на рівень конверсії</vt:lpstr>
      <vt:lpstr>Фактори, що впливають на рівень конверсії</vt:lpstr>
      <vt:lpstr>Висновки: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УПРАВЛІННЯ КОНВЕРСІЄЮ ІНТЕРНЕТ-РЕСУРСУ</dc:title>
  <dc:creator>Tolya Yamburenko</dc:creator>
  <cp:lastModifiedBy>Tolya Yamburenko</cp:lastModifiedBy>
  <cp:revision>10</cp:revision>
  <dcterms:created xsi:type="dcterms:W3CDTF">2016-03-13T14:33:09Z</dcterms:created>
  <dcterms:modified xsi:type="dcterms:W3CDTF">2016-03-13T19:23:45Z</dcterms:modified>
</cp:coreProperties>
</file>