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67ECB8-40F3-469A-9942-9FCD134AD2FF}" type="doc">
      <dgm:prSet loTypeId="urn:microsoft.com/office/officeart/2008/layout/VerticalCurvedLis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02065EA4-E870-4E2C-9289-B2F0F983EB4B}">
      <dgm:prSet phldrT="[Текст]"/>
      <dgm:spPr/>
      <dgm:t>
        <a:bodyPr/>
        <a:lstStyle/>
        <a:p>
          <a:r>
            <a:rPr lang="ru-RU" dirty="0" smtClean="0"/>
            <a:t>экономические</a:t>
          </a:r>
          <a:endParaRPr lang="uk-UA" dirty="0"/>
        </a:p>
      </dgm:t>
    </dgm:pt>
    <dgm:pt modelId="{9368685A-7AD8-4FDE-9141-EE92251C47E7}" type="parTrans" cxnId="{E97E2FA0-24A8-40B9-AB44-1952D1D04D8B}">
      <dgm:prSet/>
      <dgm:spPr/>
      <dgm:t>
        <a:bodyPr/>
        <a:lstStyle/>
        <a:p>
          <a:endParaRPr lang="uk-UA"/>
        </a:p>
      </dgm:t>
    </dgm:pt>
    <dgm:pt modelId="{25E40BCC-A143-4059-AFA5-A9FC07BD9271}" type="sibTrans" cxnId="{E97E2FA0-24A8-40B9-AB44-1952D1D04D8B}">
      <dgm:prSet/>
      <dgm:spPr/>
      <dgm:t>
        <a:bodyPr/>
        <a:lstStyle/>
        <a:p>
          <a:endParaRPr lang="uk-UA"/>
        </a:p>
      </dgm:t>
    </dgm:pt>
    <dgm:pt modelId="{F077AF08-F62A-4F9D-8126-D6DE35892561}">
      <dgm:prSet phldrT="[Текст]"/>
      <dgm:spPr/>
      <dgm:t>
        <a:bodyPr/>
        <a:lstStyle/>
        <a:p>
          <a:r>
            <a:rPr lang="ru-RU" dirty="0" smtClean="0"/>
            <a:t>психологические</a:t>
          </a:r>
          <a:endParaRPr lang="uk-UA" dirty="0"/>
        </a:p>
      </dgm:t>
    </dgm:pt>
    <dgm:pt modelId="{543E73A2-8B5F-4F95-9294-C17CB85D1074}" type="parTrans" cxnId="{C56302B7-3C79-4732-9006-F1F7FBDE5234}">
      <dgm:prSet/>
      <dgm:spPr/>
      <dgm:t>
        <a:bodyPr/>
        <a:lstStyle/>
        <a:p>
          <a:endParaRPr lang="uk-UA"/>
        </a:p>
      </dgm:t>
    </dgm:pt>
    <dgm:pt modelId="{E42A6379-36FC-4E8D-99F7-7061A64795C7}" type="sibTrans" cxnId="{C56302B7-3C79-4732-9006-F1F7FBDE5234}">
      <dgm:prSet/>
      <dgm:spPr/>
      <dgm:t>
        <a:bodyPr/>
        <a:lstStyle/>
        <a:p>
          <a:endParaRPr lang="uk-UA"/>
        </a:p>
      </dgm:t>
    </dgm:pt>
    <dgm:pt modelId="{909ECB60-E60D-429D-AF1A-DEEC86F8F100}">
      <dgm:prSet phldrT="[Текст]"/>
      <dgm:spPr/>
      <dgm:t>
        <a:bodyPr/>
        <a:lstStyle/>
        <a:p>
          <a:r>
            <a:rPr lang="ru-RU" dirty="0" smtClean="0"/>
            <a:t>демографические</a:t>
          </a:r>
          <a:endParaRPr lang="uk-UA" dirty="0"/>
        </a:p>
      </dgm:t>
    </dgm:pt>
    <dgm:pt modelId="{3FD2EF63-BEC4-40F1-9AD8-F8C905FDFAF4}" type="parTrans" cxnId="{F23C5566-1F69-4244-9981-95F67FF15712}">
      <dgm:prSet/>
      <dgm:spPr/>
      <dgm:t>
        <a:bodyPr/>
        <a:lstStyle/>
        <a:p>
          <a:endParaRPr lang="uk-UA"/>
        </a:p>
      </dgm:t>
    </dgm:pt>
    <dgm:pt modelId="{E55FEBE2-29E5-453E-B085-FAE5E1060ED4}" type="sibTrans" cxnId="{F23C5566-1F69-4244-9981-95F67FF15712}">
      <dgm:prSet/>
      <dgm:spPr/>
      <dgm:t>
        <a:bodyPr/>
        <a:lstStyle/>
        <a:p>
          <a:endParaRPr lang="uk-UA"/>
        </a:p>
      </dgm:t>
    </dgm:pt>
    <dgm:pt modelId="{EB78A07D-DA11-4128-8BBD-DD5367608A7E}">
      <dgm:prSet/>
      <dgm:spPr/>
      <dgm:t>
        <a:bodyPr/>
        <a:lstStyle/>
        <a:p>
          <a:r>
            <a:rPr lang="ru-RU" dirty="0" smtClean="0"/>
            <a:t>социальные</a:t>
          </a:r>
          <a:endParaRPr lang="uk-UA" dirty="0"/>
        </a:p>
      </dgm:t>
    </dgm:pt>
    <dgm:pt modelId="{03765BDD-D8DC-48D1-89C1-68F668635ED0}" type="parTrans" cxnId="{E3D2C739-61DA-4B62-B2BD-A9F182EAF203}">
      <dgm:prSet/>
      <dgm:spPr/>
      <dgm:t>
        <a:bodyPr/>
        <a:lstStyle/>
        <a:p>
          <a:endParaRPr lang="uk-UA"/>
        </a:p>
      </dgm:t>
    </dgm:pt>
    <dgm:pt modelId="{2FF3BDB3-EDB2-47AD-91A7-5F75E8AE03F0}" type="sibTrans" cxnId="{E3D2C739-61DA-4B62-B2BD-A9F182EAF203}">
      <dgm:prSet/>
      <dgm:spPr/>
      <dgm:t>
        <a:bodyPr/>
        <a:lstStyle/>
        <a:p>
          <a:endParaRPr lang="uk-UA"/>
        </a:p>
      </dgm:t>
    </dgm:pt>
    <dgm:pt modelId="{2E6B1377-8644-465B-AD09-A8355B3CDE04}">
      <dgm:prSet/>
      <dgm:spPr/>
      <dgm:t>
        <a:bodyPr/>
        <a:lstStyle/>
        <a:p>
          <a:r>
            <a:rPr lang="ru-RU" dirty="0" smtClean="0"/>
            <a:t>культурные и </a:t>
          </a:r>
          <a:r>
            <a:rPr lang="ru-RU" dirty="0" err="1" smtClean="0"/>
            <a:t>субкультурные</a:t>
          </a:r>
          <a:endParaRPr lang="uk-UA" dirty="0"/>
        </a:p>
      </dgm:t>
    </dgm:pt>
    <dgm:pt modelId="{950F6498-A8DD-434F-B3FA-93D432B3D299}" type="parTrans" cxnId="{2049E9AC-A2F6-455A-8583-6CBE8BFF2F36}">
      <dgm:prSet/>
      <dgm:spPr/>
      <dgm:t>
        <a:bodyPr/>
        <a:lstStyle/>
        <a:p>
          <a:endParaRPr lang="uk-UA"/>
        </a:p>
      </dgm:t>
    </dgm:pt>
    <dgm:pt modelId="{A0645C6A-C751-436A-8EC7-4CF57B39881B}" type="sibTrans" cxnId="{2049E9AC-A2F6-455A-8583-6CBE8BFF2F36}">
      <dgm:prSet/>
      <dgm:spPr/>
      <dgm:t>
        <a:bodyPr/>
        <a:lstStyle/>
        <a:p>
          <a:endParaRPr lang="uk-UA"/>
        </a:p>
      </dgm:t>
    </dgm:pt>
    <dgm:pt modelId="{C8BBA650-4969-4DEB-A985-DFEEB0601ED3}" type="pres">
      <dgm:prSet presAssocID="{CB67ECB8-40F3-469A-9942-9FCD134AD2FF}" presName="Name0" presStyleCnt="0">
        <dgm:presLayoutVars>
          <dgm:chMax val="7"/>
          <dgm:chPref val="7"/>
          <dgm:dir/>
        </dgm:presLayoutVars>
      </dgm:prSet>
      <dgm:spPr/>
    </dgm:pt>
    <dgm:pt modelId="{126C5E2D-DD2F-4298-8755-10A7C1716F7C}" type="pres">
      <dgm:prSet presAssocID="{CB67ECB8-40F3-469A-9942-9FCD134AD2FF}" presName="Name1" presStyleCnt="0"/>
      <dgm:spPr/>
    </dgm:pt>
    <dgm:pt modelId="{998A290C-A9DE-458F-B98C-6AEA097832F4}" type="pres">
      <dgm:prSet presAssocID="{CB67ECB8-40F3-469A-9942-9FCD134AD2FF}" presName="cycle" presStyleCnt="0"/>
      <dgm:spPr/>
    </dgm:pt>
    <dgm:pt modelId="{EDCE9F99-F33F-4242-8D1A-571804687384}" type="pres">
      <dgm:prSet presAssocID="{CB67ECB8-40F3-469A-9942-9FCD134AD2FF}" presName="srcNode" presStyleLbl="node1" presStyleIdx="0" presStyleCnt="5"/>
      <dgm:spPr/>
    </dgm:pt>
    <dgm:pt modelId="{072F159D-16EC-41E6-A3FC-FCCEF38650EB}" type="pres">
      <dgm:prSet presAssocID="{CB67ECB8-40F3-469A-9942-9FCD134AD2FF}" presName="conn" presStyleLbl="parChTrans1D2" presStyleIdx="0" presStyleCnt="1"/>
      <dgm:spPr/>
    </dgm:pt>
    <dgm:pt modelId="{F6E70F79-5C5E-49D7-90E3-0C576177101A}" type="pres">
      <dgm:prSet presAssocID="{CB67ECB8-40F3-469A-9942-9FCD134AD2FF}" presName="extraNode" presStyleLbl="node1" presStyleIdx="0" presStyleCnt="5"/>
      <dgm:spPr/>
    </dgm:pt>
    <dgm:pt modelId="{CEC51B0B-9A5D-4EFE-A29E-56EC199EEE73}" type="pres">
      <dgm:prSet presAssocID="{CB67ECB8-40F3-469A-9942-9FCD134AD2FF}" presName="dstNode" presStyleLbl="node1" presStyleIdx="0" presStyleCnt="5"/>
      <dgm:spPr/>
    </dgm:pt>
    <dgm:pt modelId="{14413217-0AF1-4307-BE21-1E2F108C96AD}" type="pres">
      <dgm:prSet presAssocID="{02065EA4-E870-4E2C-9289-B2F0F983EB4B}" presName="text_1" presStyleLbl="node1" presStyleIdx="0" presStyleCnt="5">
        <dgm:presLayoutVars>
          <dgm:bulletEnabled val="1"/>
        </dgm:presLayoutVars>
      </dgm:prSet>
      <dgm:spPr/>
    </dgm:pt>
    <dgm:pt modelId="{C81247C8-0086-4A6A-9F2E-0618BAC86797}" type="pres">
      <dgm:prSet presAssocID="{02065EA4-E870-4E2C-9289-B2F0F983EB4B}" presName="accent_1" presStyleCnt="0"/>
      <dgm:spPr/>
    </dgm:pt>
    <dgm:pt modelId="{DB8B2D4B-EA18-4FF0-8C33-4D283AE6E2D3}" type="pres">
      <dgm:prSet presAssocID="{02065EA4-E870-4E2C-9289-B2F0F983EB4B}" presName="accentRepeatNode" presStyleLbl="solidFgAcc1" presStyleIdx="0" presStyleCnt="5"/>
      <dgm:spPr/>
    </dgm:pt>
    <dgm:pt modelId="{7DF17CD2-4F4F-4B35-826C-D1B3ADB8D38A}" type="pres">
      <dgm:prSet presAssocID="{EB78A07D-DA11-4128-8BBD-DD5367608A7E}" presName="text_2" presStyleLbl="node1" presStyleIdx="1" presStyleCnt="5">
        <dgm:presLayoutVars>
          <dgm:bulletEnabled val="1"/>
        </dgm:presLayoutVars>
      </dgm:prSet>
      <dgm:spPr/>
    </dgm:pt>
    <dgm:pt modelId="{05DB77C3-3947-4414-ABC5-AE248B10FDB3}" type="pres">
      <dgm:prSet presAssocID="{EB78A07D-DA11-4128-8BBD-DD5367608A7E}" presName="accent_2" presStyleCnt="0"/>
      <dgm:spPr/>
    </dgm:pt>
    <dgm:pt modelId="{998D71D9-EDA6-426B-9E9B-628F5E8FF00E}" type="pres">
      <dgm:prSet presAssocID="{EB78A07D-DA11-4128-8BBD-DD5367608A7E}" presName="accentRepeatNode" presStyleLbl="solidFgAcc1" presStyleIdx="1" presStyleCnt="5"/>
      <dgm:spPr/>
    </dgm:pt>
    <dgm:pt modelId="{1EB48779-9689-4105-B516-8D85D4DDDA86}" type="pres">
      <dgm:prSet presAssocID="{2E6B1377-8644-465B-AD09-A8355B3CDE04}" presName="text_3" presStyleLbl="node1" presStyleIdx="2" presStyleCnt="5">
        <dgm:presLayoutVars>
          <dgm:bulletEnabled val="1"/>
        </dgm:presLayoutVars>
      </dgm:prSet>
      <dgm:spPr/>
    </dgm:pt>
    <dgm:pt modelId="{6A85362C-CD4D-4F0B-A087-FA0708AF6A6D}" type="pres">
      <dgm:prSet presAssocID="{2E6B1377-8644-465B-AD09-A8355B3CDE04}" presName="accent_3" presStyleCnt="0"/>
      <dgm:spPr/>
    </dgm:pt>
    <dgm:pt modelId="{F49AEAE5-640A-4647-B5C8-0CAEA133B27F}" type="pres">
      <dgm:prSet presAssocID="{2E6B1377-8644-465B-AD09-A8355B3CDE04}" presName="accentRepeatNode" presStyleLbl="solidFgAcc1" presStyleIdx="2" presStyleCnt="5"/>
      <dgm:spPr/>
    </dgm:pt>
    <dgm:pt modelId="{6B07653B-A279-4BC2-A81D-85C27A412FEC}" type="pres">
      <dgm:prSet presAssocID="{F077AF08-F62A-4F9D-8126-D6DE35892561}" presName="text_4" presStyleLbl="node1" presStyleIdx="3" presStyleCnt="5">
        <dgm:presLayoutVars>
          <dgm:bulletEnabled val="1"/>
        </dgm:presLayoutVars>
      </dgm:prSet>
      <dgm:spPr/>
    </dgm:pt>
    <dgm:pt modelId="{29AF1FAD-D560-4729-8E5E-14E140EEA57B}" type="pres">
      <dgm:prSet presAssocID="{F077AF08-F62A-4F9D-8126-D6DE35892561}" presName="accent_4" presStyleCnt="0"/>
      <dgm:spPr/>
    </dgm:pt>
    <dgm:pt modelId="{D96EDA93-C7E8-45FC-83DF-BF6EC2D93A5C}" type="pres">
      <dgm:prSet presAssocID="{F077AF08-F62A-4F9D-8126-D6DE35892561}" presName="accentRepeatNode" presStyleLbl="solidFgAcc1" presStyleIdx="3" presStyleCnt="5"/>
      <dgm:spPr/>
    </dgm:pt>
    <dgm:pt modelId="{06310FB6-80CD-4E29-9989-EA5967B656FB}" type="pres">
      <dgm:prSet presAssocID="{909ECB60-E60D-429D-AF1A-DEEC86F8F100}" presName="text_5" presStyleLbl="node1" presStyleIdx="4" presStyleCnt="5">
        <dgm:presLayoutVars>
          <dgm:bulletEnabled val="1"/>
        </dgm:presLayoutVars>
      </dgm:prSet>
      <dgm:spPr/>
    </dgm:pt>
    <dgm:pt modelId="{C391D00C-89B2-4A01-BECE-EC5FC1DCA1CF}" type="pres">
      <dgm:prSet presAssocID="{909ECB60-E60D-429D-AF1A-DEEC86F8F100}" presName="accent_5" presStyleCnt="0"/>
      <dgm:spPr/>
    </dgm:pt>
    <dgm:pt modelId="{E7F175F4-37D9-4F36-A74D-D3975C8B2E99}" type="pres">
      <dgm:prSet presAssocID="{909ECB60-E60D-429D-AF1A-DEEC86F8F100}" presName="accentRepeatNode" presStyleLbl="solidFgAcc1" presStyleIdx="4" presStyleCnt="5"/>
      <dgm:spPr/>
    </dgm:pt>
  </dgm:ptLst>
  <dgm:cxnLst>
    <dgm:cxn modelId="{2049E9AC-A2F6-455A-8583-6CBE8BFF2F36}" srcId="{CB67ECB8-40F3-469A-9942-9FCD134AD2FF}" destId="{2E6B1377-8644-465B-AD09-A8355B3CDE04}" srcOrd="2" destOrd="0" parTransId="{950F6498-A8DD-434F-B3FA-93D432B3D299}" sibTransId="{A0645C6A-C751-436A-8EC7-4CF57B39881B}"/>
    <dgm:cxn modelId="{90C7A7D8-B19E-49FB-8F7A-EE5B41E63ED1}" type="presOf" srcId="{EB78A07D-DA11-4128-8BBD-DD5367608A7E}" destId="{7DF17CD2-4F4F-4B35-826C-D1B3ADB8D38A}" srcOrd="0" destOrd="0" presId="urn:microsoft.com/office/officeart/2008/layout/VerticalCurvedList"/>
    <dgm:cxn modelId="{B54A09AC-A529-47A4-AF57-E8E3C7C3C3BE}" type="presOf" srcId="{2E6B1377-8644-465B-AD09-A8355B3CDE04}" destId="{1EB48779-9689-4105-B516-8D85D4DDDA86}" srcOrd="0" destOrd="0" presId="urn:microsoft.com/office/officeart/2008/layout/VerticalCurvedList"/>
    <dgm:cxn modelId="{6721EEA0-8EC1-46D3-986F-AF8FD8C13539}" type="presOf" srcId="{F077AF08-F62A-4F9D-8126-D6DE35892561}" destId="{6B07653B-A279-4BC2-A81D-85C27A412FEC}" srcOrd="0" destOrd="0" presId="urn:microsoft.com/office/officeart/2008/layout/VerticalCurvedList"/>
    <dgm:cxn modelId="{F23C5566-1F69-4244-9981-95F67FF15712}" srcId="{CB67ECB8-40F3-469A-9942-9FCD134AD2FF}" destId="{909ECB60-E60D-429D-AF1A-DEEC86F8F100}" srcOrd="4" destOrd="0" parTransId="{3FD2EF63-BEC4-40F1-9AD8-F8C905FDFAF4}" sibTransId="{E55FEBE2-29E5-453E-B085-FAE5E1060ED4}"/>
    <dgm:cxn modelId="{DBAACA15-3320-45A8-B9E3-BD97382A8A1C}" type="presOf" srcId="{909ECB60-E60D-429D-AF1A-DEEC86F8F100}" destId="{06310FB6-80CD-4E29-9989-EA5967B656FB}" srcOrd="0" destOrd="0" presId="urn:microsoft.com/office/officeart/2008/layout/VerticalCurvedList"/>
    <dgm:cxn modelId="{C56302B7-3C79-4732-9006-F1F7FBDE5234}" srcId="{CB67ECB8-40F3-469A-9942-9FCD134AD2FF}" destId="{F077AF08-F62A-4F9D-8126-D6DE35892561}" srcOrd="3" destOrd="0" parTransId="{543E73A2-8B5F-4F95-9294-C17CB85D1074}" sibTransId="{E42A6379-36FC-4E8D-99F7-7061A64795C7}"/>
    <dgm:cxn modelId="{28DD0497-B069-4AF5-836E-026737C33DCC}" type="presOf" srcId="{02065EA4-E870-4E2C-9289-B2F0F983EB4B}" destId="{14413217-0AF1-4307-BE21-1E2F108C96AD}" srcOrd="0" destOrd="0" presId="urn:microsoft.com/office/officeart/2008/layout/VerticalCurvedList"/>
    <dgm:cxn modelId="{E97E2FA0-24A8-40B9-AB44-1952D1D04D8B}" srcId="{CB67ECB8-40F3-469A-9942-9FCD134AD2FF}" destId="{02065EA4-E870-4E2C-9289-B2F0F983EB4B}" srcOrd="0" destOrd="0" parTransId="{9368685A-7AD8-4FDE-9141-EE92251C47E7}" sibTransId="{25E40BCC-A143-4059-AFA5-A9FC07BD9271}"/>
    <dgm:cxn modelId="{E8A50F13-A0B0-4358-AD96-2E4D71444552}" type="presOf" srcId="{CB67ECB8-40F3-469A-9942-9FCD134AD2FF}" destId="{C8BBA650-4969-4DEB-A985-DFEEB0601ED3}" srcOrd="0" destOrd="0" presId="urn:microsoft.com/office/officeart/2008/layout/VerticalCurvedList"/>
    <dgm:cxn modelId="{E3D2C739-61DA-4B62-B2BD-A9F182EAF203}" srcId="{CB67ECB8-40F3-469A-9942-9FCD134AD2FF}" destId="{EB78A07D-DA11-4128-8BBD-DD5367608A7E}" srcOrd="1" destOrd="0" parTransId="{03765BDD-D8DC-48D1-89C1-68F668635ED0}" sibTransId="{2FF3BDB3-EDB2-47AD-91A7-5F75E8AE03F0}"/>
    <dgm:cxn modelId="{D635D482-CB90-4553-A1D3-7BC22242CE57}" type="presOf" srcId="{25E40BCC-A143-4059-AFA5-A9FC07BD9271}" destId="{072F159D-16EC-41E6-A3FC-FCCEF38650EB}" srcOrd="0" destOrd="0" presId="urn:microsoft.com/office/officeart/2008/layout/VerticalCurvedList"/>
    <dgm:cxn modelId="{EB9B0BCF-47C7-400D-8670-66F156E0295B}" type="presParOf" srcId="{C8BBA650-4969-4DEB-A985-DFEEB0601ED3}" destId="{126C5E2D-DD2F-4298-8755-10A7C1716F7C}" srcOrd="0" destOrd="0" presId="urn:microsoft.com/office/officeart/2008/layout/VerticalCurvedList"/>
    <dgm:cxn modelId="{D46DF233-4F5A-4DCA-931C-2422AB882D9A}" type="presParOf" srcId="{126C5E2D-DD2F-4298-8755-10A7C1716F7C}" destId="{998A290C-A9DE-458F-B98C-6AEA097832F4}" srcOrd="0" destOrd="0" presId="urn:microsoft.com/office/officeart/2008/layout/VerticalCurvedList"/>
    <dgm:cxn modelId="{775E92BE-76C9-42B9-9399-E743DC48F108}" type="presParOf" srcId="{998A290C-A9DE-458F-B98C-6AEA097832F4}" destId="{EDCE9F99-F33F-4242-8D1A-571804687384}" srcOrd="0" destOrd="0" presId="urn:microsoft.com/office/officeart/2008/layout/VerticalCurvedList"/>
    <dgm:cxn modelId="{70875DB3-95D7-4643-B2E8-C36FE2A6422B}" type="presParOf" srcId="{998A290C-A9DE-458F-B98C-6AEA097832F4}" destId="{072F159D-16EC-41E6-A3FC-FCCEF38650EB}" srcOrd="1" destOrd="0" presId="urn:microsoft.com/office/officeart/2008/layout/VerticalCurvedList"/>
    <dgm:cxn modelId="{59068F5E-1353-403C-BCA4-0761FA7533A6}" type="presParOf" srcId="{998A290C-A9DE-458F-B98C-6AEA097832F4}" destId="{F6E70F79-5C5E-49D7-90E3-0C576177101A}" srcOrd="2" destOrd="0" presId="urn:microsoft.com/office/officeart/2008/layout/VerticalCurvedList"/>
    <dgm:cxn modelId="{44719997-24ED-45BE-9752-D0686AC7D07C}" type="presParOf" srcId="{998A290C-A9DE-458F-B98C-6AEA097832F4}" destId="{CEC51B0B-9A5D-4EFE-A29E-56EC199EEE73}" srcOrd="3" destOrd="0" presId="urn:microsoft.com/office/officeart/2008/layout/VerticalCurvedList"/>
    <dgm:cxn modelId="{7E8931B8-5D5B-4C75-AE60-24981D18A40B}" type="presParOf" srcId="{126C5E2D-DD2F-4298-8755-10A7C1716F7C}" destId="{14413217-0AF1-4307-BE21-1E2F108C96AD}" srcOrd="1" destOrd="0" presId="urn:microsoft.com/office/officeart/2008/layout/VerticalCurvedList"/>
    <dgm:cxn modelId="{C7D7ACAF-0D98-4E0A-830E-6BB46922A959}" type="presParOf" srcId="{126C5E2D-DD2F-4298-8755-10A7C1716F7C}" destId="{C81247C8-0086-4A6A-9F2E-0618BAC86797}" srcOrd="2" destOrd="0" presId="urn:microsoft.com/office/officeart/2008/layout/VerticalCurvedList"/>
    <dgm:cxn modelId="{E7B9160C-2F82-4DE0-947E-9F98D33BDDEC}" type="presParOf" srcId="{C81247C8-0086-4A6A-9F2E-0618BAC86797}" destId="{DB8B2D4B-EA18-4FF0-8C33-4D283AE6E2D3}" srcOrd="0" destOrd="0" presId="urn:microsoft.com/office/officeart/2008/layout/VerticalCurvedList"/>
    <dgm:cxn modelId="{D0956D29-325E-4C8B-8AC9-60CE1E26A673}" type="presParOf" srcId="{126C5E2D-DD2F-4298-8755-10A7C1716F7C}" destId="{7DF17CD2-4F4F-4B35-826C-D1B3ADB8D38A}" srcOrd="3" destOrd="0" presId="urn:microsoft.com/office/officeart/2008/layout/VerticalCurvedList"/>
    <dgm:cxn modelId="{B5E95962-2704-4257-B1D0-A13E27860567}" type="presParOf" srcId="{126C5E2D-DD2F-4298-8755-10A7C1716F7C}" destId="{05DB77C3-3947-4414-ABC5-AE248B10FDB3}" srcOrd="4" destOrd="0" presId="urn:microsoft.com/office/officeart/2008/layout/VerticalCurvedList"/>
    <dgm:cxn modelId="{01A0D456-2EAE-42B5-AF29-F52248A589AC}" type="presParOf" srcId="{05DB77C3-3947-4414-ABC5-AE248B10FDB3}" destId="{998D71D9-EDA6-426B-9E9B-628F5E8FF00E}" srcOrd="0" destOrd="0" presId="urn:microsoft.com/office/officeart/2008/layout/VerticalCurvedList"/>
    <dgm:cxn modelId="{C05AEFD9-42D0-4975-B9B3-D71E6053DD4F}" type="presParOf" srcId="{126C5E2D-DD2F-4298-8755-10A7C1716F7C}" destId="{1EB48779-9689-4105-B516-8D85D4DDDA86}" srcOrd="5" destOrd="0" presId="urn:microsoft.com/office/officeart/2008/layout/VerticalCurvedList"/>
    <dgm:cxn modelId="{6906C7EA-625F-4430-B812-3D896C9DE5CB}" type="presParOf" srcId="{126C5E2D-DD2F-4298-8755-10A7C1716F7C}" destId="{6A85362C-CD4D-4F0B-A087-FA0708AF6A6D}" srcOrd="6" destOrd="0" presId="urn:microsoft.com/office/officeart/2008/layout/VerticalCurvedList"/>
    <dgm:cxn modelId="{08493019-DDD8-4964-9D27-B13FF915C1C8}" type="presParOf" srcId="{6A85362C-CD4D-4F0B-A087-FA0708AF6A6D}" destId="{F49AEAE5-640A-4647-B5C8-0CAEA133B27F}" srcOrd="0" destOrd="0" presId="urn:microsoft.com/office/officeart/2008/layout/VerticalCurvedList"/>
    <dgm:cxn modelId="{6A1431EF-73FA-4934-B29F-B9B94FD32873}" type="presParOf" srcId="{126C5E2D-DD2F-4298-8755-10A7C1716F7C}" destId="{6B07653B-A279-4BC2-A81D-85C27A412FEC}" srcOrd="7" destOrd="0" presId="urn:microsoft.com/office/officeart/2008/layout/VerticalCurvedList"/>
    <dgm:cxn modelId="{2FCCC5A5-8562-4E8A-B916-821ED3FE3927}" type="presParOf" srcId="{126C5E2D-DD2F-4298-8755-10A7C1716F7C}" destId="{29AF1FAD-D560-4729-8E5E-14E140EEA57B}" srcOrd="8" destOrd="0" presId="urn:microsoft.com/office/officeart/2008/layout/VerticalCurvedList"/>
    <dgm:cxn modelId="{AFDF8980-4E49-4662-86A3-7DB09D41ECA2}" type="presParOf" srcId="{29AF1FAD-D560-4729-8E5E-14E140EEA57B}" destId="{D96EDA93-C7E8-45FC-83DF-BF6EC2D93A5C}" srcOrd="0" destOrd="0" presId="urn:microsoft.com/office/officeart/2008/layout/VerticalCurvedList"/>
    <dgm:cxn modelId="{E1ABFDC7-7C44-4008-8C15-4D589CCD5AC7}" type="presParOf" srcId="{126C5E2D-DD2F-4298-8755-10A7C1716F7C}" destId="{06310FB6-80CD-4E29-9989-EA5967B656FB}" srcOrd="9" destOrd="0" presId="urn:microsoft.com/office/officeart/2008/layout/VerticalCurvedList"/>
    <dgm:cxn modelId="{579B9E51-E83C-44E2-A612-FAE272E1E5C3}" type="presParOf" srcId="{126C5E2D-DD2F-4298-8755-10A7C1716F7C}" destId="{C391D00C-89B2-4A01-BECE-EC5FC1DCA1CF}" srcOrd="10" destOrd="0" presId="urn:microsoft.com/office/officeart/2008/layout/VerticalCurvedList"/>
    <dgm:cxn modelId="{624B83A3-2628-43F4-92ED-2E6F15C262B8}" type="presParOf" srcId="{C391D00C-89B2-4A01-BECE-EC5FC1DCA1CF}" destId="{E7F175F4-37D9-4F36-A74D-D3975C8B2E99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FE5F94-46CD-4A79-8342-C380F4020F31}" type="doc">
      <dgm:prSet loTypeId="urn:microsoft.com/office/officeart/2005/8/layout/radial4" loCatId="relationship" qsTypeId="urn:microsoft.com/office/officeart/2005/8/quickstyle/simple3" qsCatId="simple" csTypeId="urn:microsoft.com/office/officeart/2005/8/colors/accent0_1" csCatId="mainScheme" phldr="1"/>
      <dgm:spPr/>
      <dgm:t>
        <a:bodyPr/>
        <a:lstStyle/>
        <a:p>
          <a:endParaRPr lang="uk-UA"/>
        </a:p>
      </dgm:t>
    </dgm:pt>
    <dgm:pt modelId="{3675BBA0-4D48-41F0-94CF-FF5D678E493B}">
      <dgm:prSet phldrT="[Текст]" custT="1"/>
      <dgm:spPr/>
      <dgm:t>
        <a:bodyPr/>
        <a:lstStyle/>
        <a:p>
          <a:r>
            <a:rPr lang="uk-UA" sz="1100">
              <a:latin typeface="Arial" panose="020B0604020202020204" pitchFamily="34" charset="0"/>
              <a:cs typeface="Arial" panose="020B0604020202020204" pitchFamily="34" charset="0"/>
            </a:rPr>
            <a:t>Безопасность  домохозяйства</a:t>
          </a:r>
        </a:p>
      </dgm:t>
    </dgm:pt>
    <dgm:pt modelId="{8A9251A5-B5FE-4F33-A528-15132DC6B632}" type="parTrans" cxnId="{59F70859-119B-4A2D-B526-F7BE198F0005}">
      <dgm:prSet/>
      <dgm:spPr/>
      <dgm:t>
        <a:bodyPr/>
        <a:lstStyle/>
        <a:p>
          <a:endParaRPr lang="uk-UA"/>
        </a:p>
      </dgm:t>
    </dgm:pt>
    <dgm:pt modelId="{6659D453-91DC-4A3D-80A5-BD151599FCB9}" type="sibTrans" cxnId="{59F70859-119B-4A2D-B526-F7BE198F0005}">
      <dgm:prSet/>
      <dgm:spPr/>
      <dgm:t>
        <a:bodyPr/>
        <a:lstStyle/>
        <a:p>
          <a:endParaRPr lang="uk-UA"/>
        </a:p>
      </dgm:t>
    </dgm:pt>
    <dgm:pt modelId="{B72BF6BC-6215-47C7-9DDE-755B3A59DD10}">
      <dgm:prSet phldrT="[Текст]"/>
      <dgm:spPr/>
      <dgm:t>
        <a:bodyPr/>
        <a:lstStyle/>
        <a:p>
          <a:r>
            <a:rPr lang="ru-RU">
              <a:latin typeface="Arial" panose="020B0604020202020204" pitchFamily="34" charset="0"/>
              <a:cs typeface="Arial" panose="020B0604020202020204" pitchFamily="34" charset="0"/>
            </a:rPr>
            <a:t>Угрозы, связанные с заемными финансовыми ресурсами</a:t>
          </a:r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BF709F-1AE9-43E4-BD4C-F7CB4B365B5C}" type="parTrans" cxnId="{8B734218-AFBD-4273-A15B-62F94C8621B3}">
      <dgm:prSet/>
      <dgm:spPr/>
      <dgm:t>
        <a:bodyPr/>
        <a:lstStyle/>
        <a:p>
          <a:endParaRPr lang="uk-UA"/>
        </a:p>
      </dgm:t>
    </dgm:pt>
    <dgm:pt modelId="{C679CEF2-7BC6-4CAE-A50D-300350453914}" type="sibTrans" cxnId="{8B734218-AFBD-4273-A15B-62F94C8621B3}">
      <dgm:prSet/>
      <dgm:spPr/>
      <dgm:t>
        <a:bodyPr/>
        <a:lstStyle/>
        <a:p>
          <a:endParaRPr lang="uk-UA"/>
        </a:p>
      </dgm:t>
    </dgm:pt>
    <dgm:pt modelId="{804FB57D-FDCA-45A4-853B-A2C3F409E688}">
      <dgm:prSet phldrT="[Текст]"/>
      <dgm:spPr/>
      <dgm:t>
        <a:bodyPr/>
        <a:lstStyle/>
        <a:p>
          <a:r>
            <a:rPr lang="ru-RU">
              <a:latin typeface="Arial" panose="020B0604020202020204" pitchFamily="34" charset="0"/>
              <a:cs typeface="Arial" panose="020B0604020202020204" pitchFamily="34" charset="0"/>
            </a:rPr>
            <a:t>Угрозы, связанные  с фин. ресурсами, для собственного обеспечения </a:t>
          </a:r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54D5A7-E9BA-4884-9383-857A2B2975A2}" type="parTrans" cxnId="{538CEC4E-F2B4-4698-B9B9-B474B5DF64CB}">
      <dgm:prSet/>
      <dgm:spPr/>
      <dgm:t>
        <a:bodyPr/>
        <a:lstStyle/>
        <a:p>
          <a:endParaRPr lang="uk-UA"/>
        </a:p>
      </dgm:t>
    </dgm:pt>
    <dgm:pt modelId="{F9FC71F2-2F26-4366-B56C-5D404A09C09F}" type="sibTrans" cxnId="{538CEC4E-F2B4-4698-B9B9-B474B5DF64CB}">
      <dgm:prSet/>
      <dgm:spPr/>
      <dgm:t>
        <a:bodyPr/>
        <a:lstStyle/>
        <a:p>
          <a:endParaRPr lang="uk-UA"/>
        </a:p>
      </dgm:t>
    </dgm:pt>
    <dgm:pt modelId="{D7B8CB5F-4FC7-41B4-9E69-D4A368C33EBF}">
      <dgm:prSet/>
      <dgm:spPr/>
      <dgm:t>
        <a:bodyPr/>
        <a:lstStyle/>
        <a:p>
          <a:r>
            <a:rPr lang="ru-RU">
              <a:latin typeface="Arial" panose="020B0604020202020204" pitchFamily="34" charset="0"/>
              <a:cs typeface="Arial" panose="020B0604020202020204" pitchFamily="34" charset="0"/>
            </a:rPr>
            <a:t>Угрозы, связанные  с другими фин. ресурсами</a:t>
          </a:r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B34F1CF-4EB3-469C-8FC6-2218B8A703F8}" type="parTrans" cxnId="{86151DF2-F761-4B95-B761-A515036FCF5C}">
      <dgm:prSet/>
      <dgm:spPr/>
      <dgm:t>
        <a:bodyPr/>
        <a:lstStyle/>
        <a:p>
          <a:endParaRPr lang="uk-UA"/>
        </a:p>
      </dgm:t>
    </dgm:pt>
    <dgm:pt modelId="{0364BD7E-87F4-435D-8C53-FAF705EE2BC6}" type="sibTrans" cxnId="{86151DF2-F761-4B95-B761-A515036FCF5C}">
      <dgm:prSet/>
      <dgm:spPr/>
      <dgm:t>
        <a:bodyPr/>
        <a:lstStyle/>
        <a:p>
          <a:endParaRPr lang="uk-UA"/>
        </a:p>
      </dgm:t>
    </dgm:pt>
    <dgm:pt modelId="{04922BD9-7313-420F-AC0E-CD4BD98EA298}">
      <dgm:prSet/>
      <dgm:spPr/>
      <dgm:t>
        <a:bodyPr/>
        <a:lstStyle/>
        <a:p>
          <a:r>
            <a:rPr lang="ru-RU">
              <a:latin typeface="Arial" panose="020B0604020202020204" pitchFamily="34" charset="0"/>
              <a:cs typeface="Arial" panose="020B0604020202020204" pitchFamily="34" charset="0"/>
            </a:rPr>
            <a:t>Валютные угрозы </a:t>
          </a:r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D5E75F0-15CE-4123-BC44-91AA8D46FAC7}" type="parTrans" cxnId="{154EEF89-6676-4292-A128-5B85D023C4B2}">
      <dgm:prSet/>
      <dgm:spPr/>
      <dgm:t>
        <a:bodyPr/>
        <a:lstStyle/>
        <a:p>
          <a:endParaRPr lang="uk-UA"/>
        </a:p>
      </dgm:t>
    </dgm:pt>
    <dgm:pt modelId="{C1A95DC8-9ABE-4C84-A789-DAB5A4CC1806}" type="sibTrans" cxnId="{154EEF89-6676-4292-A128-5B85D023C4B2}">
      <dgm:prSet/>
      <dgm:spPr/>
      <dgm:t>
        <a:bodyPr/>
        <a:lstStyle/>
        <a:p>
          <a:endParaRPr lang="uk-UA"/>
        </a:p>
      </dgm:t>
    </dgm:pt>
    <dgm:pt modelId="{82E88D18-117D-490F-812F-FDA2BA86B1C8}">
      <dgm:prSet/>
      <dgm:spPr/>
      <dgm:t>
        <a:bodyPr/>
        <a:lstStyle/>
        <a:p>
          <a:r>
            <a:rPr lang="ru-RU">
              <a:latin typeface="Arial" panose="020B0604020202020204" pitchFamily="34" charset="0"/>
              <a:cs typeface="Arial" panose="020B0604020202020204" pitchFamily="34" charset="0"/>
            </a:rPr>
            <a:t>Угрозы, со стороны государства</a:t>
          </a:r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EC39CA-4D7E-49CD-8BE8-ED54D528A999}" type="parTrans" cxnId="{CBD85F27-52C3-4D08-9A34-3EDB8B6F9EE1}">
      <dgm:prSet/>
      <dgm:spPr/>
      <dgm:t>
        <a:bodyPr/>
        <a:lstStyle/>
        <a:p>
          <a:endParaRPr lang="uk-UA"/>
        </a:p>
      </dgm:t>
    </dgm:pt>
    <dgm:pt modelId="{8EFBB122-A7F0-42E5-95F5-7E48234D6F59}" type="sibTrans" cxnId="{CBD85F27-52C3-4D08-9A34-3EDB8B6F9EE1}">
      <dgm:prSet/>
      <dgm:spPr/>
      <dgm:t>
        <a:bodyPr/>
        <a:lstStyle/>
        <a:p>
          <a:endParaRPr lang="uk-UA"/>
        </a:p>
      </dgm:t>
    </dgm:pt>
    <dgm:pt modelId="{17D2D5AA-A0BB-4986-BDB2-DD2F23A20F2E}">
      <dgm:prSet/>
      <dgm:spPr/>
      <dgm:t>
        <a:bodyPr/>
        <a:lstStyle/>
        <a:p>
          <a:r>
            <a:rPr lang="ru-RU">
              <a:latin typeface="Arial" panose="020B0604020202020204" pitchFamily="34" charset="0"/>
              <a:cs typeface="Arial" panose="020B0604020202020204" pitchFamily="34" charset="0"/>
            </a:rPr>
            <a:t>Инфляционные угрозы</a:t>
          </a:r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7E595C-B6BE-422F-A92C-92FA00C4BD33}" type="parTrans" cxnId="{67153337-AB13-45AA-9778-A48DCFDA3B03}">
      <dgm:prSet/>
      <dgm:spPr/>
      <dgm:t>
        <a:bodyPr/>
        <a:lstStyle/>
        <a:p>
          <a:endParaRPr lang="uk-UA"/>
        </a:p>
      </dgm:t>
    </dgm:pt>
    <dgm:pt modelId="{C4168AC9-C0D5-4D5C-A369-CF7B1629934A}" type="sibTrans" cxnId="{67153337-AB13-45AA-9778-A48DCFDA3B03}">
      <dgm:prSet/>
      <dgm:spPr/>
      <dgm:t>
        <a:bodyPr/>
        <a:lstStyle/>
        <a:p>
          <a:endParaRPr lang="uk-UA"/>
        </a:p>
      </dgm:t>
    </dgm:pt>
    <dgm:pt modelId="{7A723C1C-7A70-4836-AC3D-E1A810EEC082}">
      <dgm:prSet/>
      <dgm:spPr/>
      <dgm:t>
        <a:bodyPr/>
        <a:lstStyle/>
        <a:p>
          <a:r>
            <a:rPr lang="ru-RU">
              <a:latin typeface="Arial" panose="020B0604020202020204" pitchFamily="34" charset="0"/>
              <a:cs typeface="Arial" panose="020B0604020202020204" pitchFamily="34" charset="0"/>
            </a:rPr>
            <a:t>Угрозы, связанные с капиталом и с потерей имущества</a:t>
          </a:r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22C84B2-5DAD-43B4-82AC-3FAFF9A31DF4}" type="parTrans" cxnId="{1932CCD4-21FE-4DFD-A3DA-D9E1DA3943FB}">
      <dgm:prSet/>
      <dgm:spPr/>
      <dgm:t>
        <a:bodyPr/>
        <a:lstStyle/>
        <a:p>
          <a:endParaRPr lang="uk-UA"/>
        </a:p>
      </dgm:t>
    </dgm:pt>
    <dgm:pt modelId="{D7970471-03CD-4044-BD86-F9D745ED3DA2}" type="sibTrans" cxnId="{1932CCD4-21FE-4DFD-A3DA-D9E1DA3943FB}">
      <dgm:prSet/>
      <dgm:spPr/>
      <dgm:t>
        <a:bodyPr/>
        <a:lstStyle/>
        <a:p>
          <a:endParaRPr lang="uk-UA"/>
        </a:p>
      </dgm:t>
    </dgm:pt>
    <dgm:pt modelId="{77707077-6423-4AB8-9DDA-71E9C6652904}" type="pres">
      <dgm:prSet presAssocID="{8BFE5F94-46CD-4A79-8342-C380F4020F3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67D70ABF-0696-4C67-AE93-0DAB7A356C57}" type="pres">
      <dgm:prSet presAssocID="{3675BBA0-4D48-41F0-94CF-FF5D678E493B}" presName="centerShape" presStyleLbl="node0" presStyleIdx="0" presStyleCnt="1"/>
      <dgm:spPr/>
      <dgm:t>
        <a:bodyPr/>
        <a:lstStyle/>
        <a:p>
          <a:endParaRPr lang="uk-UA"/>
        </a:p>
      </dgm:t>
    </dgm:pt>
    <dgm:pt modelId="{336137B6-C8B2-4D53-B650-8B24746CA4E1}" type="pres">
      <dgm:prSet presAssocID="{F22C84B2-5DAD-43B4-82AC-3FAFF9A31DF4}" presName="parTrans" presStyleLbl="bgSibTrans2D1" presStyleIdx="0" presStyleCnt="7"/>
      <dgm:spPr/>
      <dgm:t>
        <a:bodyPr/>
        <a:lstStyle/>
        <a:p>
          <a:endParaRPr lang="uk-UA"/>
        </a:p>
      </dgm:t>
    </dgm:pt>
    <dgm:pt modelId="{ACE69D79-4640-4DCA-92A2-519E78F550B0}" type="pres">
      <dgm:prSet presAssocID="{7A723C1C-7A70-4836-AC3D-E1A810EEC082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27C5C0A-3A99-4FCF-A2BA-5423D7442176}" type="pres">
      <dgm:prSet presAssocID="{E9BF709F-1AE9-43E4-BD4C-F7CB4B365B5C}" presName="parTrans" presStyleLbl="bgSibTrans2D1" presStyleIdx="1" presStyleCnt="7"/>
      <dgm:spPr/>
      <dgm:t>
        <a:bodyPr/>
        <a:lstStyle/>
        <a:p>
          <a:endParaRPr lang="uk-UA"/>
        </a:p>
      </dgm:t>
    </dgm:pt>
    <dgm:pt modelId="{50AD55D4-0883-4174-B487-A36F0834D967}" type="pres">
      <dgm:prSet presAssocID="{B72BF6BC-6215-47C7-9DDE-755B3A59DD10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240AEB6-1BD0-497E-8C93-073D660FD7EE}" type="pres">
      <dgm:prSet presAssocID="{5454D5A7-E9BA-4884-9383-857A2B2975A2}" presName="parTrans" presStyleLbl="bgSibTrans2D1" presStyleIdx="2" presStyleCnt="7"/>
      <dgm:spPr/>
      <dgm:t>
        <a:bodyPr/>
        <a:lstStyle/>
        <a:p>
          <a:endParaRPr lang="uk-UA"/>
        </a:p>
      </dgm:t>
    </dgm:pt>
    <dgm:pt modelId="{BDFEB3A6-B030-427E-8589-23E7F69B6D8A}" type="pres">
      <dgm:prSet presAssocID="{804FB57D-FDCA-45A4-853B-A2C3F409E688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0ACEAD90-58B0-4D8D-939B-18DA0A463954}" type="pres">
      <dgm:prSet presAssocID="{AB34F1CF-4EB3-469C-8FC6-2218B8A703F8}" presName="parTrans" presStyleLbl="bgSibTrans2D1" presStyleIdx="3" presStyleCnt="7"/>
      <dgm:spPr/>
      <dgm:t>
        <a:bodyPr/>
        <a:lstStyle/>
        <a:p>
          <a:endParaRPr lang="uk-UA"/>
        </a:p>
      </dgm:t>
    </dgm:pt>
    <dgm:pt modelId="{2884331F-E85B-4FFC-9CDC-5D467B9437F0}" type="pres">
      <dgm:prSet presAssocID="{D7B8CB5F-4FC7-41B4-9E69-D4A368C33EBF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CFBBF7B-3F39-4E72-B50F-35ED0251E495}" type="pres">
      <dgm:prSet presAssocID="{9D5E75F0-15CE-4123-BC44-91AA8D46FAC7}" presName="parTrans" presStyleLbl="bgSibTrans2D1" presStyleIdx="4" presStyleCnt="7"/>
      <dgm:spPr/>
      <dgm:t>
        <a:bodyPr/>
        <a:lstStyle/>
        <a:p>
          <a:endParaRPr lang="uk-UA"/>
        </a:p>
      </dgm:t>
    </dgm:pt>
    <dgm:pt modelId="{E698A50A-7E29-406D-8D9E-689008999403}" type="pres">
      <dgm:prSet presAssocID="{04922BD9-7313-420F-AC0E-CD4BD98EA298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EB7CD0B-6F73-4493-9E07-1F99CBDCD9EF}" type="pres">
      <dgm:prSet presAssocID="{7DEC39CA-4D7E-49CD-8BE8-ED54D528A999}" presName="parTrans" presStyleLbl="bgSibTrans2D1" presStyleIdx="5" presStyleCnt="7"/>
      <dgm:spPr/>
      <dgm:t>
        <a:bodyPr/>
        <a:lstStyle/>
        <a:p>
          <a:endParaRPr lang="uk-UA"/>
        </a:p>
      </dgm:t>
    </dgm:pt>
    <dgm:pt modelId="{267339D5-D022-4709-B643-C79D84CF0212}" type="pres">
      <dgm:prSet presAssocID="{82E88D18-117D-490F-812F-FDA2BA86B1C8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D3DE0C0-E4EA-4146-9859-5C45A3B4AE42}" type="pres">
      <dgm:prSet presAssocID="{1F7E595C-B6BE-422F-A92C-92FA00C4BD33}" presName="parTrans" presStyleLbl="bgSibTrans2D1" presStyleIdx="6" presStyleCnt="7"/>
      <dgm:spPr/>
      <dgm:t>
        <a:bodyPr/>
        <a:lstStyle/>
        <a:p>
          <a:endParaRPr lang="uk-UA"/>
        </a:p>
      </dgm:t>
    </dgm:pt>
    <dgm:pt modelId="{53C7508B-D1E8-474B-9639-7CB3EA32B0D7}" type="pres">
      <dgm:prSet presAssocID="{17D2D5AA-A0BB-4986-BDB2-DD2F23A20F2E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BF88A84A-777E-4491-81AF-E8695E9F5904}" type="presOf" srcId="{1F7E595C-B6BE-422F-A92C-92FA00C4BD33}" destId="{BD3DE0C0-E4EA-4146-9859-5C45A3B4AE42}" srcOrd="0" destOrd="0" presId="urn:microsoft.com/office/officeart/2005/8/layout/radial4"/>
    <dgm:cxn modelId="{59F70859-119B-4A2D-B526-F7BE198F0005}" srcId="{8BFE5F94-46CD-4A79-8342-C380F4020F31}" destId="{3675BBA0-4D48-41F0-94CF-FF5D678E493B}" srcOrd="0" destOrd="0" parTransId="{8A9251A5-B5FE-4F33-A528-15132DC6B632}" sibTransId="{6659D453-91DC-4A3D-80A5-BD151599FCB9}"/>
    <dgm:cxn modelId="{B08A6B88-BC00-4E16-A764-A4B4E480F3AA}" type="presOf" srcId="{F22C84B2-5DAD-43B4-82AC-3FAFF9A31DF4}" destId="{336137B6-C8B2-4D53-B650-8B24746CA4E1}" srcOrd="0" destOrd="0" presId="urn:microsoft.com/office/officeart/2005/8/layout/radial4"/>
    <dgm:cxn modelId="{86151DF2-F761-4B95-B761-A515036FCF5C}" srcId="{3675BBA0-4D48-41F0-94CF-FF5D678E493B}" destId="{D7B8CB5F-4FC7-41B4-9E69-D4A368C33EBF}" srcOrd="3" destOrd="0" parTransId="{AB34F1CF-4EB3-469C-8FC6-2218B8A703F8}" sibTransId="{0364BD7E-87F4-435D-8C53-FAF705EE2BC6}"/>
    <dgm:cxn modelId="{8B734218-AFBD-4273-A15B-62F94C8621B3}" srcId="{3675BBA0-4D48-41F0-94CF-FF5D678E493B}" destId="{B72BF6BC-6215-47C7-9DDE-755B3A59DD10}" srcOrd="1" destOrd="0" parTransId="{E9BF709F-1AE9-43E4-BD4C-F7CB4B365B5C}" sibTransId="{C679CEF2-7BC6-4CAE-A50D-300350453914}"/>
    <dgm:cxn modelId="{2292FA1F-A878-4F51-BA16-3916DE52DB5F}" type="presOf" srcId="{3675BBA0-4D48-41F0-94CF-FF5D678E493B}" destId="{67D70ABF-0696-4C67-AE93-0DAB7A356C57}" srcOrd="0" destOrd="0" presId="urn:microsoft.com/office/officeart/2005/8/layout/radial4"/>
    <dgm:cxn modelId="{C1591279-DCFD-4B0B-B11F-975D7927C986}" type="presOf" srcId="{04922BD9-7313-420F-AC0E-CD4BD98EA298}" destId="{E698A50A-7E29-406D-8D9E-689008999403}" srcOrd="0" destOrd="0" presId="urn:microsoft.com/office/officeart/2005/8/layout/radial4"/>
    <dgm:cxn modelId="{154EEF89-6676-4292-A128-5B85D023C4B2}" srcId="{3675BBA0-4D48-41F0-94CF-FF5D678E493B}" destId="{04922BD9-7313-420F-AC0E-CD4BD98EA298}" srcOrd="4" destOrd="0" parTransId="{9D5E75F0-15CE-4123-BC44-91AA8D46FAC7}" sibTransId="{C1A95DC8-9ABE-4C84-A789-DAB5A4CC1806}"/>
    <dgm:cxn modelId="{538CEC4E-F2B4-4698-B9B9-B474B5DF64CB}" srcId="{3675BBA0-4D48-41F0-94CF-FF5D678E493B}" destId="{804FB57D-FDCA-45A4-853B-A2C3F409E688}" srcOrd="2" destOrd="0" parTransId="{5454D5A7-E9BA-4884-9383-857A2B2975A2}" sibTransId="{F9FC71F2-2F26-4366-B56C-5D404A09C09F}"/>
    <dgm:cxn modelId="{1932CCD4-21FE-4DFD-A3DA-D9E1DA3943FB}" srcId="{3675BBA0-4D48-41F0-94CF-FF5D678E493B}" destId="{7A723C1C-7A70-4836-AC3D-E1A810EEC082}" srcOrd="0" destOrd="0" parTransId="{F22C84B2-5DAD-43B4-82AC-3FAFF9A31DF4}" sibTransId="{D7970471-03CD-4044-BD86-F9D745ED3DA2}"/>
    <dgm:cxn modelId="{4E9E1CF0-3B54-4CB8-A4EE-E7E4625B914C}" type="presOf" srcId="{7DEC39CA-4D7E-49CD-8BE8-ED54D528A999}" destId="{4EB7CD0B-6F73-4493-9E07-1F99CBDCD9EF}" srcOrd="0" destOrd="0" presId="urn:microsoft.com/office/officeart/2005/8/layout/radial4"/>
    <dgm:cxn modelId="{A6D53E95-2223-4906-A489-4C8F2179EF85}" type="presOf" srcId="{AB34F1CF-4EB3-469C-8FC6-2218B8A703F8}" destId="{0ACEAD90-58B0-4D8D-939B-18DA0A463954}" srcOrd="0" destOrd="0" presId="urn:microsoft.com/office/officeart/2005/8/layout/radial4"/>
    <dgm:cxn modelId="{F244C86C-C675-4BF3-98CF-A2B294E51A77}" type="presOf" srcId="{E9BF709F-1AE9-43E4-BD4C-F7CB4B365B5C}" destId="{827C5C0A-3A99-4FCF-A2BA-5423D7442176}" srcOrd="0" destOrd="0" presId="urn:microsoft.com/office/officeart/2005/8/layout/radial4"/>
    <dgm:cxn modelId="{36E2AC42-C8F7-404B-8D5F-A6C12AEC8B39}" type="presOf" srcId="{82E88D18-117D-490F-812F-FDA2BA86B1C8}" destId="{267339D5-D022-4709-B643-C79D84CF0212}" srcOrd="0" destOrd="0" presId="urn:microsoft.com/office/officeart/2005/8/layout/radial4"/>
    <dgm:cxn modelId="{0AAED254-5E08-4128-A53E-8AC8BB13FB00}" type="presOf" srcId="{9D5E75F0-15CE-4123-BC44-91AA8D46FAC7}" destId="{7CFBBF7B-3F39-4E72-B50F-35ED0251E495}" srcOrd="0" destOrd="0" presId="urn:microsoft.com/office/officeart/2005/8/layout/radial4"/>
    <dgm:cxn modelId="{1D79B75E-4C7E-4D57-9580-A00192385424}" type="presOf" srcId="{B72BF6BC-6215-47C7-9DDE-755B3A59DD10}" destId="{50AD55D4-0883-4174-B487-A36F0834D967}" srcOrd="0" destOrd="0" presId="urn:microsoft.com/office/officeart/2005/8/layout/radial4"/>
    <dgm:cxn modelId="{D66238A5-3F05-488A-8437-E4844FD48185}" type="presOf" srcId="{5454D5A7-E9BA-4884-9383-857A2B2975A2}" destId="{F240AEB6-1BD0-497E-8C93-073D660FD7EE}" srcOrd="0" destOrd="0" presId="urn:microsoft.com/office/officeart/2005/8/layout/radial4"/>
    <dgm:cxn modelId="{7D648E2F-EA14-42C7-93F3-7097A6B406E9}" type="presOf" srcId="{804FB57D-FDCA-45A4-853B-A2C3F409E688}" destId="{BDFEB3A6-B030-427E-8589-23E7F69B6D8A}" srcOrd="0" destOrd="0" presId="urn:microsoft.com/office/officeart/2005/8/layout/radial4"/>
    <dgm:cxn modelId="{76397A27-EC4E-4B89-B6B3-4EDA41AF234B}" type="presOf" srcId="{D7B8CB5F-4FC7-41B4-9E69-D4A368C33EBF}" destId="{2884331F-E85B-4FFC-9CDC-5D467B9437F0}" srcOrd="0" destOrd="0" presId="urn:microsoft.com/office/officeart/2005/8/layout/radial4"/>
    <dgm:cxn modelId="{D610F767-2C55-4993-98FF-0F3BF22CC212}" type="presOf" srcId="{7A723C1C-7A70-4836-AC3D-E1A810EEC082}" destId="{ACE69D79-4640-4DCA-92A2-519E78F550B0}" srcOrd="0" destOrd="0" presId="urn:microsoft.com/office/officeart/2005/8/layout/radial4"/>
    <dgm:cxn modelId="{67153337-AB13-45AA-9778-A48DCFDA3B03}" srcId="{3675BBA0-4D48-41F0-94CF-FF5D678E493B}" destId="{17D2D5AA-A0BB-4986-BDB2-DD2F23A20F2E}" srcOrd="6" destOrd="0" parTransId="{1F7E595C-B6BE-422F-A92C-92FA00C4BD33}" sibTransId="{C4168AC9-C0D5-4D5C-A369-CF7B1629934A}"/>
    <dgm:cxn modelId="{9655BC6B-F4CE-4FCB-A780-47E9E1DB908C}" type="presOf" srcId="{17D2D5AA-A0BB-4986-BDB2-DD2F23A20F2E}" destId="{53C7508B-D1E8-474B-9639-7CB3EA32B0D7}" srcOrd="0" destOrd="0" presId="urn:microsoft.com/office/officeart/2005/8/layout/radial4"/>
    <dgm:cxn modelId="{1F448439-E65F-4D17-91FD-A3A667B8041B}" type="presOf" srcId="{8BFE5F94-46CD-4A79-8342-C380F4020F31}" destId="{77707077-6423-4AB8-9DDA-71E9C6652904}" srcOrd="0" destOrd="0" presId="urn:microsoft.com/office/officeart/2005/8/layout/radial4"/>
    <dgm:cxn modelId="{CBD85F27-52C3-4D08-9A34-3EDB8B6F9EE1}" srcId="{3675BBA0-4D48-41F0-94CF-FF5D678E493B}" destId="{82E88D18-117D-490F-812F-FDA2BA86B1C8}" srcOrd="5" destOrd="0" parTransId="{7DEC39CA-4D7E-49CD-8BE8-ED54D528A999}" sibTransId="{8EFBB122-A7F0-42E5-95F5-7E48234D6F59}"/>
    <dgm:cxn modelId="{0EE7B90D-E7A3-48D5-AAA0-F3365DB2BC7E}" type="presParOf" srcId="{77707077-6423-4AB8-9DDA-71E9C6652904}" destId="{67D70ABF-0696-4C67-AE93-0DAB7A356C57}" srcOrd="0" destOrd="0" presId="urn:microsoft.com/office/officeart/2005/8/layout/radial4"/>
    <dgm:cxn modelId="{3C77D5FE-52FB-4FF2-A8C1-53CDB1F43426}" type="presParOf" srcId="{77707077-6423-4AB8-9DDA-71E9C6652904}" destId="{336137B6-C8B2-4D53-B650-8B24746CA4E1}" srcOrd="1" destOrd="0" presId="urn:microsoft.com/office/officeart/2005/8/layout/radial4"/>
    <dgm:cxn modelId="{621EBEFB-8832-4552-BF8C-F933023D6EB3}" type="presParOf" srcId="{77707077-6423-4AB8-9DDA-71E9C6652904}" destId="{ACE69D79-4640-4DCA-92A2-519E78F550B0}" srcOrd="2" destOrd="0" presId="urn:microsoft.com/office/officeart/2005/8/layout/radial4"/>
    <dgm:cxn modelId="{B8C980E7-B341-40B3-A520-773BC5B6174E}" type="presParOf" srcId="{77707077-6423-4AB8-9DDA-71E9C6652904}" destId="{827C5C0A-3A99-4FCF-A2BA-5423D7442176}" srcOrd="3" destOrd="0" presId="urn:microsoft.com/office/officeart/2005/8/layout/radial4"/>
    <dgm:cxn modelId="{8044D2BF-D100-42AF-B2CD-557216A18D71}" type="presParOf" srcId="{77707077-6423-4AB8-9DDA-71E9C6652904}" destId="{50AD55D4-0883-4174-B487-A36F0834D967}" srcOrd="4" destOrd="0" presId="urn:microsoft.com/office/officeart/2005/8/layout/radial4"/>
    <dgm:cxn modelId="{441018E8-ABBE-4538-BBCE-8D1046B49F9C}" type="presParOf" srcId="{77707077-6423-4AB8-9DDA-71E9C6652904}" destId="{F240AEB6-1BD0-497E-8C93-073D660FD7EE}" srcOrd="5" destOrd="0" presId="urn:microsoft.com/office/officeart/2005/8/layout/radial4"/>
    <dgm:cxn modelId="{216CEB9A-D627-4C5C-B8EB-A37897505DA2}" type="presParOf" srcId="{77707077-6423-4AB8-9DDA-71E9C6652904}" destId="{BDFEB3A6-B030-427E-8589-23E7F69B6D8A}" srcOrd="6" destOrd="0" presId="urn:microsoft.com/office/officeart/2005/8/layout/radial4"/>
    <dgm:cxn modelId="{5C556B94-D97A-4DA9-A41A-A32F0D47F142}" type="presParOf" srcId="{77707077-6423-4AB8-9DDA-71E9C6652904}" destId="{0ACEAD90-58B0-4D8D-939B-18DA0A463954}" srcOrd="7" destOrd="0" presId="urn:microsoft.com/office/officeart/2005/8/layout/radial4"/>
    <dgm:cxn modelId="{BB0F136C-93CE-4A0E-A6F7-9562ACAC67CD}" type="presParOf" srcId="{77707077-6423-4AB8-9DDA-71E9C6652904}" destId="{2884331F-E85B-4FFC-9CDC-5D467B9437F0}" srcOrd="8" destOrd="0" presId="urn:microsoft.com/office/officeart/2005/8/layout/radial4"/>
    <dgm:cxn modelId="{010E0276-4BD9-4831-B907-AA219865D462}" type="presParOf" srcId="{77707077-6423-4AB8-9DDA-71E9C6652904}" destId="{7CFBBF7B-3F39-4E72-B50F-35ED0251E495}" srcOrd="9" destOrd="0" presId="urn:microsoft.com/office/officeart/2005/8/layout/radial4"/>
    <dgm:cxn modelId="{E92B3BC8-AF5D-4C43-9730-EF24F5DC63A9}" type="presParOf" srcId="{77707077-6423-4AB8-9DDA-71E9C6652904}" destId="{E698A50A-7E29-406D-8D9E-689008999403}" srcOrd="10" destOrd="0" presId="urn:microsoft.com/office/officeart/2005/8/layout/radial4"/>
    <dgm:cxn modelId="{CC602EFB-D4A9-47B4-82D5-241533C2A583}" type="presParOf" srcId="{77707077-6423-4AB8-9DDA-71E9C6652904}" destId="{4EB7CD0B-6F73-4493-9E07-1F99CBDCD9EF}" srcOrd="11" destOrd="0" presId="urn:microsoft.com/office/officeart/2005/8/layout/radial4"/>
    <dgm:cxn modelId="{B50398BA-ED78-4804-9BA2-E242783192F2}" type="presParOf" srcId="{77707077-6423-4AB8-9DDA-71E9C6652904}" destId="{267339D5-D022-4709-B643-C79D84CF0212}" srcOrd="12" destOrd="0" presId="urn:microsoft.com/office/officeart/2005/8/layout/radial4"/>
    <dgm:cxn modelId="{2D94B547-BCE2-4994-917C-34010AF715DD}" type="presParOf" srcId="{77707077-6423-4AB8-9DDA-71E9C6652904}" destId="{BD3DE0C0-E4EA-4146-9859-5C45A3B4AE42}" srcOrd="13" destOrd="0" presId="urn:microsoft.com/office/officeart/2005/8/layout/radial4"/>
    <dgm:cxn modelId="{86048DF9-9F84-4175-A944-A3230AD32C6E}" type="presParOf" srcId="{77707077-6423-4AB8-9DDA-71E9C6652904}" destId="{53C7508B-D1E8-474B-9639-7CB3EA32B0D7}" srcOrd="1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2F159D-16EC-41E6-A3FC-FCCEF38650EB}">
      <dsp:nvSpPr>
        <dsp:cNvPr id="0" name=""/>
        <dsp:cNvSpPr/>
      </dsp:nvSpPr>
      <dsp:spPr>
        <a:xfrm>
          <a:off x="-4594335" y="-704407"/>
          <a:ext cx="5472816" cy="5472816"/>
        </a:xfrm>
        <a:prstGeom prst="blockArc">
          <a:avLst>
            <a:gd name="adj1" fmla="val 18900000"/>
            <a:gd name="adj2" fmla="val 2700000"/>
            <a:gd name="adj3" fmla="val 395"/>
          </a:avLst>
        </a:prstGeom>
        <a:noFill/>
        <a:ln w="285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413217-0AF1-4307-BE21-1E2F108C96AD}">
      <dsp:nvSpPr>
        <dsp:cNvPr id="0" name=""/>
        <dsp:cNvSpPr/>
      </dsp:nvSpPr>
      <dsp:spPr>
        <a:xfrm>
          <a:off x="384538" y="253918"/>
          <a:ext cx="5656275" cy="50816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335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экономические</a:t>
          </a:r>
          <a:endParaRPr lang="uk-UA" sz="2400" kern="1200" dirty="0"/>
        </a:p>
      </dsp:txBody>
      <dsp:txXfrm>
        <a:off x="384538" y="253918"/>
        <a:ext cx="5656275" cy="508162"/>
      </dsp:txXfrm>
    </dsp:sp>
    <dsp:sp modelId="{DB8B2D4B-EA18-4FF0-8C33-4D283AE6E2D3}">
      <dsp:nvSpPr>
        <dsp:cNvPr id="0" name=""/>
        <dsp:cNvSpPr/>
      </dsp:nvSpPr>
      <dsp:spPr>
        <a:xfrm>
          <a:off x="66936" y="190398"/>
          <a:ext cx="635203" cy="63520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7DF17CD2-4F4F-4B35-826C-D1B3ADB8D38A}">
      <dsp:nvSpPr>
        <dsp:cNvPr id="0" name=""/>
        <dsp:cNvSpPr/>
      </dsp:nvSpPr>
      <dsp:spPr>
        <a:xfrm>
          <a:off x="748672" y="1015918"/>
          <a:ext cx="5292140" cy="50816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335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социальные</a:t>
          </a:r>
          <a:endParaRPr lang="uk-UA" sz="2400" kern="1200" dirty="0"/>
        </a:p>
      </dsp:txBody>
      <dsp:txXfrm>
        <a:off x="748672" y="1015918"/>
        <a:ext cx="5292140" cy="508162"/>
      </dsp:txXfrm>
    </dsp:sp>
    <dsp:sp modelId="{998D71D9-EDA6-426B-9E9B-628F5E8FF00E}">
      <dsp:nvSpPr>
        <dsp:cNvPr id="0" name=""/>
        <dsp:cNvSpPr/>
      </dsp:nvSpPr>
      <dsp:spPr>
        <a:xfrm>
          <a:off x="431071" y="952398"/>
          <a:ext cx="635203" cy="63520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1EB48779-9689-4105-B516-8D85D4DDDA86}">
      <dsp:nvSpPr>
        <dsp:cNvPr id="0" name=""/>
        <dsp:cNvSpPr/>
      </dsp:nvSpPr>
      <dsp:spPr>
        <a:xfrm>
          <a:off x="860432" y="1777918"/>
          <a:ext cx="5180380" cy="50816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335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культурные и </a:t>
          </a:r>
          <a:r>
            <a:rPr lang="ru-RU" sz="2400" kern="1200" dirty="0" err="1" smtClean="0"/>
            <a:t>субкультурные</a:t>
          </a:r>
          <a:endParaRPr lang="uk-UA" sz="2400" kern="1200" dirty="0"/>
        </a:p>
      </dsp:txBody>
      <dsp:txXfrm>
        <a:off x="860432" y="1777918"/>
        <a:ext cx="5180380" cy="508162"/>
      </dsp:txXfrm>
    </dsp:sp>
    <dsp:sp modelId="{F49AEAE5-640A-4647-B5C8-0CAEA133B27F}">
      <dsp:nvSpPr>
        <dsp:cNvPr id="0" name=""/>
        <dsp:cNvSpPr/>
      </dsp:nvSpPr>
      <dsp:spPr>
        <a:xfrm>
          <a:off x="542831" y="1714398"/>
          <a:ext cx="635203" cy="63520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6B07653B-A279-4BC2-A81D-85C27A412FEC}">
      <dsp:nvSpPr>
        <dsp:cNvPr id="0" name=""/>
        <dsp:cNvSpPr/>
      </dsp:nvSpPr>
      <dsp:spPr>
        <a:xfrm>
          <a:off x="748672" y="2539918"/>
          <a:ext cx="5292140" cy="50816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335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психологические</a:t>
          </a:r>
          <a:endParaRPr lang="uk-UA" sz="2400" kern="1200" dirty="0"/>
        </a:p>
      </dsp:txBody>
      <dsp:txXfrm>
        <a:off x="748672" y="2539918"/>
        <a:ext cx="5292140" cy="508162"/>
      </dsp:txXfrm>
    </dsp:sp>
    <dsp:sp modelId="{D96EDA93-C7E8-45FC-83DF-BF6EC2D93A5C}">
      <dsp:nvSpPr>
        <dsp:cNvPr id="0" name=""/>
        <dsp:cNvSpPr/>
      </dsp:nvSpPr>
      <dsp:spPr>
        <a:xfrm>
          <a:off x="431071" y="2476398"/>
          <a:ext cx="635203" cy="63520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06310FB6-80CD-4E29-9989-EA5967B656FB}">
      <dsp:nvSpPr>
        <dsp:cNvPr id="0" name=""/>
        <dsp:cNvSpPr/>
      </dsp:nvSpPr>
      <dsp:spPr>
        <a:xfrm>
          <a:off x="384538" y="3301918"/>
          <a:ext cx="5656275" cy="50816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3354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демографические</a:t>
          </a:r>
          <a:endParaRPr lang="uk-UA" sz="2400" kern="1200" dirty="0"/>
        </a:p>
      </dsp:txBody>
      <dsp:txXfrm>
        <a:off x="384538" y="3301918"/>
        <a:ext cx="5656275" cy="508162"/>
      </dsp:txXfrm>
    </dsp:sp>
    <dsp:sp modelId="{E7F175F4-37D9-4F36-A74D-D3975C8B2E99}">
      <dsp:nvSpPr>
        <dsp:cNvPr id="0" name=""/>
        <dsp:cNvSpPr/>
      </dsp:nvSpPr>
      <dsp:spPr>
        <a:xfrm>
          <a:off x="66936" y="3238398"/>
          <a:ext cx="635203" cy="635203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D70ABF-0696-4C67-AE93-0DAB7A356C57}">
      <dsp:nvSpPr>
        <dsp:cNvPr id="0" name=""/>
        <dsp:cNvSpPr/>
      </dsp:nvSpPr>
      <dsp:spPr>
        <a:xfrm>
          <a:off x="3483426" y="3149884"/>
          <a:ext cx="2177147" cy="2177147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100" kern="1200">
              <a:latin typeface="Arial" panose="020B0604020202020204" pitchFamily="34" charset="0"/>
              <a:cs typeface="Arial" panose="020B0604020202020204" pitchFamily="34" charset="0"/>
            </a:rPr>
            <a:t>Безопасность  домохозяйства</a:t>
          </a:r>
        </a:p>
      </dsp:txBody>
      <dsp:txXfrm>
        <a:off x="3802262" y="3468720"/>
        <a:ext cx="1539475" cy="1539475"/>
      </dsp:txXfrm>
    </dsp:sp>
    <dsp:sp modelId="{336137B6-C8B2-4D53-B650-8B24746CA4E1}">
      <dsp:nvSpPr>
        <dsp:cNvPr id="0" name=""/>
        <dsp:cNvSpPr/>
      </dsp:nvSpPr>
      <dsp:spPr>
        <a:xfrm rot="10800000">
          <a:off x="944703" y="3928214"/>
          <a:ext cx="2399092" cy="62048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dk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CE69D79-4640-4DCA-92A2-519E78F550B0}">
      <dsp:nvSpPr>
        <dsp:cNvPr id="0" name=""/>
        <dsp:cNvSpPr/>
      </dsp:nvSpPr>
      <dsp:spPr>
        <a:xfrm>
          <a:off x="182702" y="3628856"/>
          <a:ext cx="1524002" cy="12192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>
              <a:latin typeface="Arial" panose="020B0604020202020204" pitchFamily="34" charset="0"/>
              <a:cs typeface="Arial" panose="020B0604020202020204" pitchFamily="34" charset="0"/>
            </a:rPr>
            <a:t>Угрозы, связанные с капиталом и с потерей имущества</a:t>
          </a:r>
          <a:endParaRPr lang="uk-UA" sz="1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8411" y="3664565"/>
        <a:ext cx="1452584" cy="1147784"/>
      </dsp:txXfrm>
    </dsp:sp>
    <dsp:sp modelId="{827C5C0A-3A99-4FCF-A2BA-5423D7442176}">
      <dsp:nvSpPr>
        <dsp:cNvPr id="0" name=""/>
        <dsp:cNvSpPr/>
      </dsp:nvSpPr>
      <dsp:spPr>
        <a:xfrm rot="12600000">
          <a:off x="1269960" y="2714339"/>
          <a:ext cx="2399092" cy="62048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dk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0AD55D4-0883-4174-B487-A36F0834D967}">
      <dsp:nvSpPr>
        <dsp:cNvPr id="0" name=""/>
        <dsp:cNvSpPr/>
      </dsp:nvSpPr>
      <dsp:spPr>
        <a:xfrm>
          <a:off x="668668" y="1815208"/>
          <a:ext cx="1524002" cy="12192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>
              <a:latin typeface="Arial" panose="020B0604020202020204" pitchFamily="34" charset="0"/>
              <a:cs typeface="Arial" panose="020B0604020202020204" pitchFamily="34" charset="0"/>
            </a:rPr>
            <a:t>Угрозы, связанные с заемными финансовыми ресурсами</a:t>
          </a:r>
          <a:endParaRPr lang="uk-UA" sz="1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4377" y="1850917"/>
        <a:ext cx="1452584" cy="1147784"/>
      </dsp:txXfrm>
    </dsp:sp>
    <dsp:sp modelId="{F240AEB6-1BD0-497E-8C93-073D660FD7EE}">
      <dsp:nvSpPr>
        <dsp:cNvPr id="0" name=""/>
        <dsp:cNvSpPr/>
      </dsp:nvSpPr>
      <dsp:spPr>
        <a:xfrm rot="14400000">
          <a:off x="2158578" y="1825721"/>
          <a:ext cx="2399092" cy="62048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dk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DFEB3A6-B030-427E-8589-23E7F69B6D8A}">
      <dsp:nvSpPr>
        <dsp:cNvPr id="0" name=""/>
        <dsp:cNvSpPr/>
      </dsp:nvSpPr>
      <dsp:spPr>
        <a:xfrm>
          <a:off x="1996350" y="487526"/>
          <a:ext cx="1524002" cy="12192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>
              <a:latin typeface="Arial" panose="020B0604020202020204" pitchFamily="34" charset="0"/>
              <a:cs typeface="Arial" panose="020B0604020202020204" pitchFamily="34" charset="0"/>
            </a:rPr>
            <a:t>Угрозы, связанные  с фин. ресурсами, для собственного обеспечения </a:t>
          </a:r>
          <a:endParaRPr lang="uk-UA" sz="1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32059" y="523235"/>
        <a:ext cx="1452584" cy="1147784"/>
      </dsp:txXfrm>
    </dsp:sp>
    <dsp:sp modelId="{0ACEAD90-58B0-4D8D-939B-18DA0A463954}">
      <dsp:nvSpPr>
        <dsp:cNvPr id="0" name=""/>
        <dsp:cNvSpPr/>
      </dsp:nvSpPr>
      <dsp:spPr>
        <a:xfrm rot="16200000">
          <a:off x="3372453" y="1500464"/>
          <a:ext cx="2399092" cy="62048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dk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884331F-E85B-4FFC-9CDC-5D467B9437F0}">
      <dsp:nvSpPr>
        <dsp:cNvPr id="0" name=""/>
        <dsp:cNvSpPr/>
      </dsp:nvSpPr>
      <dsp:spPr>
        <a:xfrm>
          <a:off x="3809998" y="1560"/>
          <a:ext cx="1524002" cy="12192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>
              <a:latin typeface="Arial" panose="020B0604020202020204" pitchFamily="34" charset="0"/>
              <a:cs typeface="Arial" panose="020B0604020202020204" pitchFamily="34" charset="0"/>
            </a:rPr>
            <a:t>Угрозы, связанные  с другими фин. ресурсами</a:t>
          </a:r>
          <a:endParaRPr lang="uk-UA" sz="1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45707" y="37269"/>
        <a:ext cx="1452584" cy="1147784"/>
      </dsp:txXfrm>
    </dsp:sp>
    <dsp:sp modelId="{7CFBBF7B-3F39-4E72-B50F-35ED0251E495}">
      <dsp:nvSpPr>
        <dsp:cNvPr id="0" name=""/>
        <dsp:cNvSpPr/>
      </dsp:nvSpPr>
      <dsp:spPr>
        <a:xfrm rot="18000000">
          <a:off x="4586328" y="1825721"/>
          <a:ext cx="2399092" cy="62048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dk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698A50A-7E29-406D-8D9E-689008999403}">
      <dsp:nvSpPr>
        <dsp:cNvPr id="0" name=""/>
        <dsp:cNvSpPr/>
      </dsp:nvSpPr>
      <dsp:spPr>
        <a:xfrm>
          <a:off x="5623646" y="487526"/>
          <a:ext cx="1524002" cy="12192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>
              <a:latin typeface="Arial" panose="020B0604020202020204" pitchFamily="34" charset="0"/>
              <a:cs typeface="Arial" panose="020B0604020202020204" pitchFamily="34" charset="0"/>
            </a:rPr>
            <a:t>Валютные угрозы </a:t>
          </a:r>
          <a:endParaRPr lang="uk-UA" sz="1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59355" y="523235"/>
        <a:ext cx="1452584" cy="1147784"/>
      </dsp:txXfrm>
    </dsp:sp>
    <dsp:sp modelId="{4EB7CD0B-6F73-4493-9E07-1F99CBDCD9EF}">
      <dsp:nvSpPr>
        <dsp:cNvPr id="0" name=""/>
        <dsp:cNvSpPr/>
      </dsp:nvSpPr>
      <dsp:spPr>
        <a:xfrm rot="19800000">
          <a:off x="5474946" y="2714339"/>
          <a:ext cx="2399092" cy="62048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dk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67339D5-D022-4709-B643-C79D84CF0212}">
      <dsp:nvSpPr>
        <dsp:cNvPr id="0" name=""/>
        <dsp:cNvSpPr/>
      </dsp:nvSpPr>
      <dsp:spPr>
        <a:xfrm>
          <a:off x="6951329" y="1815208"/>
          <a:ext cx="1524002" cy="12192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>
              <a:latin typeface="Arial" panose="020B0604020202020204" pitchFamily="34" charset="0"/>
              <a:cs typeface="Arial" panose="020B0604020202020204" pitchFamily="34" charset="0"/>
            </a:rPr>
            <a:t>Угрозы, со стороны государства</a:t>
          </a:r>
          <a:endParaRPr lang="uk-UA" sz="1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87038" y="1850917"/>
        <a:ext cx="1452584" cy="1147784"/>
      </dsp:txXfrm>
    </dsp:sp>
    <dsp:sp modelId="{BD3DE0C0-E4EA-4146-9859-5C45A3B4AE42}">
      <dsp:nvSpPr>
        <dsp:cNvPr id="0" name=""/>
        <dsp:cNvSpPr/>
      </dsp:nvSpPr>
      <dsp:spPr>
        <a:xfrm>
          <a:off x="5800203" y="3928214"/>
          <a:ext cx="2399092" cy="620486"/>
        </a:xfrm>
        <a:prstGeom prst="lef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dk1">
                <a:tint val="6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dk1">
                <a:tint val="6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dk1">
                <a:tint val="6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3C7508B-D1E8-474B-9639-7CB3EA32B0D7}">
      <dsp:nvSpPr>
        <dsp:cNvPr id="0" name=""/>
        <dsp:cNvSpPr/>
      </dsp:nvSpPr>
      <dsp:spPr>
        <a:xfrm>
          <a:off x="7437294" y="3628856"/>
          <a:ext cx="1524002" cy="121920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>
              <a:latin typeface="Arial" panose="020B0604020202020204" pitchFamily="34" charset="0"/>
              <a:cs typeface="Arial" panose="020B0604020202020204" pitchFamily="34" charset="0"/>
            </a:rPr>
            <a:t>Инфляционные угрозы</a:t>
          </a:r>
          <a:endParaRPr lang="uk-UA" sz="13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473003" y="3664565"/>
        <a:ext cx="1452584" cy="11477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66F1-9A19-4CA4-B0FB-82FA91E80853}" type="datetimeFigureOut">
              <a:rPr lang="uk-UA" smtClean="0"/>
              <a:t>14.03.2016</a:t>
            </a:fld>
            <a:endParaRPr lang="uk-UA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DA27807-4E90-4C92-8935-6C32DFD0D292}" type="slidenum">
              <a:rPr lang="uk-UA" smtClean="0"/>
              <a:t>‹#›</a:t>
            </a:fld>
            <a:endParaRPr lang="uk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66F1-9A19-4CA4-B0FB-82FA91E80853}" type="datetimeFigureOut">
              <a:rPr lang="uk-UA" smtClean="0"/>
              <a:t>14.03.2016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27807-4E90-4C92-8935-6C32DFD0D29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66F1-9A19-4CA4-B0FB-82FA91E80853}" type="datetimeFigureOut">
              <a:rPr lang="uk-UA" smtClean="0"/>
              <a:t>14.03.2016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27807-4E90-4C92-8935-6C32DFD0D292}" type="slidenum">
              <a:rPr lang="uk-UA" smtClean="0"/>
              <a:t>‹#›</a:t>
            </a:fld>
            <a:endParaRPr lang="uk-UA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66F1-9A19-4CA4-B0FB-82FA91E80853}" type="datetimeFigureOut">
              <a:rPr lang="uk-UA" smtClean="0"/>
              <a:t>14.03.2016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27807-4E90-4C92-8935-6C32DFD0D292}" type="slidenum">
              <a:rPr lang="uk-UA" smtClean="0"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66F1-9A19-4CA4-B0FB-82FA91E80853}" type="datetimeFigureOut">
              <a:rPr lang="uk-UA" smtClean="0"/>
              <a:t>14.03.2016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27807-4E90-4C92-8935-6C32DFD0D292}" type="slidenum">
              <a:rPr lang="uk-UA" smtClean="0"/>
              <a:t>‹#›</a:t>
            </a:fld>
            <a:endParaRPr lang="uk-UA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66F1-9A19-4CA4-B0FB-82FA91E80853}" type="datetimeFigureOut">
              <a:rPr lang="uk-UA" smtClean="0"/>
              <a:t>14.03.2016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27807-4E90-4C92-8935-6C32DFD0D29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66F1-9A19-4CA4-B0FB-82FA91E80853}" type="datetimeFigureOut">
              <a:rPr lang="uk-UA" smtClean="0"/>
              <a:t>14.03.2016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27807-4E90-4C92-8935-6C32DFD0D29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66F1-9A19-4CA4-B0FB-82FA91E80853}" type="datetimeFigureOut">
              <a:rPr lang="uk-UA" smtClean="0"/>
              <a:t>14.03.2016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27807-4E90-4C92-8935-6C32DFD0D29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66F1-9A19-4CA4-B0FB-82FA91E80853}" type="datetimeFigureOut">
              <a:rPr lang="uk-UA" smtClean="0"/>
              <a:t>14.03.2016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27807-4E90-4C92-8935-6C32DFD0D29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66F1-9A19-4CA4-B0FB-82FA91E80853}" type="datetimeFigureOut">
              <a:rPr lang="uk-UA" smtClean="0"/>
              <a:t>14.03.2016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27807-4E90-4C92-8935-6C32DFD0D29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E66F1-9A19-4CA4-B0FB-82FA91E80853}" type="datetimeFigureOut">
              <a:rPr lang="uk-UA" smtClean="0"/>
              <a:t>14.03.2016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27807-4E90-4C92-8935-6C32DFD0D29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01E66F1-9A19-4CA4-B0FB-82FA91E80853}" type="datetimeFigureOut">
              <a:rPr lang="uk-UA" smtClean="0"/>
              <a:t>14.03.2016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DA27807-4E90-4C92-8935-6C32DFD0D292}" type="slidenum">
              <a:rPr lang="uk-UA" smtClean="0"/>
              <a:t>‹#›</a:t>
            </a:fld>
            <a:endParaRPr lang="uk-UA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3827511"/>
          </a:xfrm>
        </p:spPr>
        <p:txBody>
          <a:bodyPr>
            <a:noAutofit/>
          </a:bodyPr>
          <a:lstStyle/>
          <a:p>
            <a:r>
              <a:rPr lang="uk-UA" sz="4000" dirty="0"/>
              <a:t>АНАЛИЗ СИСТЕМЫ УГРОЗ ФИНАНСОВОЙ БЕЗОПАСНОСТИ ДОМАШНИХ </a:t>
            </a:r>
            <a:r>
              <a:rPr lang="uk-UA" sz="4000" dirty="0" smtClean="0"/>
              <a:t>ХОЗЯЙСТВ</a:t>
            </a:r>
            <a:endParaRPr lang="uk-UA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67744" y="5157192"/>
            <a:ext cx="6400800" cy="1219200"/>
          </a:xfrm>
        </p:spPr>
        <p:txBody>
          <a:bodyPr>
            <a:normAutofit fontScale="77500" lnSpcReduction="20000"/>
          </a:bodyPr>
          <a:lstStyle/>
          <a:p>
            <a:pPr algn="r"/>
            <a:r>
              <a:rPr lang="uk-UA" dirty="0" err="1" smtClean="0"/>
              <a:t>Выполнила</a:t>
            </a:r>
            <a:r>
              <a:rPr lang="uk-UA" dirty="0" smtClean="0"/>
              <a:t>: </a:t>
            </a:r>
            <a:r>
              <a:rPr lang="uk-UA" dirty="0" err="1"/>
              <a:t>Жадан</a:t>
            </a:r>
            <a:r>
              <a:rPr lang="uk-UA" dirty="0"/>
              <a:t> Ю.В., </a:t>
            </a:r>
            <a:endParaRPr lang="uk-UA" dirty="0" smtClean="0"/>
          </a:p>
          <a:p>
            <a:pPr algn="r"/>
            <a:r>
              <a:rPr lang="uk-UA" dirty="0" smtClean="0"/>
              <a:t>студентка </a:t>
            </a:r>
            <a:r>
              <a:rPr lang="uk-UA" dirty="0"/>
              <a:t>4 </a:t>
            </a:r>
            <a:r>
              <a:rPr lang="uk-UA" dirty="0" err="1"/>
              <a:t>курса</a:t>
            </a:r>
            <a:endParaRPr lang="uk-UA" dirty="0" smtClean="0">
              <a:effectLst/>
            </a:endParaRPr>
          </a:p>
          <a:p>
            <a:pPr algn="r"/>
            <a:r>
              <a:rPr lang="uk-UA" dirty="0" err="1"/>
              <a:t>факультета</a:t>
            </a:r>
            <a:r>
              <a:rPr lang="uk-UA" dirty="0"/>
              <a:t> </a:t>
            </a:r>
            <a:r>
              <a:rPr lang="uk-UA" dirty="0" err="1"/>
              <a:t>экономической</a:t>
            </a:r>
            <a:r>
              <a:rPr lang="uk-UA" dirty="0"/>
              <a:t> </a:t>
            </a:r>
            <a:r>
              <a:rPr lang="uk-UA" dirty="0" err="1"/>
              <a:t>информатики</a:t>
            </a:r>
            <a:r>
              <a:rPr lang="uk-UA" dirty="0"/>
              <a:t> </a:t>
            </a:r>
            <a:endParaRPr lang="uk-UA" dirty="0" smtClean="0">
              <a:effectLst/>
            </a:endParaRPr>
          </a:p>
          <a:p>
            <a:pPr algn="r"/>
            <a:r>
              <a:rPr lang="uk-UA" dirty="0"/>
              <a:t> ХНЭУ </a:t>
            </a:r>
            <a:r>
              <a:rPr lang="uk-UA" dirty="0" err="1"/>
              <a:t>им</a:t>
            </a:r>
            <a:r>
              <a:rPr lang="uk-UA" dirty="0"/>
              <a:t>. </a:t>
            </a:r>
            <a:r>
              <a:rPr lang="uk-UA" dirty="0" err="1" smtClean="0"/>
              <a:t>С.Кузнеца</a:t>
            </a:r>
            <a:endParaRPr lang="uk-UA" dirty="0" smtClean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841330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64" t="16704" r="23182"/>
          <a:stretch/>
        </p:blipFill>
        <p:spPr>
          <a:xfrm>
            <a:off x="0" y="1988840"/>
            <a:ext cx="2843808" cy="486916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96752"/>
          </a:xfrm>
        </p:spPr>
        <p:txBody>
          <a:bodyPr/>
          <a:lstStyle/>
          <a:p>
            <a:r>
              <a:rPr lang="uk-UA" dirty="0" err="1" smtClean="0"/>
              <a:t>Введение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772816"/>
            <a:ext cx="7992888" cy="5085184"/>
          </a:xfrm>
        </p:spPr>
        <p:txBody>
          <a:bodyPr>
            <a:normAutofit/>
          </a:bodyPr>
          <a:lstStyle/>
          <a:p>
            <a:r>
              <a:rPr lang="ru-RU" dirty="0"/>
              <a:t>В современных условиях развития экономики Украины, все большей значимости набирает социально-экономическая проблема дифференциации доходов домохозяйств и высокий уровень расслоения </a:t>
            </a:r>
            <a:r>
              <a:rPr lang="ru-RU" dirty="0" smtClean="0"/>
              <a:t>населения. </a:t>
            </a:r>
            <a:endParaRPr lang="uk-UA" dirty="0" smtClean="0"/>
          </a:p>
          <a:p>
            <a:pPr algn="r"/>
            <a:r>
              <a:rPr lang="ru-RU" dirty="0"/>
              <a:t>Такая проблема приводит к обострению </a:t>
            </a:r>
            <a:r>
              <a:rPr lang="ru-RU" dirty="0" smtClean="0"/>
              <a:t>    экономического </a:t>
            </a:r>
            <a:r>
              <a:rPr lang="ru-RU" dirty="0"/>
              <a:t>и социального напряжения в обществе, в следствии  чего, наблюдается снижение активности большей части населения и усложняется финансовое поведения домашних хозяйств.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42702831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5" t="7875" r="1757" b="9775"/>
          <a:stretch/>
        </p:blipFill>
        <p:spPr>
          <a:xfrm>
            <a:off x="4572000" y="1"/>
            <a:ext cx="4551962" cy="306895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5112568" cy="2016224"/>
          </a:xfrm>
        </p:spPr>
        <p:txBody>
          <a:bodyPr/>
          <a:lstStyle/>
          <a:p>
            <a:r>
              <a:rPr lang="uk-UA" dirty="0" err="1" smtClean="0"/>
              <a:t>Домашнее</a:t>
            </a:r>
            <a:r>
              <a:rPr lang="uk-UA" dirty="0" smtClean="0"/>
              <a:t> </a:t>
            </a:r>
            <a:r>
              <a:rPr lang="uk-UA" dirty="0" err="1" smtClean="0"/>
              <a:t>хозяйство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429001"/>
            <a:ext cx="8229600" cy="3322534"/>
          </a:xfrm>
        </p:spPr>
        <p:txBody>
          <a:bodyPr/>
          <a:lstStyle/>
          <a:p>
            <a:r>
              <a:rPr lang="uk-UA" dirty="0" err="1" smtClean="0"/>
              <a:t>это</a:t>
            </a:r>
            <a:r>
              <a:rPr lang="uk-UA" dirty="0" smtClean="0"/>
              <a:t> </a:t>
            </a:r>
            <a:r>
              <a:rPr lang="uk-UA" dirty="0" err="1"/>
              <a:t>хозяйство</a:t>
            </a:r>
            <a:r>
              <a:rPr lang="uk-UA" dirty="0"/>
              <a:t>, </a:t>
            </a:r>
            <a:r>
              <a:rPr lang="uk-UA" dirty="0" err="1"/>
              <a:t>которое</a:t>
            </a:r>
            <a:r>
              <a:rPr lang="uk-UA" dirty="0"/>
              <a:t> </a:t>
            </a:r>
            <a:r>
              <a:rPr lang="uk-UA" dirty="0" err="1"/>
              <a:t>ведется</a:t>
            </a:r>
            <a:r>
              <a:rPr lang="uk-UA" dirty="0"/>
              <a:t> одним </a:t>
            </a:r>
            <a:r>
              <a:rPr lang="uk-UA" dirty="0" err="1"/>
              <a:t>или</a:t>
            </a:r>
            <a:r>
              <a:rPr lang="uk-UA" dirty="0"/>
              <a:t> </a:t>
            </a:r>
            <a:r>
              <a:rPr lang="uk-UA" dirty="0" err="1"/>
              <a:t>несколькими</a:t>
            </a:r>
            <a:r>
              <a:rPr lang="uk-UA" dirty="0"/>
              <a:t> </a:t>
            </a:r>
            <a:r>
              <a:rPr lang="uk-UA" dirty="0" err="1"/>
              <a:t>совместно</a:t>
            </a:r>
            <a:r>
              <a:rPr lang="uk-UA" dirty="0"/>
              <a:t> </a:t>
            </a:r>
            <a:r>
              <a:rPr lang="uk-UA" dirty="0" err="1"/>
              <a:t>проживающими</a:t>
            </a:r>
            <a:r>
              <a:rPr lang="uk-UA" dirty="0"/>
              <a:t> и </a:t>
            </a:r>
            <a:r>
              <a:rPr lang="uk-UA" dirty="0" err="1"/>
              <a:t>имеющими</a:t>
            </a:r>
            <a:r>
              <a:rPr lang="uk-UA" dirty="0"/>
              <a:t> </a:t>
            </a:r>
            <a:r>
              <a:rPr lang="uk-UA" dirty="0" err="1"/>
              <a:t>общий</a:t>
            </a:r>
            <a:r>
              <a:rPr lang="uk-UA" dirty="0"/>
              <a:t> бюджет людьми</a:t>
            </a:r>
            <a:r>
              <a:rPr lang="uk-UA" dirty="0" smtClean="0"/>
              <a:t>.</a:t>
            </a:r>
          </a:p>
          <a:p>
            <a:r>
              <a:rPr lang="uk-UA" dirty="0" smtClean="0"/>
              <a:t> </a:t>
            </a:r>
            <a:r>
              <a:rPr lang="uk-UA" dirty="0"/>
              <a:t>В </a:t>
            </a:r>
            <a:r>
              <a:rPr lang="uk-UA" dirty="0" err="1"/>
              <a:t>домашнем</a:t>
            </a:r>
            <a:r>
              <a:rPr lang="uk-UA" dirty="0"/>
              <a:t> </a:t>
            </a:r>
            <a:r>
              <a:rPr lang="uk-UA" dirty="0" err="1"/>
              <a:t>хозяйстве</a:t>
            </a:r>
            <a:r>
              <a:rPr lang="uk-UA" dirty="0"/>
              <a:t> </a:t>
            </a:r>
            <a:r>
              <a:rPr lang="uk-UA" dirty="0" err="1"/>
              <a:t>могут</a:t>
            </a:r>
            <a:r>
              <a:rPr lang="uk-UA" dirty="0"/>
              <a:t> </a:t>
            </a:r>
            <a:r>
              <a:rPr lang="uk-UA" dirty="0" err="1"/>
              <a:t>осуществляться</a:t>
            </a:r>
            <a:r>
              <a:rPr lang="uk-UA" dirty="0"/>
              <a:t> </a:t>
            </a:r>
            <a:r>
              <a:rPr lang="uk-UA" dirty="0" err="1"/>
              <a:t>любые</a:t>
            </a:r>
            <a:r>
              <a:rPr lang="uk-UA" dirty="0"/>
              <a:t> </a:t>
            </a:r>
            <a:r>
              <a:rPr lang="uk-UA" dirty="0" err="1"/>
              <a:t>виды</a:t>
            </a:r>
            <a:r>
              <a:rPr lang="uk-UA" dirty="0"/>
              <a:t> </a:t>
            </a:r>
            <a:r>
              <a:rPr lang="uk-UA" dirty="0" err="1"/>
              <a:t>деятельности</a:t>
            </a:r>
            <a:r>
              <a:rPr lang="uk-UA" dirty="0"/>
              <a:t>, в результате </a:t>
            </a:r>
            <a:r>
              <a:rPr lang="uk-UA" dirty="0" err="1"/>
              <a:t>которых</a:t>
            </a:r>
            <a:r>
              <a:rPr lang="uk-UA" dirty="0"/>
              <a:t> </a:t>
            </a:r>
            <a:r>
              <a:rPr lang="uk-UA" dirty="0" err="1"/>
              <a:t>создаются</a:t>
            </a:r>
            <a:r>
              <a:rPr lang="uk-UA" dirty="0"/>
              <a:t> и </a:t>
            </a:r>
            <a:r>
              <a:rPr lang="uk-UA" dirty="0" err="1"/>
              <a:t>используются</a:t>
            </a:r>
            <a:r>
              <a:rPr lang="uk-UA" dirty="0"/>
              <a:t> </a:t>
            </a:r>
            <a:r>
              <a:rPr lang="uk-UA" dirty="0" err="1"/>
              <a:t>финансовые</a:t>
            </a:r>
            <a:r>
              <a:rPr lang="uk-UA" dirty="0"/>
              <a:t> </a:t>
            </a:r>
            <a:r>
              <a:rPr lang="uk-UA" dirty="0" err="1" smtClean="0"/>
              <a:t>ресурсы</a:t>
            </a:r>
            <a:r>
              <a:rPr lang="uk-UA" dirty="0" smtClean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45299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9" t="4242" r="18688" b="11111"/>
          <a:stretch/>
        </p:blipFill>
        <p:spPr>
          <a:xfrm>
            <a:off x="5807611" y="764704"/>
            <a:ext cx="3311237" cy="607251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15529"/>
          </a:xfrm>
        </p:spPr>
        <p:txBody>
          <a:bodyPr/>
          <a:lstStyle/>
          <a:p>
            <a:r>
              <a:rPr lang="uk-UA" dirty="0" err="1" smtClean="0"/>
              <a:t>Актуальность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24744"/>
            <a:ext cx="6228184" cy="5712472"/>
          </a:xfrm>
        </p:spPr>
        <p:txBody>
          <a:bodyPr>
            <a:normAutofit/>
          </a:bodyPr>
          <a:lstStyle/>
          <a:p>
            <a:r>
              <a:rPr lang="ru-RU" dirty="0"/>
              <a:t>Актуальным является изучение финансового поведения домохозяйств и анализ угроз их финансовой безопасности. Так как, именно домохозяйства являются основой стабильного развития </a:t>
            </a:r>
            <a:r>
              <a:rPr lang="uk-UA" dirty="0"/>
              <a:t>э</a:t>
            </a:r>
            <a:r>
              <a:rPr lang="ru-RU" dirty="0" err="1"/>
              <a:t>кономики</a:t>
            </a:r>
            <a:r>
              <a:rPr lang="ru-RU" dirty="0"/>
              <a:t>, посредством всестороннего участия в экономическом процессе, связанном </a:t>
            </a:r>
            <a:r>
              <a:rPr lang="ru-RU" dirty="0" smtClean="0"/>
              <a:t>с перераспределением </a:t>
            </a:r>
            <a:r>
              <a:rPr lang="ru-RU" dirty="0"/>
              <a:t>ресурсов, осуществлением производства, а также потреблением производственных благ.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51430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764704"/>
            <a:ext cx="8229600" cy="1600200"/>
          </a:xfrm>
        </p:spPr>
        <p:txBody>
          <a:bodyPr>
            <a:noAutofit/>
          </a:bodyPr>
          <a:lstStyle/>
          <a:p>
            <a:r>
              <a:rPr lang="uk-UA" sz="4400" dirty="0" err="1" smtClean="0"/>
              <a:t>Факторы</a:t>
            </a:r>
            <a:r>
              <a:rPr lang="uk-UA" sz="4400" dirty="0" smtClean="0"/>
              <a:t>, </a:t>
            </a:r>
            <a:r>
              <a:rPr lang="uk-UA" sz="4400" dirty="0" err="1" smtClean="0"/>
              <a:t>влияющие</a:t>
            </a:r>
            <a:r>
              <a:rPr lang="uk-UA" sz="4400" dirty="0" smtClean="0"/>
              <a:t> на </a:t>
            </a:r>
            <a:r>
              <a:rPr lang="uk-UA" sz="4400" dirty="0" err="1" smtClean="0"/>
              <a:t>функционирование</a:t>
            </a:r>
            <a:r>
              <a:rPr lang="uk-UA" sz="4400" dirty="0" smtClean="0"/>
              <a:t> </a:t>
            </a:r>
            <a:r>
              <a:rPr lang="uk-UA" sz="4400" dirty="0" err="1" smtClean="0"/>
              <a:t>домохозяйства</a:t>
            </a:r>
            <a:endParaRPr lang="uk-UA" sz="4400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02545775"/>
              </p:ext>
            </p:extLst>
          </p:nvPr>
        </p:nvGraphicFramePr>
        <p:xfrm>
          <a:off x="1619672" y="249289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28620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10" t="2080" r="13459" b="8907"/>
          <a:stretch/>
        </p:blipFill>
        <p:spPr>
          <a:xfrm>
            <a:off x="5004048" y="2348880"/>
            <a:ext cx="4139952" cy="451586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620688"/>
            <a:ext cx="8712968" cy="1800200"/>
          </a:xfrm>
        </p:spPr>
        <p:txBody>
          <a:bodyPr>
            <a:noAutofit/>
          </a:bodyPr>
          <a:lstStyle/>
          <a:p>
            <a:r>
              <a:rPr lang="ru-RU" sz="4000" dirty="0" smtClean="0"/>
              <a:t>Выделяют </a:t>
            </a:r>
            <a:r>
              <a:rPr lang="ru-RU" sz="4000" dirty="0"/>
              <a:t>три блока угроз экономической безопасности домохозяйства связанные</a:t>
            </a:r>
            <a:endParaRPr lang="uk-UA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564904"/>
            <a:ext cx="5400600" cy="4293096"/>
          </a:xfrm>
        </p:spPr>
        <p:txBody>
          <a:bodyPr>
            <a:normAutofit lnSpcReduction="10000"/>
          </a:bodyPr>
          <a:lstStyle/>
          <a:p>
            <a:pPr lvl="0"/>
            <a:r>
              <a:rPr lang="ru-RU" dirty="0"/>
              <a:t>с уровнем доходов населения (низкий доход, несвоевременность выплат заработных плат);</a:t>
            </a:r>
            <a:endParaRPr lang="uk-UA" dirty="0"/>
          </a:p>
          <a:p>
            <a:pPr lvl="0"/>
            <a:r>
              <a:rPr lang="ru-RU" dirty="0"/>
              <a:t>с проблемами ограничения затратных возможностей (прожиточный минимум, цены, тарифы);</a:t>
            </a:r>
            <a:endParaRPr lang="uk-UA" dirty="0"/>
          </a:p>
          <a:p>
            <a:r>
              <a:rPr lang="ru-RU" dirty="0"/>
              <a:t>с программами социальной поддержки (сферы образования, охраны здоровья, ЖКХ, трансферты).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1772819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2776"/>
          </a:xfrm>
        </p:spPr>
        <p:txBody>
          <a:bodyPr>
            <a:normAutofit fontScale="90000"/>
          </a:bodyPr>
          <a:lstStyle/>
          <a:p>
            <a:r>
              <a:rPr lang="uk-UA" sz="4800" dirty="0" err="1" smtClean="0"/>
              <a:t>Финансовые</a:t>
            </a:r>
            <a:r>
              <a:rPr lang="uk-UA" sz="4800" dirty="0" smtClean="0"/>
              <a:t> </a:t>
            </a:r>
            <a:r>
              <a:rPr lang="uk-UA" sz="4800" dirty="0" err="1" smtClean="0"/>
              <a:t>угрозы</a:t>
            </a:r>
            <a:r>
              <a:rPr lang="uk-UA" sz="4800" dirty="0" smtClean="0"/>
              <a:t> </a:t>
            </a:r>
            <a:r>
              <a:rPr lang="uk-UA" sz="4800" dirty="0" err="1" smtClean="0"/>
              <a:t>домохозяйства</a:t>
            </a:r>
            <a:endParaRPr lang="uk-UA" sz="4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4345746"/>
              </p:ext>
            </p:extLst>
          </p:nvPr>
        </p:nvGraphicFramePr>
        <p:xfrm>
          <a:off x="0" y="1412776"/>
          <a:ext cx="91440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88734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124744"/>
            <a:ext cx="8229600" cy="1456184"/>
          </a:xfrm>
        </p:spPr>
        <p:txBody>
          <a:bodyPr>
            <a:noAutofit/>
          </a:bodyPr>
          <a:lstStyle/>
          <a:p>
            <a:r>
              <a:rPr lang="ru-RU" sz="4400" dirty="0" smtClean="0"/>
              <a:t>Модели </a:t>
            </a:r>
            <a:r>
              <a:rPr lang="ru-RU" sz="4400" dirty="0"/>
              <a:t>лавинообразных социально-экономических </a:t>
            </a:r>
            <a:r>
              <a:rPr lang="ru-RU" sz="4400" dirty="0" smtClean="0"/>
              <a:t>процессов </a:t>
            </a:r>
            <a:endParaRPr lang="uk-UA" sz="4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10597" y="2708920"/>
            <a:ext cx="5336201" cy="3933056"/>
          </a:xfrm>
        </p:spPr>
        <p:txBody>
          <a:bodyPr>
            <a:normAutofit/>
          </a:bodyPr>
          <a:lstStyle/>
          <a:p>
            <a:r>
              <a:rPr lang="ru-RU" dirty="0"/>
              <a:t>позволяют рассмотреть процесс распространения некоторого свойства в среде субъектов по социально-психологическим механизмам заражения, подражания, внушения, что приводит к резкому изменению экономической ситуации. </a:t>
            </a:r>
            <a:endParaRPr lang="uk-UA" dirty="0" smtClean="0">
              <a:effectLst/>
            </a:endParaRP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08920"/>
            <a:ext cx="3995936" cy="4149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860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3645024"/>
            <a:ext cx="3923928" cy="32129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Распространение </a:t>
            </a:r>
            <a:r>
              <a:rPr lang="ru-RU" dirty="0"/>
              <a:t>валютной паники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600200"/>
            <a:ext cx="8892480" cy="506916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Резкое </a:t>
            </a:r>
            <a:r>
              <a:rPr lang="ru-RU" dirty="0"/>
              <a:t>увеличение спроса на иностранную валюту, влечет за собой скачек ее курса, и соответственно обесценивание национальной валюты. При этом желание купить иностранную валюту распространяется с растущей скоростью среди субъектов экономических </a:t>
            </a:r>
            <a:r>
              <a:rPr lang="ru-RU" dirty="0" smtClean="0"/>
              <a:t>                                  отношений </a:t>
            </a:r>
            <a:r>
              <a:rPr lang="ru-RU" dirty="0"/>
              <a:t>путем </a:t>
            </a:r>
            <a:r>
              <a:rPr lang="ru-RU" dirty="0" smtClean="0"/>
              <a:t>заражения, т.е</a:t>
            </a:r>
            <a:r>
              <a:rPr lang="ru-RU" dirty="0"/>
              <a:t>. передачи информации о </a:t>
            </a:r>
            <a:r>
              <a:rPr lang="ru-RU" dirty="0" smtClean="0"/>
              <a:t>своих </a:t>
            </a:r>
            <a:r>
              <a:rPr lang="ru-RU" dirty="0"/>
              <a:t>действиях окружающим.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итоге, </a:t>
            </a:r>
            <a:r>
              <a:rPr lang="ru-RU" dirty="0" smtClean="0"/>
              <a:t>домохозяйства                                                вынуждены изменять прежний                                                              </a:t>
            </a:r>
            <a:r>
              <a:rPr lang="ru-RU" dirty="0"/>
              <a:t>способ ведения хозяйствования, </a:t>
            </a:r>
            <a:r>
              <a:rPr lang="ru-RU" dirty="0" smtClean="0"/>
              <a:t>                                            т.к</a:t>
            </a:r>
            <a:r>
              <a:rPr lang="ru-RU" dirty="0"/>
              <a:t>. рост цен делает многие </a:t>
            </a:r>
            <a:r>
              <a:rPr lang="ru-RU" dirty="0" smtClean="0"/>
              <a:t>                                              блага </a:t>
            </a:r>
            <a:r>
              <a:rPr lang="ru-RU" dirty="0"/>
              <a:t>недоступными и </a:t>
            </a:r>
            <a:r>
              <a:rPr lang="ru-RU" dirty="0" smtClean="0"/>
              <a:t>вынуждает                                      </a:t>
            </a:r>
            <a:r>
              <a:rPr lang="ru-RU" dirty="0"/>
              <a:t>искать альтернативу, чтобы </a:t>
            </a:r>
            <a:r>
              <a:rPr lang="ru-RU" dirty="0" smtClean="0"/>
              <a:t>                                       удовлетворять </a:t>
            </a:r>
            <a:r>
              <a:rPr lang="ru-RU" dirty="0"/>
              <a:t>возникающие </a:t>
            </a:r>
            <a:r>
              <a:rPr lang="ru-RU" dirty="0" smtClean="0"/>
              <a:t>                               потребности</a:t>
            </a:r>
            <a:r>
              <a:rPr lang="ru-RU" dirty="0"/>
              <a:t>.</a:t>
            </a:r>
            <a:endParaRPr lang="uk-UA" dirty="0" smtClean="0">
              <a:effectLst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53655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48" y="-4548"/>
            <a:ext cx="3929576" cy="33055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3968" y="620688"/>
            <a:ext cx="4546848" cy="1224136"/>
          </a:xfrm>
        </p:spPr>
        <p:txBody>
          <a:bodyPr/>
          <a:lstStyle/>
          <a:p>
            <a:r>
              <a:rPr lang="uk-UA" dirty="0" err="1" smtClean="0"/>
              <a:t>Вывод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2636912"/>
            <a:ext cx="8435280" cy="4032448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ru-RU" dirty="0"/>
              <a:t>применение математических моделей лавинообразных социально-экономических процессов позволяет выявить, проанализировать и спрогнозировать возможные угрозы финансовой безопасности домашнего хозяйства. Это позволит домохозяйствам устранить возможные риски, чтобы домохозяйство функционировало с максимальной эффективностью, при минимальных финансовых потерях.</a:t>
            </a:r>
            <a:endParaRPr lang="uk-UA" dirty="0"/>
          </a:p>
          <a:p>
            <a:pPr marL="0" indent="0" algn="r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907398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80928"/>
            <a:ext cx="8229600" cy="1143000"/>
          </a:xfrm>
        </p:spPr>
        <p:txBody>
          <a:bodyPr/>
          <a:lstStyle/>
          <a:p>
            <a:r>
              <a:rPr lang="uk-UA" dirty="0" err="1" smtClean="0"/>
              <a:t>Спасибо</a:t>
            </a:r>
            <a:r>
              <a:rPr lang="uk-UA" dirty="0" smtClean="0"/>
              <a:t> за </a:t>
            </a:r>
            <a:r>
              <a:rPr lang="uk-UA" dirty="0" err="1" smtClean="0"/>
              <a:t>внимание</a:t>
            </a:r>
            <a:r>
              <a:rPr lang="uk-UA" dirty="0" smtClean="0"/>
              <a:t>!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92513123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67</TotalTime>
  <Words>421</Words>
  <Application>Microsoft Office PowerPoint</Application>
  <PresentationFormat>Экран (4:3)</PresentationFormat>
  <Paragraphs>40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Исполнительная</vt:lpstr>
      <vt:lpstr>АНАЛИЗ СИСТЕМЫ УГРОЗ ФИНАНСОВОЙ БЕЗОПАСНОСТИ ДОМАШНИХ ХОЗЯЙСТВ</vt:lpstr>
      <vt:lpstr>Введение</vt:lpstr>
      <vt:lpstr>Домашнее хозяйство</vt:lpstr>
      <vt:lpstr>Актуальность</vt:lpstr>
      <vt:lpstr>Факторы, влияющие на функционирование домохозяйства</vt:lpstr>
      <vt:lpstr>Выделяют три блока угроз экономической безопасности домохозяйства связанные</vt:lpstr>
      <vt:lpstr>Финансовые угрозы домохозяйства</vt:lpstr>
      <vt:lpstr>Модели лавинообразных социально-экономических процессов </vt:lpstr>
      <vt:lpstr>Распространение валютной паники</vt:lpstr>
      <vt:lpstr>Вывод</vt:lpstr>
      <vt:lpstr>Спасибо за внимание!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АНАЛИЗ СИСТЕМЫ УГРОЗ ФИНАНСОВОЙ БЕЗОПАСНОСТИ ДОМАШНИХ ХОЗЯЙСТВ</dc:title>
  <dc:creator>RePack by Diakov</dc:creator>
  <cp:lastModifiedBy>RePack by Diakov</cp:lastModifiedBy>
  <cp:revision>7</cp:revision>
  <dcterms:created xsi:type="dcterms:W3CDTF">2016-03-14T07:15:08Z</dcterms:created>
  <dcterms:modified xsi:type="dcterms:W3CDTF">2016-03-14T08:22:46Z</dcterms:modified>
</cp:coreProperties>
</file>