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1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uk-UA" sz="2400" dirty="0">
                <a:latin typeface="Arial"/>
                <a:ea typeface="Calibri"/>
                <a:cs typeface="Times New Roman"/>
              </a:rPr>
              <a:t>МОДЕЛІ УПРАВЛІННЯ ЕКОНОМІЧНОЮ БЕЗПЕКОЮ ПІДПРИЄМСТВА В УМОВАХ НЕВИЗНАЧЕНОСТІ</a:t>
            </a:r>
            <a:r>
              <a:rPr lang="ru-RU" sz="2400" dirty="0">
                <a:latin typeface="Calibri"/>
                <a:ea typeface="Calibri"/>
                <a:cs typeface="Times New Roman"/>
              </a:rPr>
              <a:t/>
            </a:r>
            <a:br>
              <a:rPr lang="ru-RU" sz="2400" dirty="0">
                <a:latin typeface="Calibri"/>
                <a:ea typeface="Calibri"/>
                <a:cs typeface="Times New Roman"/>
              </a:rPr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uk-UA" dirty="0">
                <a:latin typeface="Arial"/>
                <a:ea typeface="Calibri"/>
                <a:cs typeface="Times New Roman"/>
              </a:rPr>
              <a:t>Бондаренко К. В., аспірант  </a:t>
            </a:r>
            <a:r>
              <a:rPr lang="ru-RU" dirty="0">
                <a:latin typeface="Calibri"/>
                <a:ea typeface="Calibri"/>
                <a:cs typeface="Times New Roman"/>
              </a:rPr>
              <a:t/>
            </a:r>
            <a:br>
              <a:rPr lang="ru-RU" dirty="0">
                <a:latin typeface="Calibri"/>
                <a:ea typeface="Calibri"/>
                <a:cs typeface="Times New Roman"/>
              </a:rPr>
            </a:br>
            <a:r>
              <a:rPr lang="uk-UA" dirty="0" smtClean="0">
                <a:latin typeface="Arial"/>
                <a:ea typeface="Calibri"/>
                <a:cs typeface="Times New Roman"/>
              </a:rPr>
              <a:t>кафедри економічного аналізу</a:t>
            </a:r>
            <a:r>
              <a:rPr lang="ru-RU" dirty="0">
                <a:latin typeface="Calibri"/>
                <a:ea typeface="Calibri"/>
                <a:cs typeface="Times New Roman"/>
              </a:rPr>
              <a:t/>
            </a:r>
            <a:br>
              <a:rPr lang="ru-RU" dirty="0">
                <a:latin typeface="Calibri"/>
                <a:ea typeface="Calibri"/>
                <a:cs typeface="Times New Roman"/>
              </a:rPr>
            </a:br>
            <a:r>
              <a:rPr lang="uk-UA" dirty="0" smtClean="0">
                <a:latin typeface="Arial"/>
                <a:ea typeface="Calibri"/>
                <a:cs typeface="Times New Roman"/>
              </a:rPr>
              <a:t>ХНЕУ </a:t>
            </a:r>
            <a:r>
              <a:rPr lang="uk-UA" dirty="0">
                <a:latin typeface="Arial"/>
                <a:ea typeface="Calibri"/>
                <a:cs typeface="Times New Roman"/>
              </a:rPr>
              <a:t>ім. С. </a:t>
            </a:r>
            <a:r>
              <a:rPr lang="uk-UA" dirty="0" err="1">
                <a:latin typeface="Arial"/>
                <a:ea typeface="Calibri"/>
                <a:cs typeface="Times New Roman"/>
              </a:rPr>
              <a:t>Кузнеця</a:t>
            </a:r>
            <a:r>
              <a:rPr lang="uk-UA" dirty="0">
                <a:latin typeface="Arial"/>
                <a:ea typeface="Calibri"/>
                <a:cs typeface="Times New Roman"/>
              </a:rPr>
              <a:t>,</a:t>
            </a:r>
            <a:r>
              <a:rPr lang="ru-RU" dirty="0">
                <a:latin typeface="Calibri"/>
                <a:ea typeface="Calibri"/>
                <a:cs typeface="Times New Roman"/>
              </a:rPr>
              <a:t/>
            </a:r>
            <a:br>
              <a:rPr lang="ru-RU" dirty="0">
                <a:latin typeface="Calibri"/>
                <a:ea typeface="Calibri"/>
                <a:cs typeface="Times New Roman"/>
              </a:rPr>
            </a:br>
            <a:r>
              <a:rPr lang="uk-UA" dirty="0">
                <a:latin typeface="Arial"/>
                <a:ea typeface="Calibri"/>
                <a:cs typeface="Times New Roman"/>
              </a:rPr>
              <a:t>Україна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332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357" y="2060848"/>
            <a:ext cx="835292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30000"/>
              </a:lnSpc>
              <a:spcAft>
                <a:spcPts val="0"/>
              </a:spcAft>
            </a:pPr>
            <a:r>
              <a:rPr lang="uk-UA" sz="2000" b="1" i="1" dirty="0">
                <a:latin typeface="Arial"/>
                <a:ea typeface="Calibri"/>
                <a:cs typeface="Times New Roman"/>
              </a:rPr>
              <a:t>Анотація. </a:t>
            </a:r>
            <a:r>
              <a:rPr lang="uk-UA" sz="2000" i="1" dirty="0">
                <a:latin typeface="Arial"/>
                <a:ea typeface="Calibri"/>
                <a:cs typeface="Times New Roman"/>
              </a:rPr>
              <a:t>Розглянуто питання моделювання економічної безпеки підприємства в умовах невизначеності вихідних даних. Автором вдосконалена модель оцінювання рівня економічної безпеки для випадку параметричної невизначеності вихідних даних, яка заснована на інтегральній моделі оцінювання економічної безпеки підприємства</a:t>
            </a:r>
            <a:r>
              <a:rPr lang="uk-UA" sz="2000" i="1" dirty="0" smtClean="0">
                <a:latin typeface="Arial"/>
                <a:ea typeface="Calibri"/>
                <a:cs typeface="Times New Roman"/>
              </a:rPr>
              <a:t>.</a:t>
            </a:r>
          </a:p>
          <a:p>
            <a:pPr indent="450215" algn="just">
              <a:lnSpc>
                <a:spcPct val="130000"/>
              </a:lnSpc>
              <a:spcAft>
                <a:spcPts val="0"/>
              </a:spcAft>
            </a:pPr>
            <a:endParaRPr lang="ru-RU" sz="2000" dirty="0">
              <a:latin typeface="Calibri"/>
              <a:ea typeface="Calibri"/>
              <a:cs typeface="Times New Roman"/>
            </a:endParaRPr>
          </a:p>
          <a:p>
            <a:pPr indent="450215" algn="just">
              <a:lnSpc>
                <a:spcPct val="130000"/>
              </a:lnSpc>
              <a:spcAft>
                <a:spcPts val="0"/>
              </a:spcAft>
            </a:pPr>
            <a:r>
              <a:rPr lang="uk-UA" sz="2000" b="1" i="1" dirty="0" smtClean="0">
                <a:latin typeface="Arial"/>
                <a:ea typeface="Calibri"/>
                <a:cs typeface="Times New Roman"/>
              </a:rPr>
              <a:t>Ключові </a:t>
            </a:r>
            <a:r>
              <a:rPr lang="uk-UA" sz="2000" b="1" i="1" dirty="0">
                <a:latin typeface="Arial"/>
                <a:ea typeface="Calibri"/>
                <a:cs typeface="Times New Roman"/>
              </a:rPr>
              <a:t>слова: </a:t>
            </a:r>
            <a:r>
              <a:rPr lang="uk-UA" sz="2000" i="1" dirty="0">
                <a:latin typeface="Arial"/>
                <a:ea typeface="Calibri"/>
                <a:cs typeface="Times New Roman"/>
              </a:rPr>
              <a:t>управління економічною безпекою підприємства моделювання, критерій, невизначеність, ризик.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4234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44824"/>
            <a:ext cx="86409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latin typeface="Arial"/>
                <a:ea typeface="Calibri"/>
              </a:rPr>
              <a:t>Більшість вчених, що займаються проблемами економічної безпеки присвячують свої дослідження аналітичному огляду дестабілізуючих факторів, які впливають на економічну безпеку підприємства, або прогностичним підходам до змін внутрішнього і зовнішнього середовища підприємства. До найбільш вагомих наукових результатів, як було зазначено вище, можна віднести наступні</a:t>
            </a:r>
            <a:r>
              <a:rPr lang="uk-UA" sz="2000" dirty="0" smtClean="0">
                <a:latin typeface="Arial"/>
                <a:ea typeface="Calibri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 smtClean="0">
                <a:latin typeface="Arial"/>
                <a:ea typeface="Calibri"/>
              </a:rPr>
              <a:t> </a:t>
            </a:r>
            <a:r>
              <a:rPr lang="uk-UA" sz="2000" dirty="0">
                <a:latin typeface="Arial"/>
                <a:ea typeface="Calibri"/>
              </a:rPr>
              <a:t>розробку понятійного апарату теорії економічної безпеки, </a:t>
            </a:r>
            <a:endParaRPr lang="uk-UA" sz="2000" dirty="0" smtClean="0">
              <a:latin typeface="Arial"/>
              <a:ea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 smtClean="0">
                <a:latin typeface="Arial"/>
                <a:ea typeface="Calibri"/>
              </a:rPr>
              <a:t>визначення </a:t>
            </a:r>
            <a:r>
              <a:rPr lang="uk-UA" sz="2000" dirty="0">
                <a:latin typeface="Arial"/>
                <a:ea typeface="Calibri"/>
              </a:rPr>
              <a:t>основних складових економічної безпеки підприємства</a:t>
            </a:r>
            <a:r>
              <a:rPr lang="uk-UA" sz="2000" dirty="0" smtClean="0">
                <a:latin typeface="Arial"/>
                <a:ea typeface="Calibri"/>
              </a:rPr>
              <a:t>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 smtClean="0">
                <a:latin typeface="Arial"/>
                <a:ea typeface="Calibri"/>
              </a:rPr>
              <a:t> </a:t>
            </a:r>
            <a:r>
              <a:rPr lang="uk-UA" sz="2000" dirty="0">
                <a:latin typeface="Arial"/>
                <a:ea typeface="Calibri"/>
              </a:rPr>
              <a:t>класифікацію загроз, </a:t>
            </a:r>
            <a:endParaRPr lang="uk-UA" sz="2000" dirty="0" smtClean="0">
              <a:latin typeface="Arial"/>
              <a:ea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 smtClean="0">
                <a:latin typeface="Arial"/>
                <a:ea typeface="Calibri"/>
              </a:rPr>
              <a:t>формування </a:t>
            </a:r>
            <a:r>
              <a:rPr lang="uk-UA" sz="2000" dirty="0">
                <a:latin typeface="Arial"/>
                <a:ea typeface="Calibri"/>
              </a:rPr>
              <a:t>механізмів забезпечення економічної безпеки і пропозицій щодо критеріїв оцінки стану економічної безпеки підприємства [2]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86911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86345" y="1844824"/>
            <a:ext cx="8280920" cy="858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30000"/>
              </a:lnSpc>
              <a:spcAft>
                <a:spcPts val="0"/>
              </a:spcAft>
            </a:pPr>
            <a:r>
              <a:rPr lang="uk-UA" sz="2000" dirty="0">
                <a:latin typeface="Arial"/>
                <a:ea typeface="Calibri"/>
                <a:cs typeface="Times New Roman"/>
              </a:rPr>
              <a:t>Автором запропонована модель і метод оцінювання рівня економічної безпеки [3] виду: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7" name="Таблица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63692940"/>
                  </p:ext>
                </p:extLst>
              </p:nvPr>
            </p:nvGraphicFramePr>
            <p:xfrm>
              <a:off x="755576" y="2623243"/>
              <a:ext cx="7408862" cy="1165797"/>
            </p:xfrm>
            <a:graphic>
              <a:graphicData uri="http://schemas.openxmlformats.org/drawingml/2006/table">
                <a:tbl>
                  <a:tblPr/>
                  <a:tblGrid>
                    <a:gridCol w="7408862"/>
                  </a:tblGrid>
                  <a:tr h="0">
                    <a:tc>
                      <a:txBody>
                        <a:bodyPr/>
                        <a:lstStyle/>
                        <a:p>
                          <a:pPr indent="450215" algn="ctr">
                            <a:lnSpc>
                              <a:spcPct val="13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Arial"/>
                                  </a:rPr>
                                  <m:t>𝐼𝐸𝑆</m:t>
                                </m:r>
                                <m:r>
                                  <a:rPr lang="uk-UA" sz="2000" i="1">
                                    <a:effectLst/>
                                    <a:latin typeface="Cambria Math"/>
                                    <a:ea typeface="Calibri"/>
                                    <a:cs typeface="Arial"/>
                                  </a:rPr>
                                  <m:t>=</m:t>
                                </m:r>
                                <m:nary>
                                  <m:naryPr>
                                    <m:chr m:val="∑"/>
                                    <m:limLoc m:val="undOvr"/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</m:ctrlPr>
                                  </m:naryPr>
                                  <m:sub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𝑝</m:t>
                                    </m:r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=1</m:t>
                                    </m:r>
                                  </m:sub>
                                  <m:sup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h</m:t>
                                    </m:r>
                                  </m:sup>
                                  <m:e>
                                    <m:sSub>
                                      <m:sSubPr>
                                        <m:ctrlPr>
                                          <a:rPr lang="ru-RU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uk-UA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𝑤</m:t>
                                        </m:r>
                                      </m:e>
                                      <m:sub>
                                        <m:r>
                                          <a:rPr lang="uk-UA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𝑝</m:t>
                                        </m:r>
                                      </m:sub>
                                    </m:sSub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∙</m:t>
                                    </m:r>
                                    <m:sSub>
                                      <m:sSubPr>
                                        <m:ctrlPr>
                                          <a:rPr lang="ru-RU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uk-UA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𝐹</m:t>
                                        </m:r>
                                      </m:e>
                                      <m:sub>
                                        <m:r>
                                          <a:rPr lang="uk-UA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𝑝</m:t>
                                        </m:r>
                                      </m:sub>
                                    </m:sSub>
                                  </m:e>
                                </m:nary>
                                <m:r>
                                  <a:rPr lang="uk-UA" sz="2000" i="1">
                                    <a:effectLst/>
                                    <a:latin typeface="Cambria Math"/>
                                    <a:ea typeface="Calibri"/>
                                    <a:cs typeface="Arial"/>
                                  </a:rPr>
                                  <m:t>−</m:t>
                                </m:r>
                                <m:nary>
                                  <m:naryPr>
                                    <m:chr m:val="∑"/>
                                    <m:limLoc m:val="undOvr"/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</m:ctrlPr>
                                  </m:naryPr>
                                  <m:sub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𝑢</m:t>
                                    </m:r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=1</m:t>
                                    </m:r>
                                  </m:sub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𝑚</m:t>
                                    </m:r>
                                  </m:sup>
                                  <m:e>
                                    <m:sSub>
                                      <m:sSubPr>
                                        <m:ctrlPr>
                                          <a:rPr lang="ru-RU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𝑤</m:t>
                                        </m:r>
                                      </m:e>
                                      <m:sub>
                                        <m:r>
                                          <a:rPr lang="en-US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𝑢</m:t>
                                        </m:r>
                                      </m:sub>
                                    </m:sSub>
                                  </m:e>
                                </m:nary>
                                <m:r>
                                  <a:rPr lang="uk-UA" sz="2000" i="1">
                                    <a:effectLst/>
                                    <a:latin typeface="Cambria Math"/>
                                    <a:ea typeface="Calibri"/>
                                    <a:cs typeface="Arial"/>
                                  </a:rPr>
                                  <m:t>∙</m:t>
                                </m:r>
                                <m:sSub>
                                  <m:sSub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𝐹</m:t>
                                    </m:r>
                                  </m:e>
                                  <m:sub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𝑢</m:t>
                                    </m:r>
                                  </m:sub>
                                </m:sSub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Arial"/>
                                  </a:rPr>
                                  <m:t>,</m:t>
                                </m:r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114300" marR="11430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7" name="Таблица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63692940"/>
                  </p:ext>
                </p:extLst>
              </p:nvPr>
            </p:nvGraphicFramePr>
            <p:xfrm>
              <a:off x="755576" y="2623243"/>
              <a:ext cx="7408862" cy="1165797"/>
            </p:xfrm>
            <a:graphic>
              <a:graphicData uri="http://schemas.openxmlformats.org/drawingml/2006/table">
                <a:tbl>
                  <a:tblPr/>
                  <a:tblGrid>
                    <a:gridCol w="7408862"/>
                  </a:tblGrid>
                  <a:tr h="1165797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114300" marR="11430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2"/>
                          <a:stretch>
                            <a:fillRect l="-82" r="-82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Прямоугольник 7"/>
              <p:cNvSpPr/>
              <p:nvPr/>
            </p:nvSpPr>
            <p:spPr>
              <a:xfrm>
                <a:off x="261657" y="3789040"/>
                <a:ext cx="8640960" cy="29546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uk-UA" sz="2000" dirty="0">
                    <a:latin typeface="Arial"/>
                    <a:ea typeface="Calibri"/>
                    <a:cs typeface="Times New Roman"/>
                  </a:rPr>
                  <a:t>де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</m:ctrlPr>
                      </m:sSubPr>
                      <m:e>
                        <m:r>
                          <a:rPr lang="uk-UA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  <m:t>𝐹</m:t>
                        </m:r>
                      </m:e>
                      <m:sub>
                        <m:r>
                          <a:rPr lang="uk-UA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uk-UA" sz="2000" dirty="0">
                    <a:effectLst/>
                    <a:latin typeface="Arial"/>
                    <a:ea typeface="Times New Roman"/>
                    <a:cs typeface="Times New Roman"/>
                  </a:rPr>
                  <a:t>,</a:t>
                </a:r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  <m:t>𝐹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  <m:t>𝑢</m:t>
                        </m:r>
                      </m:sub>
                    </m:sSub>
                  </m:oMath>
                </a14:m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 - функціональні критерії позитивного (стимулюючого) і негативного (</a:t>
                </a:r>
                <a:r>
                  <a:rPr lang="uk-UA" sz="2000" dirty="0" err="1">
                    <a:effectLst/>
                    <a:latin typeface="Arial"/>
                    <a:ea typeface="Calibri"/>
                    <a:cs typeface="Times New Roman"/>
                  </a:rPr>
                  <a:t>дестимулюючого</a:t>
                </a:r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) впливу на економічну безпеку підприємства відповідно;</a:t>
                </a:r>
                <a:endParaRPr lang="ru-RU" sz="20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 algn="just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ru-RU" sz="2000" dirty="0">
                    <a:effectLst/>
                    <a:latin typeface="Arial"/>
                    <a:ea typeface="Calibri"/>
                    <a:cs typeface="Times New Roman"/>
                  </a:rPr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</m:ctrlPr>
                      </m:sSubPr>
                      <m:e>
                        <m:r>
                          <a:rPr lang="uk-UA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  <m:t>𝑤</m:t>
                        </m:r>
                      </m:e>
                      <m:sub>
                        <m:r>
                          <a:rPr lang="uk-UA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uk-UA" sz="2000" dirty="0">
                    <a:effectLst/>
                    <a:latin typeface="Arial"/>
                    <a:ea typeface="Times New Roman"/>
                    <a:cs typeface="Times New Roman"/>
                  </a:rPr>
                  <a:t>,</a:t>
                </a:r>
                <a14:m>
                  <m:oMath xmlns:m="http://schemas.openxmlformats.org/officeDocument/2006/math">
                    <m:r>
                      <a:rPr lang="uk-UA" sz="2000" i="1">
                        <a:effectLst/>
                        <a:latin typeface="Cambria Math"/>
                        <a:ea typeface="Calibri"/>
                        <a:cs typeface="Arial"/>
                      </a:rPr>
                      <m:t> </m:t>
                    </m:r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  <m:t>𝑤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  <m:t>𝑢</m:t>
                        </m:r>
                      </m:sub>
                    </m:sSub>
                  </m:oMath>
                </a14:m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 - питома вага значущості показників</a:t>
                </a:r>
                <a14:m>
                  <m:oMath xmlns:m="http://schemas.openxmlformats.org/officeDocument/2006/math">
                    <m:r>
                      <a:rPr lang="uk-UA" sz="2000" i="1">
                        <a:effectLst/>
                        <a:latin typeface="Cambria Math"/>
                        <a:ea typeface="Calibri"/>
                        <a:cs typeface="Arial"/>
                      </a:rPr>
                      <m:t> </m:t>
                    </m:r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</m:ctrlPr>
                      </m:sSubPr>
                      <m:e>
                        <m:r>
                          <a:rPr lang="uk-UA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  <m:t>𝐹</m:t>
                        </m:r>
                      </m:e>
                      <m:sub>
                        <m:r>
                          <a:rPr lang="uk-UA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  <m:t>𝐹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Calibri"/>
                            <a:cs typeface="Arial"/>
                          </a:rPr>
                          <m:t>𝑢</m:t>
                        </m:r>
                      </m:sub>
                    </m:sSub>
                  </m:oMath>
                </a14:m>
                <a:r>
                  <a:rPr lang="uk-UA" sz="2000" dirty="0">
                    <a:effectLst/>
                    <a:latin typeface="Arial"/>
                    <a:ea typeface="Times New Roman"/>
                    <a:cs typeface="Times New Roman"/>
                  </a:rPr>
                  <a:t>;</a:t>
                </a:r>
                <a:endParaRPr lang="ru-RU" sz="20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 algn="just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ru-RU" sz="2000" dirty="0">
                    <a:effectLst/>
                    <a:latin typeface="Arial"/>
                    <a:ea typeface="Calibri"/>
                    <a:cs typeface="Times New Roman"/>
                  </a:rPr>
                  <a:t>      </a:t>
                </a:r>
                <a14:m>
                  <m:oMath xmlns:m="http://schemas.openxmlformats.org/officeDocument/2006/math">
                    <m:r>
                      <a:rPr lang="uk-UA" sz="2000" i="1">
                        <a:effectLst/>
                        <a:latin typeface="Cambria Math"/>
                        <a:ea typeface="Calibri"/>
                        <a:cs typeface="Arial"/>
                      </a:rPr>
                      <m:t>h</m:t>
                    </m:r>
                  </m:oMath>
                </a14:m>
                <a:r>
                  <a:rPr lang="uk-UA" sz="2000" dirty="0">
                    <a:effectLst/>
                    <a:latin typeface="Arial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r>
                      <a:rPr lang="uk-UA" sz="2000" i="1">
                        <a:effectLst/>
                        <a:latin typeface="Cambria Math"/>
                        <a:ea typeface="Times New Roman"/>
                        <a:cs typeface="Arial"/>
                      </a:rPr>
                      <m:t>𝑚</m:t>
                    </m:r>
                  </m:oMath>
                </a14:m>
                <a:r>
                  <a:rPr lang="uk-UA" sz="2000" dirty="0">
                    <a:effectLst/>
                    <a:latin typeface="Arial"/>
                    <a:ea typeface="Times New Roman"/>
                    <a:cs typeface="Times New Roman"/>
                  </a:rPr>
                  <a:t> </a:t>
                </a:r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- кількість показників позитивного (стимулюючого) і негативного</a:t>
                </a:r>
                <a:r>
                  <a:rPr lang="uk-UA" sz="2000" dirty="0">
                    <a:effectLst/>
                    <a:latin typeface="Arial"/>
                    <a:ea typeface="Times New Roman"/>
                    <a:cs typeface="Times New Roman"/>
                  </a:rPr>
                  <a:t> </a:t>
                </a:r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(</a:t>
                </a:r>
                <a:r>
                  <a:rPr lang="uk-UA" sz="2000" dirty="0" err="1">
                    <a:effectLst/>
                    <a:latin typeface="Arial"/>
                    <a:ea typeface="Calibri"/>
                    <a:cs typeface="Times New Roman"/>
                  </a:rPr>
                  <a:t>дестимулюючого</a:t>
                </a:r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) впливу на економічну безпеку підприємства</a:t>
                </a:r>
                <a:r>
                  <a:rPr lang="uk-UA" sz="2000" dirty="0">
                    <a:effectLst/>
                    <a:latin typeface="Arial"/>
                    <a:ea typeface="Times New Roman"/>
                    <a:cs typeface="Times New Roman"/>
                  </a:rPr>
                  <a:t> </a:t>
                </a:r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відповідно.</a:t>
                </a:r>
                <a:endParaRPr lang="ru-RU" sz="20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657" y="3789040"/>
                <a:ext cx="8640960" cy="2954655"/>
              </a:xfrm>
              <a:prstGeom prst="rect">
                <a:avLst/>
              </a:prstGeom>
              <a:blipFill rotWithShape="1">
                <a:blip r:embed="rId3"/>
                <a:stretch>
                  <a:fillRect l="-776" r="-706" b="-16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235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628800"/>
            <a:ext cx="8424936" cy="1258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30000"/>
              </a:lnSpc>
              <a:spcAft>
                <a:spcPts val="0"/>
              </a:spcAft>
            </a:pPr>
            <a:r>
              <a:rPr lang="uk-UA" sz="2000" dirty="0">
                <a:latin typeface="Arial"/>
                <a:ea typeface="Calibri"/>
                <a:cs typeface="Times New Roman"/>
              </a:rPr>
              <a:t>Також модель (1) можна представити у вигляді набору параметрів, якими можна управляти і відповідно, якими не можна управляти: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66977118"/>
                  </p:ext>
                </p:extLst>
              </p:nvPr>
            </p:nvGraphicFramePr>
            <p:xfrm>
              <a:off x="831565" y="2903307"/>
              <a:ext cx="7408862" cy="1165797"/>
            </p:xfrm>
            <a:graphic>
              <a:graphicData uri="http://schemas.openxmlformats.org/drawingml/2006/table">
                <a:tbl>
                  <a:tblPr/>
                  <a:tblGrid>
                    <a:gridCol w="7408862"/>
                  </a:tblGrid>
                  <a:tr h="0">
                    <a:tc>
                      <a:txBody>
                        <a:bodyPr/>
                        <a:lstStyle/>
                        <a:p>
                          <a:pPr indent="450215" algn="ctr">
                            <a:lnSpc>
                              <a:spcPct val="13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Arial"/>
                                  </a:rPr>
                                  <m:t>𝐼𝐸𝑆</m:t>
                                </m:r>
                                <m:r>
                                  <a:rPr lang="uk-UA" sz="2000" i="1">
                                    <a:effectLst/>
                                    <a:latin typeface="Cambria Math"/>
                                    <a:ea typeface="Calibri"/>
                                    <a:cs typeface="Arial"/>
                                  </a:rPr>
                                  <m:t>=</m:t>
                                </m:r>
                                <m:nary>
                                  <m:naryPr>
                                    <m:chr m:val="∑"/>
                                    <m:limLoc m:val="undOvr"/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</m:ctrlPr>
                                  </m:naryPr>
                                  <m:sub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𝑝</m:t>
                                    </m:r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=1</m:t>
                                    </m:r>
                                  </m:sub>
                                  <m:sup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h</m:t>
                                    </m:r>
                                  </m:sup>
                                  <m:e>
                                    <m:d>
                                      <m:dPr>
                                        <m:ctrlPr>
                                          <a:rPr lang="ru-RU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</m:ctrlPr>
                                      </m:dPr>
                                      <m:e>
                                        <m:sSubSup>
                                          <m:sSubSupPr>
                                            <m:ctrlPr>
                                              <a:rPr lang="ru-RU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</m:ctrlPr>
                                          </m:sSubSupPr>
                                          <m:e>
                                            <m:r>
                                              <a:rPr lang="en-US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  <m:t>𝑤</m:t>
                                            </m:r>
                                          </m:e>
                                          <m:sub>
                                            <m:r>
                                              <a:rPr lang="uk-UA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  <m:t>𝑝</m:t>
                                            </m:r>
                                          </m:sub>
                                          <m:sup>
                                            <m:r>
                                              <a:rPr lang="uk-UA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  <m:t>𝑐</m:t>
                                            </m:r>
                                          </m:sup>
                                        </m:sSubSup>
                                        <m:r>
                                          <a:rPr lang="uk-UA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∙</m:t>
                                        </m:r>
                                        <m:sSubSup>
                                          <m:sSubSupPr>
                                            <m:ctrlPr>
                                              <a:rPr lang="ru-RU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</m:ctrlPr>
                                          </m:sSubSupPr>
                                          <m:e>
                                            <m:r>
                                              <a:rPr lang="uk-UA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  <m:t>𝐹</m:t>
                                            </m:r>
                                          </m:e>
                                          <m:sub>
                                            <m:r>
                                              <a:rPr lang="uk-UA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  <m:t>𝑝</m:t>
                                            </m:r>
                                          </m:sub>
                                          <m:sup>
                                            <m:r>
                                              <a:rPr lang="uk-UA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  <m:t>𝑐</m:t>
                                            </m:r>
                                          </m:sup>
                                        </m:sSubSup>
                                      </m:e>
                                    </m:d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+</m:t>
                                    </m:r>
                                  </m:e>
                                </m:nary>
                                <m:d>
                                  <m:d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</m:ctrlPr>
                                  </m:dPr>
                                  <m:e>
                                    <m:sSubSup>
                                      <m:sSubSupPr>
                                        <m:ctrlPr>
                                          <a:rPr lang="ru-RU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𝑤</m:t>
                                        </m:r>
                                      </m:e>
                                      <m:sub>
                                        <m:r>
                                          <a:rPr lang="uk-UA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𝑝</m:t>
                                        </m:r>
                                      </m:sub>
                                      <m:sup>
                                        <m:r>
                                          <a:rPr lang="uk-UA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𝑒</m:t>
                                        </m:r>
                                      </m:sup>
                                    </m:sSubSup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∙</m:t>
                                    </m:r>
                                    <m:sSubSup>
                                      <m:sSubSupPr>
                                        <m:ctrlPr>
                                          <a:rPr lang="ru-RU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uk-UA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𝐹</m:t>
                                        </m:r>
                                      </m:e>
                                      <m:sub>
                                        <m:r>
                                          <a:rPr lang="uk-UA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𝑝</m:t>
                                        </m:r>
                                      </m:sub>
                                      <m:sup>
                                        <m:r>
                                          <a:rPr lang="uk-UA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𝑒</m:t>
                                        </m:r>
                                      </m:sup>
                                    </m:sSubSup>
                                  </m:e>
                                </m:d>
                                <m:r>
                                  <a:rPr lang="uk-UA" sz="2000" i="1">
                                    <a:effectLst/>
                                    <a:latin typeface="Cambria Math"/>
                                    <a:ea typeface="Calibri"/>
                                    <a:cs typeface="Arial"/>
                                  </a:rPr>
                                  <m:t>−</m:t>
                                </m:r>
                                <m:nary>
                                  <m:naryPr>
                                    <m:chr m:val="∑"/>
                                    <m:limLoc m:val="undOvr"/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</m:ctrlPr>
                                  </m:naryPr>
                                  <m:sub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𝑢</m:t>
                                    </m:r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=1</m:t>
                                    </m:r>
                                  </m:sub>
                                  <m:sup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𝑚</m:t>
                                    </m:r>
                                  </m:sup>
                                  <m:e>
                                    <m:d>
                                      <m:dPr>
                                        <m:ctrlPr>
                                          <a:rPr lang="ru-RU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</m:ctrlPr>
                                      </m:dPr>
                                      <m:e>
                                        <m:sSubSup>
                                          <m:sSubSupPr>
                                            <m:ctrlPr>
                                              <a:rPr lang="ru-RU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</m:ctrlPr>
                                          </m:sSubSupPr>
                                          <m:e>
                                            <m:r>
                                              <a:rPr lang="en-US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  <m:t>𝑤</m:t>
                                            </m:r>
                                          </m:e>
                                          <m:sub>
                                            <m:r>
                                              <a:rPr lang="uk-UA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  <m:t>𝑢</m:t>
                                            </m:r>
                                          </m:sub>
                                          <m:sup>
                                            <m:r>
                                              <a:rPr lang="uk-UA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  <m:t>𝑐</m:t>
                                            </m:r>
                                          </m:sup>
                                        </m:sSubSup>
                                        <m:r>
                                          <a:rPr lang="uk-UA" sz="2000" i="1">
                                            <a:effectLst/>
                                            <a:latin typeface="Cambria Math"/>
                                            <a:ea typeface="Calibri"/>
                                            <a:cs typeface="Arial"/>
                                          </a:rPr>
                                          <m:t>∙</m:t>
                                        </m:r>
                                        <m:sSubSup>
                                          <m:sSubSupPr>
                                            <m:ctrlPr>
                                              <a:rPr lang="ru-RU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</m:ctrlPr>
                                          </m:sSubSupPr>
                                          <m:e>
                                            <m:r>
                                              <a:rPr lang="uk-UA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  <m:t>𝐹</m:t>
                                            </m:r>
                                          </m:e>
                                          <m:sub>
                                            <m:r>
                                              <a:rPr lang="uk-UA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  <m:t>𝑢</m:t>
                                            </m:r>
                                          </m:sub>
                                          <m:sup>
                                            <m:r>
                                              <a:rPr lang="uk-UA" sz="2000" i="1">
                                                <a:effectLst/>
                                                <a:latin typeface="Cambria Math"/>
                                                <a:ea typeface="Calibri"/>
                                                <a:cs typeface="Arial"/>
                                              </a:rPr>
                                              <m:t>𝑐</m:t>
                                            </m:r>
                                          </m:sup>
                                        </m:sSubSup>
                                      </m:e>
                                    </m:d>
                                  </m:e>
                                </m:nary>
                                <m:r>
                                  <a:rPr lang="uk-UA" sz="2000" i="1">
                                    <a:effectLst/>
                                    <a:latin typeface="Cambria Math"/>
                                    <a:ea typeface="Calibri"/>
                                    <a:cs typeface="Arial"/>
                                  </a:rPr>
                                  <m:t>+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Arial"/>
                                  </a:rPr>
                                  <m:t>(</m:t>
                                </m:r>
                                <m:sSubSup>
                                  <m:sSub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𝑤</m:t>
                                    </m:r>
                                  </m:e>
                                  <m:sub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𝑝</m:t>
                                    </m:r>
                                  </m:sub>
                                  <m:sup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𝑒</m:t>
                                    </m:r>
                                  </m:sup>
                                </m:sSubSup>
                                <m:r>
                                  <a:rPr lang="uk-UA" sz="2000" i="1">
                                    <a:effectLst/>
                                    <a:latin typeface="Cambria Math"/>
                                    <a:ea typeface="Calibri"/>
                                    <a:cs typeface="Arial"/>
                                  </a:rPr>
                                  <m:t>∙</m:t>
                                </m:r>
                                <m:sSubSup>
                                  <m:sSubSupPr>
                                    <m:ctrlPr>
                                      <a:rPr lang="ru-RU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𝐹</m:t>
                                    </m:r>
                                  </m:e>
                                  <m:sub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𝑝</m:t>
                                    </m:r>
                                  </m:sub>
                                  <m:sup>
                                    <m:r>
                                      <a:rPr lang="uk-UA" sz="2000" i="1">
                                        <a:effectLst/>
                                        <a:latin typeface="Cambria Math"/>
                                        <a:ea typeface="Calibri"/>
                                        <a:cs typeface="Arial"/>
                                      </a:rPr>
                                      <m:t>𝑒</m:t>
                                    </m:r>
                                  </m:sup>
                                </m:sSubSup>
                                <m:r>
                                  <a:rPr lang="uk-UA" sz="2000" i="1">
                                    <a:effectLst/>
                                    <a:latin typeface="Cambria Math"/>
                                    <a:ea typeface="Calibri"/>
                                    <a:cs typeface="Arial"/>
                                  </a:rPr>
                                  <m:t>)</m:t>
                                </m:r>
                                <m: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Arial"/>
                                  </a:rPr>
                                  <m:t>,</m:t>
                                </m:r>
                              </m:oMath>
                            </m:oMathPara>
                          </a14:m>
                          <a:endParaRPr lang="ru-RU" sz="2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114300" marR="11430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66977118"/>
                  </p:ext>
                </p:extLst>
              </p:nvPr>
            </p:nvGraphicFramePr>
            <p:xfrm>
              <a:off x="831565" y="2903307"/>
              <a:ext cx="7408862" cy="1165797"/>
            </p:xfrm>
            <a:graphic>
              <a:graphicData uri="http://schemas.openxmlformats.org/drawingml/2006/table">
                <a:tbl>
                  <a:tblPr/>
                  <a:tblGrid>
                    <a:gridCol w="7408862"/>
                  </a:tblGrid>
                  <a:tr h="1165797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114300" marR="11430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2"/>
                          <a:stretch>
                            <a:fillRect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угольник 3"/>
              <p:cNvSpPr/>
              <p:nvPr/>
            </p:nvSpPr>
            <p:spPr>
              <a:xfrm>
                <a:off x="431540" y="4366845"/>
                <a:ext cx="8208912" cy="12926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uk-UA" sz="2000" dirty="0">
                    <a:latin typeface="Arial"/>
                    <a:ea typeface="Calibri"/>
                    <a:cs typeface="Times New Roman"/>
                  </a:rPr>
                  <a:t>де </a:t>
                </a:r>
                <a14:m>
                  <m:oMath xmlns:m="http://schemas.openxmlformats.org/officeDocument/2006/math">
                    <m:r>
                      <a:rPr lang="ru-RU" sz="2000" i="1">
                        <a:effectLst/>
                        <a:latin typeface="Cambria Math"/>
                        <a:ea typeface="Calibri"/>
                        <a:cs typeface="Arial"/>
                      </a:rPr>
                      <m:t>𝑐</m:t>
                    </m:r>
                  </m:oMath>
                </a14:m>
                <a:r>
                  <a:rPr lang="uk-UA" sz="2000" dirty="0">
                    <a:effectLst/>
                    <a:latin typeface="Arial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r>
                      <a:rPr lang="uk-UA" sz="2000" i="1">
                        <a:effectLst/>
                        <a:latin typeface="Cambria Math"/>
                        <a:ea typeface="Times New Roman"/>
                        <a:cs typeface="Arial"/>
                      </a:rPr>
                      <m:t>𝑒</m:t>
                    </m:r>
                  </m:oMath>
                </a14:m>
                <a:r>
                  <a:rPr lang="uk-UA" sz="2000" dirty="0">
                    <a:effectLst/>
                    <a:latin typeface="Arial"/>
                    <a:ea typeface="Times New Roman"/>
                    <a:cs typeface="Times New Roman"/>
                  </a:rPr>
                  <a:t> </a:t>
                </a:r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- індекси показників, що вказують на керованість або некерованість функціональними параметрами економічної безпеки підприємства.</a:t>
                </a:r>
                <a:endParaRPr lang="ru-RU" sz="20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540" y="4366845"/>
                <a:ext cx="8208912" cy="1292662"/>
              </a:xfrm>
              <a:prstGeom prst="rect">
                <a:avLst/>
              </a:prstGeom>
              <a:blipFill rotWithShape="1">
                <a:blip r:embed="rId3"/>
                <a:stretch>
                  <a:fillRect l="-817" r="-743" b="-47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3024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379548" y="2060848"/>
                <a:ext cx="8496944" cy="28587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uk-UA" sz="2000" dirty="0">
                    <a:latin typeface="Arial"/>
                    <a:ea typeface="Calibri"/>
                    <a:cs typeface="Times New Roman"/>
                  </a:rPr>
                  <a:t>Модель (2) складається з двох сум критеріїв стимулюючого і</a:t>
                </a:r>
                <a:endParaRPr lang="ru-RU" sz="20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 algn="just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uk-UA" sz="2000" dirty="0" err="1">
                    <a:effectLst/>
                    <a:latin typeface="Arial"/>
                    <a:ea typeface="Calibri"/>
                    <a:cs typeface="Times New Roman"/>
                  </a:rPr>
                  <a:t>дестимулюючого</a:t>
                </a:r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 впливу, кожна з яких при найкращих показниках критеріїв економічної безпеки буде дорівнювати 1 і -1 відповідно.</a:t>
                </a:r>
                <a:endParaRPr lang="ru-RU" sz="20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 indent="450215" algn="just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Отже, якщо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Calibri"/>
                        <a:cs typeface="Arial"/>
                      </a:rPr>
                      <m:t>𝐼𝐸𝑆</m:t>
                    </m:r>
                  </m:oMath>
                </a14:m>
                <a:r>
                  <a:rPr lang="en-US" sz="2000" dirty="0">
                    <a:effectLst/>
                    <a:latin typeface="Arial"/>
                    <a:ea typeface="Calibri"/>
                    <a:cs typeface="Times New Roman"/>
                  </a:rPr>
                  <a:t> </a:t>
                </a:r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= 0 - підприємство знаходиться в стані безпеки, якщо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Calibri"/>
                        <a:cs typeface="Arial"/>
                      </a:rPr>
                      <m:t>𝐼𝐸𝑆</m:t>
                    </m:r>
                  </m:oMath>
                </a14:m>
                <a:r>
                  <a:rPr lang="en-US" sz="2000" dirty="0">
                    <a:effectLst/>
                    <a:latin typeface="Arial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uk-UA" sz="2000" i="1">
                        <a:effectLst/>
                        <a:latin typeface="Cambria Math"/>
                        <a:ea typeface="Calibri"/>
                        <a:cs typeface="Arial"/>
                      </a:rPr>
                      <m:t>&gt;</m:t>
                    </m:r>
                  </m:oMath>
                </a14:m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 0 - підприємство набирає потенціал безпеки, якщо значення індексу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Calibri"/>
                        <a:cs typeface="Arial"/>
                      </a:rPr>
                      <m:t>𝐼𝐸𝑆</m:t>
                    </m:r>
                  </m:oMath>
                </a14:m>
                <a:r>
                  <a:rPr lang="en-US" sz="2000" dirty="0">
                    <a:effectLst/>
                    <a:latin typeface="Arial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uk-UA" sz="2000" i="1">
                        <a:effectLst/>
                        <a:latin typeface="Cambria Math"/>
                        <a:ea typeface="Calibri"/>
                        <a:cs typeface="Arial"/>
                      </a:rPr>
                      <m:t>&lt;</m:t>
                    </m:r>
                  </m:oMath>
                </a14:m>
                <a:r>
                  <a:rPr lang="uk-UA" sz="2000" dirty="0">
                    <a:effectLst/>
                    <a:latin typeface="Arial"/>
                    <a:ea typeface="Calibri"/>
                    <a:cs typeface="Times New Roman"/>
                  </a:rPr>
                  <a:t> 0 - підприємство знаходиться в зоні небезпеки його економічної діяльності.</a:t>
                </a:r>
                <a:endParaRPr lang="ru-RU" sz="20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548" y="2060848"/>
                <a:ext cx="8496944" cy="2858796"/>
              </a:xfrm>
              <a:prstGeom prst="rect">
                <a:avLst/>
              </a:prstGeom>
              <a:blipFill rotWithShape="1">
                <a:blip r:embed="rId2"/>
                <a:stretch>
                  <a:fillRect l="-717" r="-789" b="-277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1538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2896" y="2132856"/>
            <a:ext cx="8424936" cy="3659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30000"/>
              </a:lnSpc>
              <a:spcAft>
                <a:spcPts val="0"/>
              </a:spcAft>
            </a:pPr>
            <a:r>
              <a:rPr lang="uk-UA" sz="2000" dirty="0">
                <a:latin typeface="Arial"/>
                <a:ea typeface="Calibri"/>
                <a:cs typeface="Times New Roman"/>
              </a:rPr>
              <a:t>В умовах ринкової економіки явища, породжені </a:t>
            </a:r>
            <a:r>
              <a:rPr lang="uk-UA" sz="2000" dirty="0" err="1">
                <a:latin typeface="Arial"/>
                <a:ea typeface="Calibri"/>
                <a:cs typeface="Times New Roman"/>
              </a:rPr>
              <a:t>переломно-</a:t>
            </a:r>
            <a:r>
              <a:rPr lang="uk-UA" sz="2000" dirty="0">
                <a:latin typeface="Arial"/>
                <a:ea typeface="Calibri"/>
                <a:cs typeface="Times New Roman"/>
              </a:rPr>
              <a:t> і стрибкоподібними змінами в короткі проміжки часу, взагалі не піддаються довгострокового кількісному обґрунтуванню. Тут існує якась невизначеність параметрів економічного середовища [4]. Разом з тим є значна кількість економічних завдань, в яких неможливо однозначно визначити основні параметри і змінні моделі досліджуваного процесу або явища. У цьому випадку говорять, що прийняття господарського рішення здійснюється в умовах невизначеності.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311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90336"/>
            <a:ext cx="84249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latin typeface="Arial"/>
                <a:ea typeface="Calibri"/>
              </a:rPr>
              <a:t>Невизначеність - це брак інформації про імовірнісні майбутні події, це неповнота і неточність інформації про умови реалізації явища або процесу. Наслідком цієї ситуації є поява ризику.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9990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2860" y="1700808"/>
            <a:ext cx="8640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30000"/>
              </a:lnSpc>
              <a:spcAft>
                <a:spcPts val="0"/>
              </a:spcAft>
            </a:pPr>
            <a:r>
              <a:rPr lang="uk-UA" sz="2000" dirty="0">
                <a:latin typeface="Arial"/>
                <a:ea typeface="Calibri"/>
                <a:cs typeface="Times New Roman"/>
              </a:rPr>
              <a:t>Серед безлічі джерел невизначеності виділяються головним чином неповноту, недостатність інформації, випадковість, яку не можна передбачити, і протидію. У процесі прийняття рішень виникають різні види невизначеності в залежності від причин її прояви. Виділяють фактори невизначеності середовища та фактори особистісної невизначеності [5].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indent="450215" algn="just">
              <a:lnSpc>
                <a:spcPct val="130000"/>
              </a:lnSpc>
              <a:spcAft>
                <a:spcPts val="0"/>
              </a:spcAft>
            </a:pPr>
            <a:r>
              <a:rPr lang="uk-UA" sz="2000" dirty="0">
                <a:latin typeface="Arial"/>
                <a:ea typeface="Calibri"/>
                <a:cs typeface="Times New Roman"/>
              </a:rPr>
              <a:t>Залежно від джерела неточності і невизначеності даних, нині використовуються різні методи і моделі опису невизначених даних, включаючи: </a:t>
            </a:r>
            <a:endParaRPr lang="uk-UA" sz="2000" dirty="0" smtClean="0">
              <a:latin typeface="Arial"/>
              <a:ea typeface="Calibri"/>
              <a:cs typeface="Times New Roman"/>
            </a:endParaRPr>
          </a:p>
          <a:p>
            <a:pPr marL="342900" indent="-342900" algn="just">
              <a:lnSpc>
                <a:spcPct val="13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000" dirty="0" smtClean="0">
                <a:latin typeface="Arial"/>
                <a:ea typeface="Calibri"/>
                <a:cs typeface="Times New Roman"/>
              </a:rPr>
              <a:t>вірогідну</a:t>
            </a:r>
            <a:r>
              <a:rPr lang="uk-UA" sz="2000" dirty="0">
                <a:latin typeface="Arial"/>
                <a:ea typeface="Calibri"/>
                <a:cs typeface="Times New Roman"/>
              </a:rPr>
              <a:t>, </a:t>
            </a:r>
            <a:endParaRPr lang="uk-UA" sz="2000" dirty="0" smtClean="0">
              <a:latin typeface="Arial"/>
              <a:ea typeface="Calibri"/>
              <a:cs typeface="Times New Roman"/>
            </a:endParaRPr>
          </a:p>
          <a:p>
            <a:pPr marL="342900" indent="-342900" algn="just">
              <a:lnSpc>
                <a:spcPct val="13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000" dirty="0" smtClean="0">
                <a:latin typeface="Arial"/>
                <a:ea typeface="Calibri"/>
                <a:cs typeface="Times New Roman"/>
              </a:rPr>
              <a:t>нечітку</a:t>
            </a:r>
            <a:r>
              <a:rPr lang="uk-UA" sz="2000" dirty="0">
                <a:latin typeface="Arial"/>
                <a:ea typeface="Calibri"/>
                <a:cs typeface="Times New Roman"/>
              </a:rPr>
              <a:t>, </a:t>
            </a:r>
            <a:endParaRPr lang="uk-UA" sz="2000" dirty="0" smtClean="0">
              <a:latin typeface="Arial"/>
              <a:ea typeface="Calibri"/>
              <a:cs typeface="Times New Roman"/>
            </a:endParaRPr>
          </a:p>
          <a:p>
            <a:pPr marL="342900" indent="-342900" algn="just">
              <a:lnSpc>
                <a:spcPct val="13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000" dirty="0" err="1" smtClean="0">
                <a:latin typeface="Arial"/>
                <a:ea typeface="Calibri"/>
                <a:cs typeface="Times New Roman"/>
              </a:rPr>
              <a:t>інтервальну</a:t>
            </a:r>
            <a:r>
              <a:rPr lang="uk-UA" sz="2000" dirty="0">
                <a:latin typeface="Arial"/>
                <a:ea typeface="Calibri"/>
                <a:cs typeface="Times New Roman"/>
              </a:rPr>
              <a:t>.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7880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443" y="1844824"/>
            <a:ext cx="8640960" cy="3258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30000"/>
              </a:lnSpc>
              <a:spcAft>
                <a:spcPts val="0"/>
              </a:spcAft>
            </a:pPr>
            <a:r>
              <a:rPr lang="uk-UA" sz="2000" dirty="0">
                <a:latin typeface="Arial"/>
                <a:ea typeface="Calibri"/>
                <a:cs typeface="Times New Roman"/>
              </a:rPr>
              <a:t>Таким чином, запропонована модель</a:t>
            </a:r>
            <a:r>
              <a:rPr lang="uk-UA" sz="2000" dirty="0">
                <a:latin typeface="Calibri"/>
                <a:ea typeface="Calibri"/>
                <a:cs typeface="Times New Roman"/>
              </a:rPr>
              <a:t> </a:t>
            </a:r>
            <a:r>
              <a:rPr lang="uk-UA" sz="2000" dirty="0">
                <a:latin typeface="Arial"/>
                <a:ea typeface="Calibri"/>
                <a:cs typeface="Times New Roman"/>
              </a:rPr>
              <a:t>оцінювання рівня економічної безпеки може бути використана для аналізу якості управління економічною безпекою підприємства впродовж певного часового інтервалу, а також, в порівнянні з іншими суб’єктами господарювання, що знаходяться в відносно однакових умовах ведення бізнесу. Для цього необхідно правильно відібрати фактори позитивного (стимулюючого) і негативного</a:t>
            </a:r>
            <a:r>
              <a:rPr lang="uk-UA" sz="2000" dirty="0">
                <a:latin typeface="Arial"/>
                <a:ea typeface="Times New Roman"/>
                <a:cs typeface="Times New Roman"/>
              </a:rPr>
              <a:t> </a:t>
            </a:r>
            <a:r>
              <a:rPr lang="uk-UA" sz="2000" dirty="0">
                <a:latin typeface="Arial"/>
                <a:ea typeface="Calibri"/>
                <a:cs typeface="Times New Roman"/>
              </a:rPr>
              <a:t>(</a:t>
            </a:r>
            <a:r>
              <a:rPr lang="uk-UA" sz="2000" dirty="0" err="1">
                <a:latin typeface="Arial"/>
                <a:ea typeface="Calibri"/>
                <a:cs typeface="Times New Roman"/>
              </a:rPr>
              <a:t>дестимулюючого</a:t>
            </a:r>
            <a:r>
              <a:rPr lang="uk-UA" sz="2000" dirty="0">
                <a:latin typeface="Arial"/>
                <a:ea typeface="Calibri"/>
                <a:cs typeface="Times New Roman"/>
              </a:rPr>
              <a:t>) впливу на економічну безпеку підприємства.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4096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19</TotalTime>
  <Words>715</Words>
  <Application>Microsoft Office PowerPoint</Application>
  <PresentationFormat>Экран (4:3)</PresentationFormat>
  <Paragraphs>29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Волна</vt:lpstr>
      <vt:lpstr>МОДЕЛІ УПРАВЛІННЯ ЕКОНОМІЧНОЮ БЕЗПЕКОЮ ПІДПРИЄМСТВА В УМОВАХ НЕВИЗНАЧЕНОСТІ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МОДЕЛІ УПРАВЛІННЯ ЕКОНОМІЧНОЮ БЕЗПЕКОЮ ПІДПРИЄМСТВА В УМОВАХ НЕВИЗНАЧЕНОСТІ </dc:title>
  <dc:creator>Кристина</dc:creator>
  <cp:lastModifiedBy>Кристина</cp:lastModifiedBy>
  <cp:revision>4</cp:revision>
  <dcterms:created xsi:type="dcterms:W3CDTF">2016-03-15T16:37:28Z</dcterms:created>
  <dcterms:modified xsi:type="dcterms:W3CDTF">2016-03-15T16:58:49Z</dcterms:modified>
</cp:coreProperties>
</file>