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8" r:id="rId1"/>
  </p:sldMasterIdLst>
  <p:sldIdLst>
    <p:sldId id="256" r:id="rId2"/>
    <p:sldId id="287" r:id="rId3"/>
    <p:sldId id="286" r:id="rId4"/>
    <p:sldId id="288" r:id="rId5"/>
    <p:sldId id="263" r:id="rId6"/>
    <p:sldId id="264" r:id="rId7"/>
    <p:sldId id="265" r:id="rId8"/>
    <p:sldId id="266" r:id="rId9"/>
    <p:sldId id="267" r:id="rId10"/>
    <p:sldId id="268" r:id="rId11"/>
    <p:sldId id="275" r:id="rId12"/>
    <p:sldId id="276" r:id="rId13"/>
    <p:sldId id="277" r:id="rId14"/>
    <p:sldId id="278" r:id="rId15"/>
    <p:sldId id="282" r:id="rId16"/>
    <p:sldId id="284" r:id="rId17"/>
    <p:sldId id="291" r:id="rId18"/>
    <p:sldId id="290" r:id="rId1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57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3;&#1072;&#1089;&#1090;&#1103;\Google%20&#1044;&#1080;&#1089;&#1082;\&#1061;&#1053;&#1069;&#1059;\4%20&#1089;&#1077;&#1084;&#1077;&#1089;&#1090;&#1088;\&#1069;&#1082;&#1086;&#1085;&#1086;&#1084;&#1077;&#1090;&#1088;&#1080;&#1082;&#1072;\INDS\&#1080;&#1085;&#1076;&#107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spPr>
            <a:pattFill prst="ltUpDiag">
              <a:fgClr>
                <a:schemeClr val="accent1"/>
              </a:fgClr>
              <a:bgClr>
                <a:schemeClr val="lt1"/>
              </a:bgClr>
            </a:pattFill>
            <a:ln>
              <a:noFill/>
            </a:ln>
            <a:effectLst/>
          </c:spPr>
          <c:dLbls>
            <c:spPr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uk-UA"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Лист1!$A$2:$A$14</c:f>
              <c:numCache>
                <c:formatCode>General</c:formatCode>
                <c:ptCount val="13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Лист1!$B$2:$B$14</c:f>
              <c:numCache>
                <c:formatCode>General</c:formatCode>
                <c:ptCount val="13"/>
                <c:pt idx="0">
                  <c:v>5339</c:v>
                </c:pt>
                <c:pt idx="1">
                  <c:v>6657.6</c:v>
                </c:pt>
                <c:pt idx="2">
                  <c:v>8353.9</c:v>
                </c:pt>
                <c:pt idx="3">
                  <c:v>16375.2</c:v>
                </c:pt>
                <c:pt idx="4">
                  <c:v>21186</c:v>
                </c:pt>
                <c:pt idx="5">
                  <c:v>29489.4</c:v>
                </c:pt>
                <c:pt idx="6">
                  <c:v>35723.4</c:v>
                </c:pt>
                <c:pt idx="7">
                  <c:v>40026.800000000003</c:v>
                </c:pt>
                <c:pt idx="8">
                  <c:v>44708</c:v>
                </c:pt>
                <c:pt idx="9">
                  <c:v>49362.3</c:v>
                </c:pt>
                <c:pt idx="10">
                  <c:v>54462.400000000001</c:v>
                </c:pt>
                <c:pt idx="11">
                  <c:v>58156.9</c:v>
                </c:pt>
                <c:pt idx="12">
                  <c:v>45916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7A4-49F0-81E3-98D2566F5EE3}"/>
            </c:ext>
          </c:extLst>
        </c:ser>
        <c:dLbls>
          <c:showVal val="1"/>
        </c:dLbls>
        <c:gapWidth val="269"/>
        <c:overlap val="-20"/>
        <c:axId val="39283712"/>
        <c:axId val="34235136"/>
      </c:barChart>
      <c:catAx>
        <c:axId val="3928371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3175" cap="flat" cmpd="sng" algn="ctr">
            <a:solidFill>
              <a:schemeClr val="accent1">
                <a:lumMod val="60000"/>
                <a:lumOff val="4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uk-UA" sz="1064" b="0" i="0" u="none" strike="noStrike" kern="1200" cap="all" spc="15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4235136"/>
        <c:crosses val="autoZero"/>
        <c:auto val="1"/>
        <c:lblAlgn val="ctr"/>
        <c:lblOffset val="100"/>
      </c:catAx>
      <c:valAx>
        <c:axId val="3423513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uk-UA" sz="1197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9283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231775" y="244475"/>
            <a:ext cx="11723688" cy="637698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" name="Straight Connector 7"/>
          <p:cNvCxnSpPr/>
          <p:nvPr/>
        </p:nvCxnSpPr>
        <p:spPr>
          <a:xfrm>
            <a:off x="1978025" y="3733800"/>
            <a:ext cx="82296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E17537E-69E2-4512-8E23-545A2D9CE85E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27C9285-15FF-4A1F-AF44-617683111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266B9-A744-4AB4-8169-5054CA8467B9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D909A-CCA9-42AA-9858-0A70E2A43E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981200" y="4021138"/>
            <a:ext cx="82296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211EE-550F-4C3B-9A1B-144E5E2F6923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EB5B6-6E94-4094-89D8-7C274C81F5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1363F-745E-4242-A4E6-CD67B18470F7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3ECFE-5A2F-4704-84DE-87CE58567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331D1-E89D-4B6B-AE52-FAA62F69E0B7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52196-CFB8-4E02-868E-F84FDAC1EB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19567-66ED-435F-B1E8-36EB5502E300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465F8-75AE-413C-A6ED-BAA5D5DA12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9AC18-C28A-40D5-9A02-628E95ACF439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EBEC4-DF2E-4FD5-8641-BA4410FF11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0FC3D-0FE6-4F2C-A243-C98D9B4C5D6B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DDCD6-1BD9-493C-A163-68E777D2CE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C356D-2A43-49A9-B60B-B5904848ED66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2B136-32DB-4013-9C8E-C385104112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EDBA9-E814-40E8-994C-7FE9A94666CF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63BB-1638-45D3-A039-89422D6F7F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135D8-AFDE-4F53-94A6-3B5B88C83243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AA503-92AC-4BEA-8BCB-371EEEDA3E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775" y="244475"/>
            <a:ext cx="11723688" cy="6376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143000" y="609600"/>
            <a:ext cx="9875838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2057400"/>
            <a:ext cx="9872663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6224588"/>
            <a:ext cx="23288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6268B7E9-CB23-4437-8C77-1CA4BFC06E57}" type="datetimeFigureOut">
              <a:rPr lang="en-US"/>
              <a:pPr>
                <a:defRPr/>
              </a:pPr>
              <a:t>3/11/2016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700" y="6224588"/>
            <a:ext cx="4716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738" y="6224588"/>
            <a:ext cx="170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26E5BA11-AEAC-4E07-8279-5922A41923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89" r:id="rId2"/>
    <p:sldLayoutId id="2147483991" r:id="rId3"/>
    <p:sldLayoutId id="2147483988" r:id="rId4"/>
    <p:sldLayoutId id="2147483987" r:id="rId5"/>
    <p:sldLayoutId id="2147483986" r:id="rId6"/>
    <p:sldLayoutId id="2147483985" r:id="rId7"/>
    <p:sldLayoutId id="2147483984" r:id="rId8"/>
    <p:sldLayoutId id="2147483983" r:id="rId9"/>
    <p:sldLayoutId id="2147483982" r:id="rId10"/>
    <p:sldLayoutId id="214748398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9pPr>
    </p:titleStyle>
    <p:bodyStyle>
      <a:lvl1pPr marL="228600" indent="-182563" algn="l" rtl="0" fontAlgn="base">
        <a:lnSpc>
          <a:spcPct val="90000"/>
        </a:lnSpc>
        <a:spcBef>
          <a:spcPts val="1400"/>
        </a:spcBef>
        <a:spcAft>
          <a:spcPct val="0"/>
        </a:spcAft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9663" y="882650"/>
            <a:ext cx="9967912" cy="292576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ЭКОНОМЕТРИЧЕСКОЕ МОДЕЛИРОВАНИЕ ИНВЕСТИЦИОННЫХ ПРОЦЕССОВ В УКРАИНЕ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4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709738" y="3870325"/>
            <a:ext cx="8767762" cy="1387475"/>
          </a:xfrm>
        </p:spPr>
        <p:txBody>
          <a:bodyPr/>
          <a:lstStyle/>
          <a:p>
            <a:r>
              <a:rPr lang="ru-RU" smtClean="0"/>
              <a:t>Захарова Анастасия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Місце для вмісту 2"/>
          <p:cNvSpPr>
            <a:spLocks noGrp="1"/>
          </p:cNvSpPr>
          <p:nvPr>
            <p:ph idx="1"/>
          </p:nvPr>
        </p:nvSpPr>
        <p:spPr>
          <a:xfrm>
            <a:off x="1123950" y="627063"/>
            <a:ext cx="10331450" cy="5748337"/>
          </a:xfrm>
        </p:spPr>
        <p:txBody>
          <a:bodyPr/>
          <a:lstStyle/>
          <a:p>
            <a:r>
              <a:rPr lang="ru-RU" sz="3200" smtClean="0"/>
              <a:t>На данный момент Украина не является инвестиционно привлекательным государством. Об этом много говорят экономисты, аналитики и специалисты.</a:t>
            </a:r>
          </a:p>
          <a:p>
            <a:r>
              <a:rPr lang="ru-RU" sz="3200" smtClean="0"/>
              <a:t>В 2014 году объем прямых иностранных инвестиций в Украину по сравнению с 2013 годом снизился на 12,2 миллиарда долларов. Причем, падение инвестиций с Кипра, через который украинский и российский бизнес традиционно реинвестируют в Украину, составило 5,5 миллиардов долларов, а из Российской Федерации - 1,5 миллиарда долларов. Об этом свидетельствует анализ, проведенный Украинским институтом стратегий глобального развития и адаптации.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Місце для вмісту 2"/>
          <p:cNvSpPr>
            <a:spLocks noGrp="1"/>
          </p:cNvSpPr>
          <p:nvPr>
            <p:ph idx="1"/>
          </p:nvPr>
        </p:nvSpPr>
        <p:spPr>
          <a:xfrm>
            <a:off x="1143000" y="652463"/>
            <a:ext cx="10247313" cy="5656262"/>
          </a:xfrm>
        </p:spPr>
        <p:txBody>
          <a:bodyPr/>
          <a:lstStyle/>
          <a:p>
            <a:r>
              <a:rPr lang="ru-RU" sz="3600" smtClean="0"/>
              <a:t>Наблюдается сокращение инвестиционного потока в Украине на 10,2%, вследствие чего сокращаются размеры валового внутреннего продукта. </a:t>
            </a:r>
          </a:p>
          <a:p>
            <a:r>
              <a:rPr lang="ru-RU" sz="3600" smtClean="0"/>
              <a:t>К примеру, Госкомстат указывает, что часть инвестиций из Кипра в первом квартале 2015 года продолжила уменьшаться – с 29,9% до 28,5%, из России – с 5,9% до 5,4%, в то время как часть инвестиций из Германии выросла – с 12,4% до 13,2%, из Нидерландов – с 11,4% до 12,1%.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Исходные данные:</a:t>
            </a:r>
          </a:p>
        </p:txBody>
      </p:sp>
      <p:pic>
        <p:nvPicPr>
          <p:cNvPr id="17410" name="Объект 3"/>
          <p:cNvPicPr>
            <a:picLocks noGrp="1"/>
          </p:cNvPicPr>
          <p:nvPr>
            <p:ph idx="1"/>
          </p:nvPr>
        </p:nvPicPr>
        <p:blipFill>
          <a:blip r:embed="rId2"/>
          <a:srcRect l="8109" t="20599" r="70235" b="32198"/>
          <a:stretch>
            <a:fillRect/>
          </a:stretch>
        </p:blipFill>
        <p:spPr>
          <a:xfrm>
            <a:off x="6194425" y="609600"/>
            <a:ext cx="4824413" cy="5472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Объект 3"/>
          <p:cNvPicPr>
            <a:picLocks noGrp="1"/>
          </p:cNvPicPr>
          <p:nvPr>
            <p:ph idx="1"/>
          </p:nvPr>
        </p:nvPicPr>
        <p:blipFill>
          <a:blip r:embed="rId2"/>
          <a:srcRect l="8109" t="20287" r="37753" b="37512"/>
          <a:stretch>
            <a:fillRect/>
          </a:stretch>
        </p:blipFill>
        <p:spPr>
          <a:xfrm>
            <a:off x="1774825" y="549275"/>
            <a:ext cx="8642350" cy="5472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Матрица парных коэффициентов корреляции</a:t>
            </a:r>
          </a:p>
        </p:txBody>
      </p:sp>
      <p:pic>
        <p:nvPicPr>
          <p:cNvPr id="19458" name="Объект 3"/>
          <p:cNvPicPr>
            <a:picLocks noGrp="1"/>
          </p:cNvPicPr>
          <p:nvPr>
            <p:ph idx="1"/>
          </p:nvPr>
        </p:nvPicPr>
        <p:blipFill>
          <a:blip r:embed="rId2"/>
          <a:srcRect l="10425" t="18103" r="21324" b="48138"/>
          <a:stretch>
            <a:fillRect/>
          </a:stretch>
        </p:blipFill>
        <p:spPr>
          <a:xfrm>
            <a:off x="2325688" y="1879600"/>
            <a:ext cx="8064500" cy="4103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smtClean="0"/>
              <a:t>Построение лаговой модели методом Ширли Алмон.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indent="-182880" fontAlgn="auto">
              <a:spcAft>
                <a:spcPts val="0"/>
              </a:spcAft>
              <a:defRPr/>
            </a:pPr>
            <a:r>
              <a:rPr lang="ru-RU" sz="2800" u="sng" dirty="0"/>
              <a:t>Для лага равного 3:</a:t>
            </a:r>
            <a:endParaRPr lang="en-US" sz="2800" u="sng" dirty="0"/>
          </a:p>
          <a:p>
            <a:pPr marL="0" indent="0" fontAlgn="auto">
              <a:spcAft>
                <a:spcPts val="0"/>
              </a:spcAft>
              <a:buFont typeface="Corbel" pitchFamily="34" charset="0"/>
              <a:buNone/>
              <a:defRPr/>
            </a:pPr>
            <a:r>
              <a:rPr lang="ru-RU" sz="2800" dirty="0"/>
              <a:t>Оценка коэффициентов с искусственными переменными:</a:t>
            </a:r>
          </a:p>
          <a:p>
            <a:pPr marL="0" indent="0" fontAlgn="auto">
              <a:spcAft>
                <a:spcPts val="0"/>
              </a:spcAft>
              <a:buFont typeface="Corbel" pitchFamily="34" charset="0"/>
              <a:buNone/>
              <a:defRPr/>
            </a:pPr>
            <a:endParaRPr lang="ru-RU" dirty="0"/>
          </a:p>
          <a:p>
            <a:pPr indent="-182880" fontAlgn="auto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0483" name="Рисунок 3"/>
          <p:cNvPicPr>
            <a:picLocks noChangeAspect="1" noChangeArrowheads="1"/>
          </p:cNvPicPr>
          <p:nvPr/>
        </p:nvPicPr>
        <p:blipFill>
          <a:blip r:embed="rId2"/>
          <a:srcRect l="10425" t="18103" r="40466" b="59390"/>
          <a:stretch>
            <a:fillRect/>
          </a:stretch>
        </p:blipFill>
        <p:spPr bwMode="auto">
          <a:xfrm>
            <a:off x="3000375" y="3284538"/>
            <a:ext cx="61198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631504" y="404664"/>
            <a:ext cx="9036496" cy="6264696"/>
          </a:xfrm>
          <a:blipFill>
            <a:blip r:embed="rId2"/>
            <a:stretch>
              <a:fillRect l="-472" t="-1556" r="-675"/>
            </a:stretch>
          </a:blipFill>
        </p:spPr>
        <p:txBody>
          <a:bodyPr rtlCol="0">
            <a:normAutofit/>
          </a:bodyPr>
          <a:lstStyle/>
          <a:p>
            <a:pPr indent="-182880" fontAlgn="auto">
              <a:spcAft>
                <a:spcPts val="0"/>
              </a:spcAft>
              <a:defRPr/>
            </a:pPr>
            <a:r>
              <a:rPr lang="en-US">
                <a:noFill/>
              </a:rPr>
              <a:t> </a:t>
            </a:r>
          </a:p>
        </p:txBody>
      </p:sp>
      <p:pic>
        <p:nvPicPr>
          <p:cNvPr id="21506" name="Рисунок 4"/>
          <p:cNvPicPr>
            <a:picLocks noChangeAspect="1" noChangeArrowheads="1"/>
          </p:cNvPicPr>
          <p:nvPr/>
        </p:nvPicPr>
        <p:blipFill>
          <a:blip r:embed="rId3"/>
          <a:srcRect l="10410" t="18103" r="38617" b="59390"/>
          <a:stretch>
            <a:fillRect/>
          </a:stretch>
        </p:blipFill>
        <p:spPr bwMode="auto">
          <a:xfrm>
            <a:off x="3648075" y="836613"/>
            <a:ext cx="490537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Рисунок 5"/>
          <p:cNvPicPr>
            <a:picLocks noChangeAspect="1" noChangeArrowheads="1"/>
          </p:cNvPicPr>
          <p:nvPr/>
        </p:nvPicPr>
        <p:blipFill>
          <a:blip r:embed="rId4"/>
          <a:srcRect l="10425" t="18103" r="42012" b="56578"/>
          <a:stretch>
            <a:fillRect/>
          </a:stretch>
        </p:blipFill>
        <p:spPr bwMode="auto">
          <a:xfrm>
            <a:off x="3648075" y="3284538"/>
            <a:ext cx="49053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703512" y="188640"/>
            <a:ext cx="8964488" cy="6669360"/>
          </a:xfrm>
          <a:blipFill>
            <a:blip r:embed="rId2"/>
            <a:stretch>
              <a:fillRect l="-1360" t="-1554"/>
            </a:stretch>
          </a:blipFill>
        </p:spPr>
        <p:txBody>
          <a:bodyPr rtlCol="0">
            <a:normAutofit/>
          </a:bodyPr>
          <a:lstStyle/>
          <a:p>
            <a:pPr indent="-182880" fontAlgn="auto">
              <a:spcAft>
                <a:spcPts val="0"/>
              </a:spcAft>
              <a:defRPr/>
            </a:pPr>
            <a:r>
              <a:rPr lang="en-US">
                <a:noFill/>
              </a:rPr>
              <a:t> </a:t>
            </a:r>
          </a:p>
        </p:txBody>
      </p:sp>
      <p:pic>
        <p:nvPicPr>
          <p:cNvPr id="22530" name="Рисунок 3"/>
          <p:cNvPicPr>
            <a:picLocks noChangeAspect="1" noChangeArrowheads="1"/>
          </p:cNvPicPr>
          <p:nvPr/>
        </p:nvPicPr>
        <p:blipFill>
          <a:blip r:embed="rId3"/>
          <a:srcRect l="10425" t="18102" r="41818" b="56578"/>
          <a:stretch>
            <a:fillRect/>
          </a:stretch>
        </p:blipFill>
        <p:spPr bwMode="auto">
          <a:xfrm>
            <a:off x="4008438" y="1628775"/>
            <a:ext cx="424815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Рисунок 4"/>
          <p:cNvPicPr>
            <a:picLocks noChangeAspect="1" noChangeArrowheads="1"/>
          </p:cNvPicPr>
          <p:nvPr/>
        </p:nvPicPr>
        <p:blipFill>
          <a:blip r:embed="rId4"/>
          <a:srcRect l="10425" t="18103" r="38725" b="59077"/>
          <a:stretch>
            <a:fillRect/>
          </a:stretch>
        </p:blipFill>
        <p:spPr bwMode="auto">
          <a:xfrm>
            <a:off x="4008438" y="4079875"/>
            <a:ext cx="42481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1247775" y="273050"/>
            <a:ext cx="9875838" cy="1355725"/>
          </a:xfrm>
        </p:spPr>
        <p:txBody>
          <a:bodyPr/>
          <a:lstStyle/>
          <a:p>
            <a:r>
              <a:rPr lang="ru-RU" smtClean="0"/>
              <a:t>Результаты регрессионного анализа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3388" y="1341438"/>
            <a:ext cx="8964612" cy="5516562"/>
          </a:xfrm>
        </p:spPr>
        <p:txBody>
          <a:bodyPr>
            <a:normAutofit/>
          </a:bodyPr>
          <a:lstStyle/>
          <a:p>
            <a:pPr>
              <a:buFont typeface="Corbel" pitchFamily="34" charset="0"/>
              <a:buNone/>
            </a:pPr>
            <a:endParaRPr lang="ru-RU" smtClean="0"/>
          </a:p>
          <a:p>
            <a:endParaRPr lang="ru-RU" smtClean="0"/>
          </a:p>
          <a:p>
            <a:endParaRPr lang="ru-RU" u="sng" smtClean="0"/>
          </a:p>
          <a:p>
            <a:pPr>
              <a:buFont typeface="Corbel" pitchFamily="34" charset="0"/>
              <a:buNone/>
            </a:pPr>
            <a:endParaRPr lang="ru-RU" u="sng" smtClean="0"/>
          </a:p>
          <a:p>
            <a:pPr>
              <a:buFont typeface="Corbel" pitchFamily="34" charset="0"/>
              <a:buNone/>
            </a:pPr>
            <a:r>
              <a:rPr lang="ru-RU" u="sng" smtClean="0"/>
              <a:t>Анализ адекватности:</a:t>
            </a:r>
            <a:endParaRPr lang="ru-RU" smtClean="0"/>
          </a:p>
          <a:p>
            <a:r>
              <a:rPr lang="en-US" smtClean="0"/>
              <a:t>R</a:t>
            </a:r>
            <a:r>
              <a:rPr lang="ru-RU" smtClean="0"/>
              <a:t> = 0,9667 – коэффициент множественной корреляции;</a:t>
            </a:r>
          </a:p>
          <a:p>
            <a:r>
              <a:rPr lang="en-US" smtClean="0"/>
              <a:t>R</a:t>
            </a:r>
            <a:r>
              <a:rPr lang="ru-RU" smtClean="0"/>
              <a:t>? = 0,9345 – коэффициент детерминации;</a:t>
            </a:r>
          </a:p>
          <a:p>
            <a:r>
              <a:rPr lang="en-US" smtClean="0"/>
              <a:t>Adjusted R</a:t>
            </a:r>
            <a:r>
              <a:rPr lang="ru-RU" smtClean="0"/>
              <a:t>? = 0,9286 – скорректированный коэффициент детерминации на число наблюдений и число параметров;</a:t>
            </a:r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29699" name="Рисунок 3"/>
          <p:cNvPicPr>
            <a:picLocks noChangeAspect="1" noChangeArrowheads="1"/>
          </p:cNvPicPr>
          <p:nvPr/>
        </p:nvPicPr>
        <p:blipFill>
          <a:blip r:embed="rId2"/>
          <a:srcRect l="9845" t="18103" r="12622" b="62206"/>
          <a:stretch>
            <a:fillRect/>
          </a:stretch>
        </p:blipFill>
        <p:spPr bwMode="auto">
          <a:xfrm>
            <a:off x="2366963" y="1916113"/>
            <a:ext cx="7704137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9175" y="796925"/>
            <a:ext cx="10450513" cy="5199063"/>
          </a:xfrm>
        </p:spPr>
        <p:txBody>
          <a:bodyPr rtlCol="0">
            <a:noAutofit/>
          </a:bodyPr>
          <a:lstStyle/>
          <a:p>
            <a:pPr indent="-182880" fontAlgn="auto">
              <a:spcAft>
                <a:spcPts val="0"/>
              </a:spcAft>
              <a:defRPr/>
            </a:pPr>
            <a:r>
              <a:rPr lang="en-US" sz="2400" dirty="0"/>
              <a:t>F </a:t>
            </a:r>
            <a:r>
              <a:rPr lang="ru-RU" sz="2400" dirty="0"/>
              <a:t>(1,11) = 159,98 – критерий Фишера статистической значимости модели с числом степеней свободы и уровнем значимости </a:t>
            </a:r>
            <a:r>
              <a:rPr lang="en-US" sz="2400" dirty="0"/>
              <a:t>p</a:t>
            </a:r>
            <a:r>
              <a:rPr lang="ru-RU" sz="2400" dirty="0"/>
              <a:t>;</a:t>
            </a:r>
          </a:p>
          <a:p>
            <a:pPr indent="-182880" fontAlgn="auto">
              <a:spcAft>
                <a:spcPts val="0"/>
              </a:spcAft>
              <a:defRPr/>
            </a:pPr>
            <a:r>
              <a:rPr lang="en-US" sz="2400" dirty="0" err="1"/>
              <a:t>Std</a:t>
            </a:r>
            <a:r>
              <a:rPr lang="ru-RU" sz="2400" dirty="0"/>
              <a:t>. </a:t>
            </a:r>
            <a:r>
              <a:rPr lang="en-US" sz="2400" dirty="0"/>
              <a:t>Error of estimate</a:t>
            </a:r>
            <a:r>
              <a:rPr lang="ru-RU" sz="2400" dirty="0"/>
              <a:t> = 1275Е2 – среднеквадратическое отклонение ошибок; эта статистика - мера рассеивания исследуемых значений относительно регрессионной прямой;</a:t>
            </a:r>
          </a:p>
          <a:p>
            <a:pPr marL="0" indent="0" fontAlgn="auto">
              <a:spcAft>
                <a:spcPts val="0"/>
              </a:spcAft>
              <a:buFont typeface="Corbel" pitchFamily="34" charset="0"/>
              <a:buNone/>
              <a:defRPr/>
            </a:pPr>
            <a:r>
              <a:rPr lang="ru-RU" sz="2400" u="sng" dirty="0"/>
              <a:t>Анализ параметров и их статистическая значимость:</a:t>
            </a:r>
            <a:endParaRPr lang="ru-RU" sz="2400" dirty="0"/>
          </a:p>
          <a:p>
            <a:pPr indent="-182880" fontAlgn="auto">
              <a:spcAft>
                <a:spcPts val="0"/>
              </a:spcAft>
              <a:defRPr/>
            </a:pPr>
            <a:r>
              <a:rPr lang="en-US" sz="2400" dirty="0"/>
              <a:t>Beta</a:t>
            </a:r>
            <a:r>
              <a:rPr lang="ru-RU" sz="2400" dirty="0"/>
              <a:t> (</a:t>
            </a:r>
            <a:r>
              <a:rPr lang="en-US" sz="2400" dirty="0"/>
              <a:t>a</a:t>
            </a:r>
            <a:r>
              <a:rPr lang="ru-RU" sz="2400" dirty="0"/>
              <a:t>1) = 0,9667 – стандартизированные значения коэффициентов регрессии – оцениваются по стандартизированным данным с выборочным средним, которое равно нулю и стандартному отклонению, которое равно 1;</a:t>
            </a:r>
          </a:p>
          <a:p>
            <a:pPr indent="-182880" fontAlgn="auto">
              <a:spcAft>
                <a:spcPts val="0"/>
              </a:spcAft>
              <a:defRPr/>
            </a:pPr>
            <a:r>
              <a:rPr lang="en-US" sz="2400" dirty="0" err="1"/>
              <a:t>Std</a:t>
            </a:r>
            <a:r>
              <a:rPr lang="ru-RU" sz="2400" dirty="0"/>
              <a:t>. </a:t>
            </a:r>
            <a:r>
              <a:rPr lang="en-US" sz="2400" dirty="0"/>
              <a:t>Error of Beta</a:t>
            </a:r>
            <a:r>
              <a:rPr lang="ru-RU" sz="2400" dirty="0"/>
              <a:t> = 0,077 – среднеквадратическое отклонение параметров модели для стандартизированных коэффициентов регрессии;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ъект 2"/>
          <p:cNvSpPr>
            <a:spLocks noGrp="1"/>
          </p:cNvSpPr>
          <p:nvPr>
            <p:ph idx="1"/>
          </p:nvPr>
        </p:nvSpPr>
        <p:spPr>
          <a:xfrm>
            <a:off x="1331913" y="939800"/>
            <a:ext cx="9680575" cy="5148263"/>
          </a:xfrm>
        </p:spPr>
        <p:txBody>
          <a:bodyPr/>
          <a:lstStyle/>
          <a:p>
            <a:r>
              <a:rPr lang="en-US" sz="2800" smtClean="0"/>
              <a:t>B</a:t>
            </a:r>
            <a:r>
              <a:rPr lang="ru-RU" sz="2800" smtClean="0"/>
              <a:t> (</a:t>
            </a:r>
            <a:r>
              <a:rPr lang="en-US" sz="2800" smtClean="0"/>
              <a:t>a</a:t>
            </a:r>
            <a:r>
              <a:rPr lang="ru-RU" sz="2800" smtClean="0"/>
              <a:t>1, </a:t>
            </a:r>
            <a:r>
              <a:rPr lang="en-US" sz="2800" smtClean="0"/>
              <a:t>a</a:t>
            </a:r>
            <a:r>
              <a:rPr lang="ru-RU" sz="2800" smtClean="0"/>
              <a:t>2) = (75721,91; 24,63) – параметры модели;</a:t>
            </a:r>
          </a:p>
          <a:p>
            <a:r>
              <a:rPr lang="en-US" sz="2800" smtClean="0"/>
              <a:t>Std</a:t>
            </a:r>
            <a:r>
              <a:rPr lang="ru-RU" sz="2800" smtClean="0"/>
              <a:t>. </a:t>
            </a:r>
            <a:r>
              <a:rPr lang="en-US" sz="2800" smtClean="0"/>
              <a:t>Error of B</a:t>
            </a:r>
            <a:r>
              <a:rPr lang="ru-RU" sz="2800" smtClean="0"/>
              <a:t> = (72130,05; 1,97) – среднеквадратическое отклонение параметров модели;</a:t>
            </a:r>
          </a:p>
          <a:p>
            <a:r>
              <a:rPr lang="en-US" sz="2800" smtClean="0"/>
              <a:t>T</a:t>
            </a:r>
            <a:r>
              <a:rPr lang="ru-RU" sz="2800" smtClean="0"/>
              <a:t>(11) = (1,0498; 12,5291) – значимость параметров по критерию Стьюдента;</a:t>
            </a:r>
          </a:p>
          <a:p>
            <a:r>
              <a:rPr lang="en-US" sz="2800" smtClean="0"/>
              <a:t>p</a:t>
            </a:r>
            <a:r>
              <a:rPr lang="ru-RU" sz="2800" smtClean="0"/>
              <a:t>-</a:t>
            </a:r>
            <a:r>
              <a:rPr lang="en-US" sz="2800" smtClean="0"/>
              <a:t>level</a:t>
            </a:r>
            <a:r>
              <a:rPr lang="ru-RU" sz="2800" smtClean="0"/>
              <a:t> = (0,3163; 0,0000) – уровень значимости критерия Стьюдента.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ъект 2"/>
          <p:cNvSpPr>
            <a:spLocks noGrp="1"/>
          </p:cNvSpPr>
          <p:nvPr>
            <p:ph idx="1"/>
          </p:nvPr>
        </p:nvSpPr>
        <p:spPr>
          <a:xfrm>
            <a:off x="1981200" y="404813"/>
            <a:ext cx="8229600" cy="5721350"/>
          </a:xfrm>
        </p:spPr>
        <p:txBody>
          <a:bodyPr/>
          <a:lstStyle/>
          <a:p>
            <a:r>
              <a:rPr lang="ru-RU" smtClean="0"/>
              <a:t>График линейной зависимости:</a:t>
            </a:r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32770" name="Рисунок 3"/>
          <p:cNvPicPr>
            <a:picLocks noChangeAspect="1" noChangeArrowheads="1"/>
          </p:cNvPicPr>
          <p:nvPr/>
        </p:nvPicPr>
        <p:blipFill>
          <a:blip r:embed="rId2"/>
          <a:srcRect l="10039" t="18103" r="32536" b="12192"/>
          <a:stretch>
            <a:fillRect/>
          </a:stretch>
        </p:blipFill>
        <p:spPr bwMode="auto">
          <a:xfrm>
            <a:off x="2495550" y="1125538"/>
            <a:ext cx="74168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>
          <a:xfrm>
            <a:off x="1130300" y="230188"/>
            <a:ext cx="9875838" cy="1357312"/>
          </a:xfrm>
        </p:spPr>
        <p:txBody>
          <a:bodyPr/>
          <a:lstStyle/>
          <a:p>
            <a:r>
              <a:rPr lang="ru-RU" i="1" smtClean="0"/>
              <a:t>Прогнозирование динамики ВВП</a:t>
            </a:r>
            <a:endParaRPr lang="ru-RU" smtClean="0"/>
          </a:p>
        </p:txBody>
      </p:sp>
      <p:pic>
        <p:nvPicPr>
          <p:cNvPr id="33794" name="Объект 3"/>
          <p:cNvPicPr>
            <a:picLocks noGrp="1"/>
          </p:cNvPicPr>
          <p:nvPr>
            <p:ph idx="1"/>
          </p:nvPr>
        </p:nvPicPr>
        <p:blipFill>
          <a:blip r:embed="rId2"/>
          <a:srcRect l="8299" t="20287" r="18999" b="34386"/>
          <a:stretch>
            <a:fillRect/>
          </a:stretch>
        </p:blipFill>
        <p:spPr>
          <a:xfrm>
            <a:off x="1860550" y="1295400"/>
            <a:ext cx="8640763" cy="5329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Объект 4"/>
          <p:cNvPicPr>
            <a:picLocks noGrp="1"/>
          </p:cNvPicPr>
          <p:nvPr>
            <p:ph idx="1"/>
          </p:nvPr>
        </p:nvPicPr>
        <p:blipFill>
          <a:blip r:embed="rId2"/>
          <a:srcRect l="10039" t="18103" r="32925" b="12190"/>
          <a:stretch>
            <a:fillRect/>
          </a:stretch>
        </p:blipFill>
        <p:spPr>
          <a:xfrm>
            <a:off x="1992313" y="404813"/>
            <a:ext cx="8280400" cy="5903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Місце для вмісту 2"/>
          <p:cNvSpPr>
            <a:spLocks noGrp="1"/>
          </p:cNvSpPr>
          <p:nvPr>
            <p:ph idx="1"/>
          </p:nvPr>
        </p:nvSpPr>
        <p:spPr>
          <a:xfrm>
            <a:off x="784225" y="457200"/>
            <a:ext cx="10775950" cy="5969000"/>
          </a:xfrm>
        </p:spPr>
        <p:txBody>
          <a:bodyPr/>
          <a:lstStyle/>
          <a:p>
            <a:r>
              <a:rPr lang="ru-RU" sz="2400" smtClean="0"/>
              <a:t>На основе разработанной модели получен краткосрочный прогноз: если объем ПИИ в 2015 году в Украину составит 41232,57 млн. дол. США, то прогнозное значение объема ВВП – 1195212 млн. грн. Показатели 2014 года: ПИИ – 45916 млн. дол. США, ВВП – 1566728 млн. грн. Т.е. объем прямых инвестиций будет сокращаться, а вместе с ним и ВВП. Это, конечно же, не несет положительного эффекта для экономики Украины. Такое падение уровня инвестиций и ВВП ведет к снижению инвестиционной привлекательности государства. </a:t>
            </a:r>
            <a:endParaRPr lang="en-US" sz="2400" smtClean="0"/>
          </a:p>
          <a:p>
            <a:r>
              <a:rPr lang="ru-RU" sz="2400" smtClean="0"/>
              <a:t>Большое количество политологов и экономистов говорят об огромнейшем потенциале Украины. Наше государство богато различного рода ресурсами, полезными ископаемыми, черноземами, украинцы – трудолюбивый народ. Но, к сожалению, этот потенциал не используется. Украина не является инвестиционно привлекательным государством. Наблюдается сокращение инвестиционного потока в Украину на 10,2%, вследствие чего сокращаются размеры валового внутреннего продукта. Т.е. необходимо проведение разумной и продуманной политики по привлечению иностранных инвестиций в Украину.</a:t>
            </a:r>
            <a:endParaRPr lang="en-US" sz="2400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9663" y="882650"/>
            <a:ext cx="9967912" cy="287972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снова">
  <a:themeElements>
    <a:clrScheme name="Основа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Основа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нова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TM03457444[[fn=Основний]]</Template>
  <TotalTime>39</TotalTime>
  <Words>448</Words>
  <Application>Microsoft Office PowerPoint</Application>
  <PresentationFormat>Произвольный</PresentationFormat>
  <Paragraphs>34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Corbel</vt:lpstr>
      <vt:lpstr>Arial</vt:lpstr>
      <vt:lpstr>Calibri</vt:lpstr>
      <vt:lpstr>Основа</vt:lpstr>
      <vt:lpstr>Основа</vt:lpstr>
      <vt:lpstr>Основа</vt:lpstr>
      <vt:lpstr>ЭКОНОМЕТРИЧЕСКОЕ МОДЕЛИРОВАНИЕ ИНВЕСТИЦИОННЫХ ПРОЦЕССОВ В УКРАИНЕ</vt:lpstr>
      <vt:lpstr>Слайд 2</vt:lpstr>
      <vt:lpstr>Слайд 3</vt:lpstr>
      <vt:lpstr>Слайд 4</vt:lpstr>
      <vt:lpstr>Исходные данные:</vt:lpstr>
      <vt:lpstr>Слайд 6</vt:lpstr>
      <vt:lpstr>Матрица парных коэффициентов корреляции</vt:lpstr>
      <vt:lpstr>Построение лаговой модели методом Ширли Алмон.</vt:lpstr>
      <vt:lpstr>Слайд 9</vt:lpstr>
      <vt:lpstr>Слайд 10</vt:lpstr>
      <vt:lpstr>Результаты регрессионного анализа</vt:lpstr>
      <vt:lpstr>Слайд 12</vt:lpstr>
      <vt:lpstr>Слайд 13</vt:lpstr>
      <vt:lpstr>Слайд 14</vt:lpstr>
      <vt:lpstr>Прогнозирование динамики ВВП</vt:lpstr>
      <vt:lpstr>Слайд 16</vt:lpstr>
      <vt:lpstr>Слайд 17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ЭКОНОМЕТРИЧЕСКОЕ МОДЕЛИРОВАНИЕ ИНВЕСТИЦИОННЫХ ПРОЦЕССОВ В УКРАИНЕ</dc:title>
  <dc:creator>Tolya Yamburenko</dc:creator>
  <cp:lastModifiedBy>Лида</cp:lastModifiedBy>
  <cp:revision>14</cp:revision>
  <dcterms:created xsi:type="dcterms:W3CDTF">2016-03-09T15:05:27Z</dcterms:created>
  <dcterms:modified xsi:type="dcterms:W3CDTF">2016-03-11T17:41:34Z</dcterms:modified>
</cp:coreProperties>
</file>