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981" autoAdjust="0"/>
    <p:restoredTop sz="94660"/>
  </p:normalViewPr>
  <p:slideViewPr>
    <p:cSldViewPr snapToGrid="0">
      <p:cViewPr varScale="1">
        <p:scale>
          <a:sx n="103" d="100"/>
          <a:sy n="103" d="100"/>
        </p:scale>
        <p:origin x="150" y="31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Isosceles Triangle 3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F09E43-8C6B-432D-A930-09A818FE9809}" type="datetimeFigureOut">
              <a:rPr lang="ru-RU" smtClean="0"/>
              <a:t>13.03.2016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51A4DF-F20A-436C-BCD5-3C7CAE5A119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32182581"/>
      </p:ext>
    </p:extLst>
  </p:cSld>
  <p:clrMapOvr>
    <a:masterClrMapping/>
  </p:clrMapOvr>
  <p:transition spd="slow">
    <p:cover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F09E43-8C6B-432D-A930-09A818FE9809}" type="datetimeFigureOut">
              <a:rPr lang="ru-RU" smtClean="0"/>
              <a:t>13.03.2016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51A4DF-F20A-436C-BCD5-3C7CAE5A119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23283148"/>
      </p:ext>
    </p:extLst>
  </p:cSld>
  <p:clrMapOvr>
    <a:masterClrMapping/>
  </p:clrMapOvr>
  <p:transition spd="slow">
    <p:cover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F09E43-8C6B-432D-A930-09A818FE9809}" type="datetimeFigureOut">
              <a:rPr lang="ru-RU" smtClean="0"/>
              <a:t>13.03.2016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51A4DF-F20A-436C-BCD5-3C7CAE5A119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92844284"/>
      </p:ext>
    </p:extLst>
  </p:cSld>
  <p:clrMapOvr>
    <a:masterClrMapping/>
  </p:clrMapOvr>
  <p:transition spd="slow">
    <p:cover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F09E43-8C6B-432D-A930-09A818FE9809}" type="datetimeFigureOut">
              <a:rPr lang="ru-RU" smtClean="0"/>
              <a:t>13.03.2016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51A4DF-F20A-436C-BCD5-3C7CAE5A119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45690439"/>
      </p:ext>
    </p:extLst>
  </p:cSld>
  <p:clrMapOvr>
    <a:masterClrMapping/>
  </p:clrMapOvr>
  <p:transition spd="slow">
    <p:cover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F09E43-8C6B-432D-A930-09A818FE9809}" type="datetimeFigureOut">
              <a:rPr lang="ru-RU" smtClean="0"/>
              <a:t>13.03.2016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51A4DF-F20A-436C-BCD5-3C7CAE5A119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9291349"/>
      </p:ext>
    </p:extLst>
  </p:cSld>
  <p:clrMapOvr>
    <a:masterClrMapping/>
  </p:clrMapOvr>
  <p:transition spd="slow">
    <p:cover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F09E43-8C6B-432D-A930-09A818FE9809}" type="datetimeFigureOut">
              <a:rPr lang="ru-RU" smtClean="0"/>
              <a:t>13.03.2016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51A4DF-F20A-436C-BCD5-3C7CAE5A119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60013286"/>
      </p:ext>
    </p:extLst>
  </p:cSld>
  <p:clrMapOvr>
    <a:masterClrMapping/>
  </p:clrMapOvr>
  <p:transition spd="slow">
    <p:cover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F09E43-8C6B-432D-A930-09A818FE9809}" type="datetimeFigureOut">
              <a:rPr lang="ru-RU" smtClean="0"/>
              <a:t>13.03.2016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51A4DF-F20A-436C-BCD5-3C7CAE5A119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87443193"/>
      </p:ext>
    </p:extLst>
  </p:cSld>
  <p:clrMapOvr>
    <a:masterClrMapping/>
  </p:clrMapOvr>
  <p:transition spd="slow">
    <p:cover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F09E43-8C6B-432D-A930-09A818FE9809}" type="datetimeFigureOut">
              <a:rPr lang="ru-RU" smtClean="0"/>
              <a:t>13.03.2016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51A4DF-F20A-436C-BCD5-3C7CAE5A119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69010820"/>
      </p:ext>
    </p:extLst>
  </p:cSld>
  <p:clrMapOvr>
    <a:masterClrMapping/>
  </p:clrMapOvr>
  <p:transition spd="slow">
    <p:cover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F09E43-8C6B-432D-A930-09A818FE9809}" type="datetimeFigureOut">
              <a:rPr lang="ru-RU" smtClean="0"/>
              <a:t>13.03.2016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51A4DF-F20A-436C-BCD5-3C7CAE5A119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00085193"/>
      </p:ext>
    </p:extLst>
  </p:cSld>
  <p:clrMapOvr>
    <a:masterClrMapping/>
  </p:clrMapOvr>
  <p:transition spd="slow">
    <p:cover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F09E43-8C6B-432D-A930-09A818FE9809}" type="datetimeFigureOut">
              <a:rPr lang="ru-RU" smtClean="0"/>
              <a:t>13.03.2016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51A4DF-F20A-436C-BCD5-3C7CAE5A119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15044709"/>
      </p:ext>
    </p:extLst>
  </p:cSld>
  <p:clrMapOvr>
    <a:masterClrMapping/>
  </p:clrMapOvr>
  <p:transition spd="slow">
    <p:cover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F09E43-8C6B-432D-A930-09A818FE9809}" type="datetimeFigureOut">
              <a:rPr lang="ru-RU" smtClean="0"/>
              <a:t>13.03.2016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51A4DF-F20A-436C-BCD5-3C7CAE5A1194}" type="slidenum">
              <a:rPr lang="ru-RU" smtClean="0"/>
              <a:t>‹#›</a:t>
            </a:fld>
            <a:endParaRPr lang="ru-RU"/>
          </a:p>
        </p:txBody>
      </p:sp>
      <p:sp>
        <p:nvSpPr>
          <p:cNvPr id="20" name="TextBox 19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</a:rPr>
              <a:t>”</a:t>
            </a:r>
            <a:endParaRPr lang="en-US" dirty="0">
              <a:solidFill>
                <a:schemeClr val="accent1">
                  <a:lumMod val="60000"/>
                  <a:lumOff val="40000"/>
                </a:schemeClr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2313049740"/>
      </p:ext>
    </p:extLst>
  </p:cSld>
  <p:clrMapOvr>
    <a:masterClrMapping/>
  </p:clrMapOvr>
  <p:transition spd="slow">
    <p:cover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F09E43-8C6B-432D-A930-09A818FE9809}" type="datetimeFigureOut">
              <a:rPr lang="ru-RU" smtClean="0"/>
              <a:t>13.03.2016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51A4DF-F20A-436C-BCD5-3C7CAE5A119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45095142"/>
      </p:ext>
    </p:extLst>
  </p:cSld>
  <p:clrMapOvr>
    <a:masterClrMapping/>
  </p:clrMapOvr>
  <p:transition spd="slow">
    <p:cover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F09E43-8C6B-432D-A930-09A818FE9809}" type="datetimeFigureOut">
              <a:rPr lang="ru-RU" smtClean="0"/>
              <a:t>13.03.2016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51A4DF-F20A-436C-BCD5-3C7CAE5A1194}" type="slidenum">
              <a:rPr lang="ru-RU" smtClean="0"/>
              <a:t>‹#›</a:t>
            </a:fld>
            <a:endParaRPr lang="ru-RU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830308072"/>
      </p:ext>
    </p:extLst>
  </p:cSld>
  <p:clrMapOvr>
    <a:masterClrMapping/>
  </p:clrMapOvr>
  <p:transition spd="slow">
    <p:cover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F09E43-8C6B-432D-A930-09A818FE9809}" type="datetimeFigureOut">
              <a:rPr lang="ru-RU" smtClean="0"/>
              <a:t>13.03.2016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51A4DF-F20A-436C-BCD5-3C7CAE5A119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51613506"/>
      </p:ext>
    </p:extLst>
  </p:cSld>
  <p:clrMapOvr>
    <a:masterClrMapping/>
  </p:clrMapOvr>
  <p:transition spd="slow">
    <p:cover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F09E43-8C6B-432D-A930-09A818FE9809}" type="datetimeFigureOut">
              <a:rPr lang="ru-RU" smtClean="0"/>
              <a:t>13.03.2016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51A4DF-F20A-436C-BCD5-3C7CAE5A119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10911893"/>
      </p:ext>
    </p:extLst>
  </p:cSld>
  <p:clrMapOvr>
    <a:masterClrMapping/>
  </p:clrMapOvr>
  <p:transition spd="slow">
    <p:cover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F09E43-8C6B-432D-A930-09A818FE9809}" type="datetimeFigureOut">
              <a:rPr lang="ru-RU" smtClean="0"/>
              <a:t>13.03.2016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51A4DF-F20A-436C-BCD5-3C7CAE5A119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58702918"/>
      </p:ext>
    </p:extLst>
  </p:cSld>
  <p:clrMapOvr>
    <a:masterClrMapping/>
  </p:clrMapOvr>
  <p:transition spd="slow">
    <p:cover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DF09E43-8C6B-432D-A930-09A818FE9809}" type="datetimeFigureOut">
              <a:rPr lang="ru-RU" smtClean="0"/>
              <a:t>13.03.2016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5451A4DF-F20A-436C-BCD5-3C7CAE5A119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3313383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</p:sldLayoutIdLst>
  <p:transition spd="slow">
    <p:cover/>
  </p:transition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578498" y="2404531"/>
            <a:ext cx="9143999" cy="1646302"/>
          </a:xfrm>
        </p:spPr>
        <p:txBody>
          <a:bodyPr/>
          <a:lstStyle/>
          <a:p>
            <a:pPr algn="ctr"/>
            <a:r>
              <a:rPr lang="ru-RU" b="1" dirty="0"/>
              <a:t>ЭКОНОМИЧЕСКАЯ БЕЗОПАСНОСТЬ УКРАИНЫ</a:t>
            </a: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647025" y="3518988"/>
            <a:ext cx="8075472" cy="1948751"/>
          </a:xfrm>
        </p:spPr>
        <p:txBody>
          <a:bodyPr>
            <a:normAutofit/>
          </a:bodyPr>
          <a:lstStyle/>
          <a:p>
            <a:r>
              <a:rPr lang="ru-RU" sz="2400" dirty="0"/>
              <a:t>Дроботенко Д.А</a:t>
            </a:r>
            <a:r>
              <a:rPr lang="ru-RU" sz="2400" dirty="0" smtClean="0"/>
              <a:t>., Студент </a:t>
            </a:r>
            <a:r>
              <a:rPr lang="ru-RU" sz="2400" dirty="0"/>
              <a:t>4 курса</a:t>
            </a:r>
          </a:p>
          <a:p>
            <a:r>
              <a:rPr lang="ru-RU" sz="2400" dirty="0"/>
              <a:t>факультет экономической информатики</a:t>
            </a:r>
          </a:p>
          <a:p>
            <a:r>
              <a:rPr lang="ru-RU" sz="2400" dirty="0"/>
              <a:t>ХНЭУ имени Семена Кузнеца,</a:t>
            </a:r>
          </a:p>
          <a:p>
            <a:r>
              <a:rPr lang="ru-RU" sz="2400" dirty="0"/>
              <a:t>Украина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536940334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4000" b="1" dirty="0" smtClean="0"/>
              <a:t>Актуальность</a:t>
            </a:r>
            <a:endParaRPr lang="ru-RU" sz="4000" b="1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56036" y="1706466"/>
            <a:ext cx="9399727" cy="3880773"/>
          </a:xfrm>
        </p:spPr>
        <p:txBody>
          <a:bodyPr>
            <a:normAutofit/>
          </a:bodyPr>
          <a:lstStyle/>
          <a:p>
            <a:pPr marL="457200" lvl="1" indent="0">
              <a:buNone/>
            </a:pPr>
            <a:r>
              <a:rPr lang="ru-RU" sz="2200" dirty="0" smtClean="0"/>
              <a:t>	</a:t>
            </a:r>
            <a:r>
              <a:rPr lang="ru-RU" sz="2400" dirty="0" smtClean="0"/>
              <a:t>Сегодня </a:t>
            </a:r>
            <a:r>
              <a:rPr lang="ru-RU" sz="2400" dirty="0"/>
              <a:t>расширяются противоречия между национальными экономиками. </a:t>
            </a:r>
            <a:r>
              <a:rPr lang="ru-RU" sz="2400" dirty="0" smtClean="0"/>
              <a:t>В </a:t>
            </a:r>
            <a:r>
              <a:rPr lang="ru-RU" sz="2400" dirty="0"/>
              <a:t>мире идет концентрация управления для того, чтобы контролировать мировые ресурсы. Поэтому проблема национальной безопасности стала одной из актуальнейших проблем мирового общества и в связи с этим требует принципиально новых научно-методологических подходов к ее </a:t>
            </a:r>
            <a:r>
              <a:rPr lang="ru-RU" sz="2400" dirty="0" smtClean="0"/>
              <a:t>разрешению.</a:t>
            </a:r>
            <a:endParaRPr lang="ru-RU" sz="2200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59107" y="4435379"/>
            <a:ext cx="2562225" cy="22002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73457413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4000" b="1" dirty="0" smtClean="0"/>
              <a:t>Экономическая </a:t>
            </a:r>
            <a:r>
              <a:rPr lang="ru-RU" sz="4000" b="1" dirty="0"/>
              <a:t>безопасность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63946" y="1787364"/>
            <a:ext cx="8596668" cy="3880773"/>
          </a:xfrm>
        </p:spPr>
        <p:txBody>
          <a:bodyPr/>
          <a:lstStyle/>
          <a:p>
            <a:pPr marL="0" indent="0">
              <a:buNone/>
            </a:pPr>
            <a:r>
              <a:rPr lang="ru-RU" dirty="0" smtClean="0"/>
              <a:t>	</a:t>
            </a:r>
            <a:r>
              <a:rPr lang="ru-RU" sz="2400" dirty="0" smtClean="0"/>
              <a:t>Безопасность </a:t>
            </a:r>
            <a:r>
              <a:rPr lang="ru-RU" sz="2400" dirty="0"/>
              <a:t>как система типовых свойств любой страны учитывает развитие различных сторон общества</a:t>
            </a:r>
            <a:r>
              <a:rPr lang="ru-RU" sz="2400" dirty="0" smtClean="0"/>
              <a:t>.</a:t>
            </a:r>
            <a:r>
              <a:rPr lang="ru-RU" sz="2400" dirty="0"/>
              <a:t> Следует отметить, что одной из важнейших составляющих национальной безопасности является экономическая безопасность. Именно экономическая безопасность отражает причинно-следственные связи между экономической мощью страны, ее военно-экономическим потенциалом и национальной </a:t>
            </a:r>
            <a:r>
              <a:rPr lang="ru-RU" sz="2400" dirty="0" smtClean="0"/>
              <a:t>безопасностью. </a:t>
            </a:r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2889125239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b="1" dirty="0"/>
              <a:t>Экономическая безопасность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17294" y="1843348"/>
            <a:ext cx="8596668" cy="3880773"/>
          </a:xfrm>
        </p:spPr>
        <p:txBody>
          <a:bodyPr/>
          <a:lstStyle/>
          <a:p>
            <a:pPr marL="0" indent="0">
              <a:buNone/>
            </a:pPr>
            <a:r>
              <a:rPr lang="ru-RU" dirty="0" smtClean="0"/>
              <a:t>	</a:t>
            </a:r>
            <a:r>
              <a:rPr lang="ru-RU" sz="2400" dirty="0" smtClean="0"/>
              <a:t>Понятие </a:t>
            </a:r>
            <a:r>
              <a:rPr lang="ru-RU" sz="2400" dirty="0"/>
              <a:t>экономической безопасности страны</a:t>
            </a:r>
            <a:r>
              <a:rPr lang="ru-RU" sz="2400" dirty="0" smtClean="0"/>
              <a:t>, которое </a:t>
            </a:r>
            <a:r>
              <a:rPr lang="ru-RU" sz="2400" dirty="0"/>
              <a:t>часто отождествляют с финансовой безопасностью, определяется как общенациональный комплекс мер</a:t>
            </a:r>
            <a:r>
              <a:rPr lang="ru-RU" sz="2400" dirty="0" smtClean="0"/>
              <a:t>, направленных </a:t>
            </a:r>
            <a:r>
              <a:rPr lang="ru-RU" sz="2400" dirty="0"/>
              <a:t>на постоянное и стабильное развитие экономики государства, который включает механизм противодействия внутренним и внешним </a:t>
            </a:r>
            <a:r>
              <a:rPr lang="ru-RU" sz="2400" dirty="0" smtClean="0"/>
              <a:t>угрозам.</a:t>
            </a:r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17073" y="4306673"/>
            <a:ext cx="2030379" cy="22031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2201201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4000" b="1" dirty="0" smtClean="0"/>
              <a:t>Основные внешние угрозы</a:t>
            </a:r>
            <a:endParaRPr lang="ru-RU" sz="4000" b="1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77334" y="1656736"/>
            <a:ext cx="9138470" cy="480937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2400" dirty="0" smtClean="0"/>
              <a:t>	К </a:t>
            </a:r>
            <a:r>
              <a:rPr lang="ru-RU" sz="2400" dirty="0"/>
              <a:t>основным внешним угрозам </a:t>
            </a:r>
            <a:r>
              <a:rPr lang="ru-RU" sz="2400" dirty="0" smtClean="0"/>
              <a:t>Украины </a:t>
            </a:r>
            <a:r>
              <a:rPr lang="ru-RU" sz="2400" dirty="0"/>
              <a:t>относятся</a:t>
            </a:r>
            <a:r>
              <a:rPr lang="ru-RU" sz="2400" dirty="0" smtClean="0"/>
              <a:t>:</a:t>
            </a:r>
          </a:p>
          <a:p>
            <a:pPr lvl="0"/>
            <a:r>
              <a:rPr lang="ru-RU" sz="2400" dirty="0"/>
              <a:t>Падение цен на экспортные товары, повышение цен на импортные;</a:t>
            </a:r>
          </a:p>
          <a:p>
            <a:pPr lvl="0"/>
            <a:r>
              <a:rPr lang="ru-RU" sz="2400" dirty="0"/>
              <a:t>Нарастание импортной зависимости по продовольствию и потребительским товарам;</a:t>
            </a:r>
          </a:p>
          <a:p>
            <a:pPr lvl="0"/>
            <a:r>
              <a:rPr lang="ru-RU" sz="2400" dirty="0"/>
              <a:t>Неэффективное и недостаточное привлечение и использование инвестиций;</a:t>
            </a:r>
          </a:p>
          <a:p>
            <a:pPr lvl="0"/>
            <a:r>
              <a:rPr lang="ru-RU" sz="2400" dirty="0"/>
              <a:t>Утечка финансовых средств из страны.</a:t>
            </a:r>
          </a:p>
          <a:p>
            <a:r>
              <a:rPr lang="ru-RU" sz="2400" dirty="0"/>
              <a:t>Ко внутренним угрозам, в свою очередь были отнесены:</a:t>
            </a:r>
          </a:p>
          <a:p>
            <a:pPr lvl="0"/>
            <a:r>
              <a:rPr lang="ru-RU" sz="2400" dirty="0"/>
              <a:t>Недостаточный ассортимент экспортных </a:t>
            </a:r>
            <a:r>
              <a:rPr lang="ru-RU" sz="2400" dirty="0" smtClean="0"/>
              <a:t>товаров.</a:t>
            </a:r>
            <a:endParaRPr lang="ru-RU" sz="2400" dirty="0"/>
          </a:p>
          <a:p>
            <a:pPr marL="0" indent="0">
              <a:buNone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552686343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Группа 3"/>
          <p:cNvGrpSpPr>
            <a:grpSpLocks/>
          </p:cNvGrpSpPr>
          <p:nvPr/>
        </p:nvGrpSpPr>
        <p:grpSpPr bwMode="auto">
          <a:xfrm>
            <a:off x="326572" y="438538"/>
            <a:ext cx="9144000" cy="5546840"/>
            <a:chOff x="204" y="0"/>
            <a:chExt cx="69851" cy="32659"/>
          </a:xfrm>
        </p:grpSpPr>
        <p:sp>
          <p:nvSpPr>
            <p:cNvPr id="5" name="Скругленный прямоугольник 4"/>
            <p:cNvSpPr>
              <a:spLocks noChangeArrowheads="1"/>
            </p:cNvSpPr>
            <p:nvPr/>
          </p:nvSpPr>
          <p:spPr bwMode="auto">
            <a:xfrm>
              <a:off x="24156" y="0"/>
              <a:ext cx="25112" cy="2661"/>
            </a:xfrm>
            <a:prstGeom prst="roundRect">
              <a:avLst>
                <a:gd name="adj" fmla="val 16667"/>
              </a:avLst>
            </a:prstGeom>
            <a:noFill/>
            <a:ln w="3175">
              <a:solidFill>
                <a:schemeClr val="tx1">
                  <a:lumMod val="100000"/>
                  <a:lumOff val="0"/>
                </a:schemeClr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rot="0" vert="horz" wrap="square" lIns="91440" tIns="45720" rIns="91440" bIns="45720" anchor="ctr" anchorCtr="0" upright="1">
              <a:noAutofit/>
            </a:bodyPr>
            <a:lstStyle/>
            <a:p>
              <a:pPr algn="ctr">
                <a:lnSpc>
                  <a:spcPct val="115000"/>
                </a:lnSpc>
                <a:spcAft>
                  <a:spcPts val="1000"/>
                </a:spcAft>
              </a:pPr>
              <a:r>
                <a:rPr lang="ru-RU" sz="1400" b="1" dirty="0">
                  <a:solidFill>
                    <a:srgbClr val="000000"/>
                  </a:solidFill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Угрозы экономической безопасности Украины</a:t>
              </a:r>
              <a:endParaRPr lang="ru-RU" sz="24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endParaRPr>
            </a:p>
          </p:txBody>
        </p:sp>
        <p:sp>
          <p:nvSpPr>
            <p:cNvPr id="6" name="Прямоугольник 5"/>
            <p:cNvSpPr>
              <a:spLocks noChangeArrowheads="1"/>
            </p:cNvSpPr>
            <p:nvPr/>
          </p:nvSpPr>
          <p:spPr bwMode="auto">
            <a:xfrm>
              <a:off x="204" y="4497"/>
              <a:ext cx="15278" cy="13462"/>
            </a:xfrm>
            <a:prstGeom prst="rect">
              <a:avLst/>
            </a:prstGeom>
            <a:noFill/>
            <a:ln w="3175">
              <a:solidFill>
                <a:schemeClr val="tx1">
                  <a:lumMod val="100000"/>
                  <a:lumOff val="0"/>
                </a:schemeClr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rot="0" vert="horz" wrap="square" lIns="91440" tIns="45720" rIns="91440" bIns="45720" anchor="ctr" anchorCtr="0" upright="1">
              <a:noAutofit/>
            </a:bodyPr>
            <a:lstStyle/>
            <a:p>
              <a:pPr algn="ctr">
                <a:lnSpc>
                  <a:spcPct val="115000"/>
                </a:lnSpc>
                <a:spcAft>
                  <a:spcPts val="0"/>
                </a:spcAft>
              </a:pPr>
              <a:r>
                <a:rPr lang="ru-RU" sz="1100" dirty="0">
                  <a:solidFill>
                    <a:srgbClr val="000000"/>
                  </a:solidFill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Уменьшение ВВП, снижение уровня и качества жизни граждан </a:t>
              </a:r>
              <a:r>
                <a:rPr lang="ru-RU" sz="1100" dirty="0" smtClean="0">
                  <a:solidFill>
                    <a:srgbClr val="000000"/>
                  </a:solidFill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Украины</a:t>
              </a:r>
              <a:r>
                <a:rPr lang="ru-RU" sz="1100" dirty="0">
                  <a:solidFill>
                    <a:srgbClr val="000000"/>
                  </a:solidFill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, увеличение безработицы, ухудшение состояния технической базы субъектов хозяйствования, импортная зависимость, наличие значительного внутреннего и внешнего долга.</a:t>
              </a:r>
              <a:endParaRPr lang="ru-RU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endParaRPr>
            </a:p>
          </p:txBody>
        </p:sp>
        <p:sp>
          <p:nvSpPr>
            <p:cNvPr id="7" name="Прямоугольник 6"/>
            <p:cNvSpPr>
              <a:spLocks noChangeArrowheads="1"/>
            </p:cNvSpPr>
            <p:nvPr/>
          </p:nvSpPr>
          <p:spPr bwMode="auto">
            <a:xfrm>
              <a:off x="15482" y="4568"/>
              <a:ext cx="12866" cy="13316"/>
            </a:xfrm>
            <a:prstGeom prst="rect">
              <a:avLst/>
            </a:prstGeom>
            <a:noFill/>
            <a:ln w="3175">
              <a:solidFill>
                <a:schemeClr val="tx1">
                  <a:lumMod val="100000"/>
                  <a:lumOff val="0"/>
                </a:schemeClr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rot="0" vert="horz" wrap="square" lIns="91440" tIns="45720" rIns="91440" bIns="45720" anchor="ctr" anchorCtr="0" upright="1">
              <a:noAutofit/>
            </a:bodyPr>
            <a:lstStyle/>
            <a:p>
              <a:pPr algn="ctr">
                <a:lnSpc>
                  <a:spcPct val="115000"/>
                </a:lnSpc>
                <a:spcAft>
                  <a:spcPts val="0"/>
                </a:spcAft>
              </a:pPr>
              <a:r>
                <a:rPr lang="ru-RU" sz="1200" dirty="0">
                  <a:solidFill>
                    <a:srgbClr val="000000"/>
                  </a:solidFill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Неудовлетворительное состояние финансовой системы Украины (отсутствие тех характеристик, которые свойственны рыночной экономике).</a:t>
              </a:r>
              <a:endParaRPr lang="ru-RU" sz="20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endParaRPr>
            </a:p>
          </p:txBody>
        </p:sp>
        <p:sp>
          <p:nvSpPr>
            <p:cNvPr id="8" name="Прямоугольник 7"/>
            <p:cNvSpPr>
              <a:spLocks noChangeArrowheads="1"/>
            </p:cNvSpPr>
            <p:nvPr/>
          </p:nvSpPr>
          <p:spPr bwMode="auto">
            <a:xfrm>
              <a:off x="54032" y="4433"/>
              <a:ext cx="16023" cy="13850"/>
            </a:xfrm>
            <a:prstGeom prst="rect">
              <a:avLst/>
            </a:prstGeom>
            <a:noFill/>
            <a:ln w="3175">
              <a:solidFill>
                <a:schemeClr val="tx1">
                  <a:lumMod val="100000"/>
                  <a:lumOff val="0"/>
                </a:schemeClr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rot="0" vert="horz" wrap="square" lIns="91440" tIns="45720" rIns="91440" bIns="45720" anchor="ctr" anchorCtr="0" upright="1">
              <a:noAutofit/>
            </a:bodyPr>
            <a:lstStyle/>
            <a:p>
              <a:pPr algn="ctr">
                <a:lnSpc>
                  <a:spcPct val="115000"/>
                </a:lnSpc>
                <a:spcAft>
                  <a:spcPts val="0"/>
                </a:spcAft>
              </a:pPr>
              <a:r>
                <a:rPr lang="ru-RU" sz="1200" dirty="0">
                  <a:solidFill>
                    <a:srgbClr val="000000"/>
                  </a:solidFill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Неадекватность нормативно-правовой базы, и </a:t>
              </a:r>
              <a:r>
                <a:rPr lang="ru-RU" sz="1200" dirty="0" smtClean="0">
                  <a:solidFill>
                    <a:srgbClr val="000000"/>
                  </a:solidFill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несоответствие </a:t>
              </a:r>
              <a:r>
                <a:rPr lang="ru-RU" sz="1200" dirty="0">
                  <a:solidFill>
                    <a:srgbClr val="000000"/>
                  </a:solidFill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некоторых правовых актов современным требованиям юридической практики влекут за собой снижение управленческой и исполнительной дисциплины.</a:t>
              </a:r>
              <a:endParaRPr lang="ru-RU" sz="20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endParaRPr>
            </a:p>
          </p:txBody>
        </p:sp>
        <p:sp>
          <p:nvSpPr>
            <p:cNvPr id="9" name="Прямоугольник 8"/>
            <p:cNvSpPr>
              <a:spLocks noChangeArrowheads="1"/>
            </p:cNvSpPr>
            <p:nvPr/>
          </p:nvSpPr>
          <p:spPr bwMode="auto">
            <a:xfrm>
              <a:off x="39920" y="4434"/>
              <a:ext cx="13510" cy="13307"/>
            </a:xfrm>
            <a:prstGeom prst="rect">
              <a:avLst/>
            </a:prstGeom>
            <a:noFill/>
            <a:ln w="3175">
              <a:solidFill>
                <a:schemeClr val="tx1">
                  <a:lumMod val="100000"/>
                  <a:lumOff val="0"/>
                </a:schemeClr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rot="0" vert="horz" wrap="square" lIns="91440" tIns="45720" rIns="91440" bIns="45720" anchor="ctr" anchorCtr="0" upright="1">
              <a:noAutofit/>
            </a:bodyPr>
            <a:lstStyle/>
            <a:p>
              <a:pPr algn="ctr">
                <a:lnSpc>
                  <a:spcPct val="115000"/>
                </a:lnSpc>
                <a:spcAft>
                  <a:spcPts val="0"/>
                </a:spcAft>
              </a:pPr>
              <a:r>
                <a:rPr lang="ru-RU" sz="1200" dirty="0">
                  <a:solidFill>
                    <a:srgbClr val="000000"/>
                  </a:solidFill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Уровень безработицы, проблемы в ресурсном обеспечении предшествуют разрушению производственно-технического потенциала страны, что влечёт за собой снижение трудового потенциала граждан.</a:t>
              </a:r>
              <a:endParaRPr lang="ru-RU" sz="20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endParaRPr>
            </a:p>
          </p:txBody>
        </p:sp>
        <p:sp>
          <p:nvSpPr>
            <p:cNvPr id="10" name="Прямоугольник 9"/>
            <p:cNvSpPr>
              <a:spLocks noChangeArrowheads="1"/>
            </p:cNvSpPr>
            <p:nvPr/>
          </p:nvSpPr>
          <p:spPr bwMode="auto">
            <a:xfrm>
              <a:off x="28348" y="4432"/>
              <a:ext cx="11259" cy="13450"/>
            </a:xfrm>
            <a:prstGeom prst="rect">
              <a:avLst/>
            </a:prstGeom>
            <a:noFill/>
            <a:ln w="3175">
              <a:solidFill>
                <a:schemeClr val="tx1">
                  <a:lumMod val="100000"/>
                  <a:lumOff val="0"/>
                </a:schemeClr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rot="0" vert="horz" wrap="square" lIns="91440" tIns="45720" rIns="91440" bIns="45720" anchor="ctr" anchorCtr="0" upright="1">
              <a:noAutofit/>
            </a:bodyPr>
            <a:lstStyle/>
            <a:p>
              <a:pPr algn="ctr">
                <a:lnSpc>
                  <a:spcPct val="115000"/>
                </a:lnSpc>
                <a:spcAft>
                  <a:spcPts val="0"/>
                </a:spcAft>
              </a:pPr>
              <a:r>
                <a:rPr lang="ru-RU" sz="1200" dirty="0">
                  <a:solidFill>
                    <a:srgbClr val="000000"/>
                  </a:solidFill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Дезорганизация и криминализация экономической деятельности, а так же довольно высокий уровень коррупции по сравнению со странами ЕС.</a:t>
              </a:r>
              <a:endParaRPr lang="ru-RU" sz="20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endParaRPr>
            </a:p>
          </p:txBody>
        </p:sp>
        <p:sp>
          <p:nvSpPr>
            <p:cNvPr id="11" name="Прямоугольник 10"/>
            <p:cNvSpPr>
              <a:spLocks noChangeArrowheads="1"/>
            </p:cNvSpPr>
            <p:nvPr/>
          </p:nvSpPr>
          <p:spPr bwMode="auto">
            <a:xfrm>
              <a:off x="204" y="20413"/>
              <a:ext cx="15074" cy="12246"/>
            </a:xfrm>
            <a:prstGeom prst="rect">
              <a:avLst/>
            </a:prstGeom>
            <a:noFill/>
            <a:ln w="3175">
              <a:solidFill>
                <a:schemeClr val="tx1">
                  <a:lumMod val="100000"/>
                  <a:lumOff val="0"/>
                </a:schemeClr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rot="0" vert="horz" wrap="square" lIns="91440" tIns="45720" rIns="91440" bIns="45720" anchor="ctr" anchorCtr="0" upright="1">
              <a:noAutofit/>
            </a:bodyPr>
            <a:lstStyle/>
            <a:p>
              <a:pPr algn="ctr">
                <a:lnSpc>
                  <a:spcPct val="115000"/>
                </a:lnSpc>
                <a:spcAft>
                  <a:spcPts val="1000"/>
                </a:spcAft>
              </a:pPr>
              <a:r>
                <a:rPr lang="ru-RU" sz="1200" dirty="0">
                  <a:solidFill>
                    <a:srgbClr val="000000"/>
                  </a:solidFill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Органы власти, предприятия и </a:t>
              </a:r>
              <a:r>
                <a:rPr lang="ru-RU" sz="1200" dirty="0" smtClean="0">
                  <a:solidFill>
                    <a:srgbClr val="000000"/>
                  </a:solidFill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учреждения </a:t>
              </a:r>
              <a:r>
                <a:rPr lang="ru-RU" sz="1200" dirty="0">
                  <a:solidFill>
                    <a:srgbClr val="000000"/>
                  </a:solidFill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по производству и предоставлению услуг, налоговые службы, субъекты хозяйствования, которые </a:t>
              </a:r>
              <a:r>
                <a:rPr lang="ru-RU" sz="1200" dirty="0" smtClean="0">
                  <a:solidFill>
                    <a:srgbClr val="000000"/>
                  </a:solidFill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поощряют </a:t>
              </a:r>
              <a:r>
                <a:rPr lang="ru-RU" sz="1200" dirty="0">
                  <a:solidFill>
                    <a:srgbClr val="000000"/>
                  </a:solidFill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коррупционные схемы.</a:t>
              </a:r>
              <a:endParaRPr lang="ru-RU" sz="20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endParaRPr>
            </a:p>
          </p:txBody>
        </p:sp>
        <p:sp>
          <p:nvSpPr>
            <p:cNvPr id="12" name="Прямоугольник 11"/>
            <p:cNvSpPr>
              <a:spLocks noChangeArrowheads="1"/>
            </p:cNvSpPr>
            <p:nvPr/>
          </p:nvSpPr>
          <p:spPr bwMode="auto">
            <a:xfrm>
              <a:off x="16105" y="20259"/>
              <a:ext cx="10267" cy="5518"/>
            </a:xfrm>
            <a:prstGeom prst="rect">
              <a:avLst/>
            </a:prstGeom>
            <a:noFill/>
            <a:ln w="3175">
              <a:solidFill>
                <a:schemeClr val="tx1">
                  <a:lumMod val="100000"/>
                  <a:lumOff val="0"/>
                </a:schemeClr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rot="0" vert="horz" wrap="square" lIns="91440" tIns="45720" rIns="91440" bIns="45720" anchor="ctr" anchorCtr="0" upright="1">
              <a:noAutofit/>
            </a:bodyPr>
            <a:lstStyle/>
            <a:p>
              <a:pPr algn="ctr">
                <a:lnSpc>
                  <a:spcPct val="115000"/>
                </a:lnSpc>
                <a:spcAft>
                  <a:spcPts val="1000"/>
                </a:spcAft>
              </a:pPr>
              <a:r>
                <a:rPr lang="ru-RU" sz="1200" dirty="0">
                  <a:solidFill>
                    <a:srgbClr val="000000"/>
                  </a:solidFill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Государственный и местные бюджеты.</a:t>
              </a:r>
              <a:endParaRPr lang="ru-RU" sz="20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endParaRPr>
            </a:p>
          </p:txBody>
        </p:sp>
        <p:sp>
          <p:nvSpPr>
            <p:cNvPr id="13" name="Прямоугольник 12"/>
            <p:cNvSpPr>
              <a:spLocks noChangeArrowheads="1"/>
            </p:cNvSpPr>
            <p:nvPr/>
          </p:nvSpPr>
          <p:spPr bwMode="auto">
            <a:xfrm>
              <a:off x="27223" y="20261"/>
              <a:ext cx="11259" cy="9103"/>
            </a:xfrm>
            <a:prstGeom prst="rect">
              <a:avLst/>
            </a:prstGeom>
            <a:noFill/>
            <a:ln w="3175">
              <a:solidFill>
                <a:schemeClr val="tx1">
                  <a:lumMod val="100000"/>
                  <a:lumOff val="0"/>
                </a:schemeClr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rot="0" vert="horz" wrap="square" lIns="91440" tIns="45720" rIns="91440" bIns="45720" anchor="ctr" anchorCtr="0" upright="1">
              <a:noAutofit/>
            </a:bodyPr>
            <a:lstStyle/>
            <a:p>
              <a:pPr algn="ctr">
                <a:lnSpc>
                  <a:spcPct val="115000"/>
                </a:lnSpc>
                <a:spcAft>
                  <a:spcPts val="1000"/>
                </a:spcAft>
              </a:pPr>
              <a:r>
                <a:rPr lang="ru-RU" sz="1200" dirty="0">
                  <a:solidFill>
                    <a:srgbClr val="000000"/>
                  </a:solidFill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Люди стоящие у власти, в особенности депутаты и чиновники.</a:t>
              </a:r>
              <a:endParaRPr lang="ru-RU" sz="20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endParaRPr>
            </a:p>
          </p:txBody>
        </p:sp>
        <p:sp>
          <p:nvSpPr>
            <p:cNvPr id="14" name="Прямоугольник 13"/>
            <p:cNvSpPr>
              <a:spLocks noChangeArrowheads="1"/>
            </p:cNvSpPr>
            <p:nvPr/>
          </p:nvSpPr>
          <p:spPr bwMode="auto">
            <a:xfrm>
              <a:off x="39919" y="20263"/>
              <a:ext cx="13511" cy="9278"/>
            </a:xfrm>
            <a:prstGeom prst="rect">
              <a:avLst/>
            </a:prstGeom>
            <a:noFill/>
            <a:ln w="3175">
              <a:solidFill>
                <a:schemeClr val="tx1">
                  <a:lumMod val="100000"/>
                  <a:lumOff val="0"/>
                </a:schemeClr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rot="0" vert="horz" wrap="square" lIns="91440" tIns="45720" rIns="91440" bIns="45720" anchor="ctr" anchorCtr="0" upright="1">
              <a:noAutofit/>
            </a:bodyPr>
            <a:lstStyle/>
            <a:p>
              <a:pPr algn="ctr">
                <a:lnSpc>
                  <a:spcPct val="115000"/>
                </a:lnSpc>
                <a:spcAft>
                  <a:spcPts val="1000"/>
                </a:spcAft>
              </a:pPr>
              <a:r>
                <a:rPr lang="ru-RU" sz="1200" dirty="0">
                  <a:solidFill>
                    <a:srgbClr val="000000"/>
                  </a:solidFill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Правительство, которое регулирует торговые отношения с другими странами и не создают условия для свободного рынка труда.</a:t>
              </a:r>
              <a:endParaRPr lang="ru-RU" sz="20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endParaRPr>
            </a:p>
          </p:txBody>
        </p:sp>
        <p:sp>
          <p:nvSpPr>
            <p:cNvPr id="15" name="Прямоугольник 14"/>
            <p:cNvSpPr>
              <a:spLocks noChangeArrowheads="1"/>
            </p:cNvSpPr>
            <p:nvPr/>
          </p:nvSpPr>
          <p:spPr bwMode="auto">
            <a:xfrm>
              <a:off x="54415" y="20413"/>
              <a:ext cx="15428" cy="10225"/>
            </a:xfrm>
            <a:prstGeom prst="rect">
              <a:avLst/>
            </a:prstGeom>
            <a:noFill/>
            <a:ln w="3175">
              <a:solidFill>
                <a:schemeClr val="tx1">
                  <a:lumMod val="100000"/>
                  <a:lumOff val="0"/>
                </a:schemeClr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rot="0" vert="horz" wrap="square" lIns="91440" tIns="45720" rIns="91440" bIns="45720" anchor="ctr" anchorCtr="0" upright="1">
              <a:noAutofit/>
            </a:bodyPr>
            <a:lstStyle/>
            <a:p>
              <a:pPr algn="ctr">
                <a:lnSpc>
                  <a:spcPct val="115000"/>
                </a:lnSpc>
                <a:spcAft>
                  <a:spcPts val="1000"/>
                </a:spcAft>
              </a:pPr>
              <a:r>
                <a:rPr lang="ru-RU" sz="1200" dirty="0">
                  <a:solidFill>
                    <a:srgbClr val="000000"/>
                  </a:solidFill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Верховная Рада, которой следует вносить поправки и корректировки в постановления и законы. Отсутствует обратная связь с народом.</a:t>
              </a:r>
              <a:endParaRPr lang="ru-RU" sz="20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endParaRPr>
            </a:p>
          </p:txBody>
        </p:sp>
        <p:cxnSp>
          <p:nvCxnSpPr>
            <p:cNvPr id="16" name="Прямая соединительная линия 15"/>
            <p:cNvCxnSpPr>
              <a:cxnSpLocks noChangeShapeType="1"/>
            </p:cNvCxnSpPr>
            <p:nvPr/>
          </p:nvCxnSpPr>
          <p:spPr bwMode="auto">
            <a:xfrm>
              <a:off x="49268" y="1637"/>
              <a:ext cx="15651" cy="0"/>
            </a:xfrm>
            <a:prstGeom prst="line">
              <a:avLst/>
            </a:prstGeom>
            <a:noFill/>
            <a:ln w="9525">
              <a:solidFill>
                <a:schemeClr val="tx1">
                  <a:lumMod val="100000"/>
                  <a:lumOff val="0"/>
                </a:schemeClr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17" name="Прямая со стрелкой 16"/>
            <p:cNvCxnSpPr>
              <a:cxnSpLocks noChangeShapeType="1"/>
            </p:cNvCxnSpPr>
            <p:nvPr/>
          </p:nvCxnSpPr>
          <p:spPr bwMode="auto">
            <a:xfrm>
              <a:off x="64919" y="1749"/>
              <a:ext cx="0" cy="2805"/>
            </a:xfrm>
            <a:prstGeom prst="straightConnector1">
              <a:avLst/>
            </a:prstGeom>
            <a:noFill/>
            <a:ln w="9525">
              <a:solidFill>
                <a:schemeClr val="tx1">
                  <a:lumMod val="100000"/>
                  <a:lumOff val="0"/>
                </a:schemeClr>
              </a:solidFill>
              <a:round/>
              <a:headEnd/>
              <a:tailEnd type="arrow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18" name="Прямая со стрелкой 17"/>
            <p:cNvCxnSpPr>
              <a:cxnSpLocks noChangeShapeType="1"/>
            </p:cNvCxnSpPr>
            <p:nvPr/>
          </p:nvCxnSpPr>
          <p:spPr bwMode="auto">
            <a:xfrm>
              <a:off x="47494" y="2661"/>
              <a:ext cx="0" cy="1907"/>
            </a:xfrm>
            <a:prstGeom prst="straightConnector1">
              <a:avLst/>
            </a:prstGeom>
            <a:noFill/>
            <a:ln w="9525">
              <a:solidFill>
                <a:schemeClr val="tx1">
                  <a:lumMod val="100000"/>
                  <a:lumOff val="0"/>
                </a:schemeClr>
              </a:solidFill>
              <a:round/>
              <a:headEnd/>
              <a:tailEnd type="arrow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19" name="Прямая со стрелкой 18"/>
            <p:cNvCxnSpPr>
              <a:cxnSpLocks noChangeShapeType="1"/>
            </p:cNvCxnSpPr>
            <p:nvPr/>
          </p:nvCxnSpPr>
          <p:spPr bwMode="auto">
            <a:xfrm>
              <a:off x="32004" y="2661"/>
              <a:ext cx="0" cy="1907"/>
            </a:xfrm>
            <a:prstGeom prst="straightConnector1">
              <a:avLst/>
            </a:prstGeom>
            <a:noFill/>
            <a:ln w="9525">
              <a:solidFill>
                <a:schemeClr val="tx1">
                  <a:lumMod val="100000"/>
                  <a:lumOff val="0"/>
                </a:schemeClr>
              </a:solidFill>
              <a:round/>
              <a:headEnd/>
              <a:tailEnd type="arrow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20" name="Прямая со стрелкой 19"/>
            <p:cNvCxnSpPr>
              <a:cxnSpLocks noChangeShapeType="1"/>
            </p:cNvCxnSpPr>
            <p:nvPr/>
          </p:nvCxnSpPr>
          <p:spPr bwMode="auto">
            <a:xfrm>
              <a:off x="20402" y="1637"/>
              <a:ext cx="0" cy="2832"/>
            </a:xfrm>
            <a:prstGeom prst="straightConnector1">
              <a:avLst/>
            </a:prstGeom>
            <a:noFill/>
            <a:ln w="9525">
              <a:solidFill>
                <a:schemeClr val="tx1">
                  <a:lumMod val="100000"/>
                  <a:lumOff val="0"/>
                </a:schemeClr>
              </a:solidFill>
              <a:round/>
              <a:headEnd/>
              <a:tailEnd type="arrow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21" name="Прямая соединительная линия 20"/>
            <p:cNvCxnSpPr>
              <a:cxnSpLocks noChangeShapeType="1"/>
            </p:cNvCxnSpPr>
            <p:nvPr/>
          </p:nvCxnSpPr>
          <p:spPr bwMode="auto">
            <a:xfrm flipH="1">
              <a:off x="7915" y="1637"/>
              <a:ext cx="16269" cy="0"/>
            </a:xfrm>
            <a:prstGeom prst="line">
              <a:avLst/>
            </a:prstGeom>
            <a:noFill/>
            <a:ln w="9525">
              <a:solidFill>
                <a:schemeClr val="tx1">
                  <a:lumMod val="100000"/>
                  <a:lumOff val="0"/>
                </a:schemeClr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22" name="Прямая со стрелкой 21"/>
            <p:cNvCxnSpPr>
              <a:cxnSpLocks noChangeShapeType="1"/>
            </p:cNvCxnSpPr>
            <p:nvPr/>
          </p:nvCxnSpPr>
          <p:spPr bwMode="auto">
            <a:xfrm>
              <a:off x="7915" y="1637"/>
              <a:ext cx="0" cy="2917"/>
            </a:xfrm>
            <a:prstGeom prst="straightConnector1">
              <a:avLst/>
            </a:prstGeom>
            <a:noFill/>
            <a:ln w="9525">
              <a:solidFill>
                <a:schemeClr val="tx1">
                  <a:lumMod val="100000"/>
                  <a:lumOff val="0"/>
                </a:schemeClr>
              </a:solidFill>
              <a:round/>
              <a:headEnd/>
              <a:tailEnd type="arrow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23" name="Прямая со стрелкой 22"/>
            <p:cNvCxnSpPr>
              <a:cxnSpLocks noChangeShapeType="1"/>
            </p:cNvCxnSpPr>
            <p:nvPr/>
          </p:nvCxnSpPr>
          <p:spPr bwMode="auto">
            <a:xfrm>
              <a:off x="8455" y="17951"/>
              <a:ext cx="0" cy="2464"/>
            </a:xfrm>
            <a:prstGeom prst="straightConnector1">
              <a:avLst/>
            </a:prstGeom>
            <a:noFill/>
            <a:ln w="9525">
              <a:solidFill>
                <a:schemeClr val="tx1">
                  <a:lumMod val="100000"/>
                  <a:lumOff val="0"/>
                </a:schemeClr>
              </a:solidFill>
              <a:round/>
              <a:headEnd/>
              <a:tailEnd type="arrow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24" name="Прямая со стрелкой 23"/>
            <p:cNvCxnSpPr>
              <a:cxnSpLocks noChangeShapeType="1"/>
            </p:cNvCxnSpPr>
            <p:nvPr/>
          </p:nvCxnSpPr>
          <p:spPr bwMode="auto">
            <a:xfrm>
              <a:off x="33978" y="17880"/>
              <a:ext cx="131" cy="2321"/>
            </a:xfrm>
            <a:prstGeom prst="straightConnector1">
              <a:avLst/>
            </a:prstGeom>
            <a:noFill/>
            <a:ln w="9525">
              <a:solidFill>
                <a:schemeClr val="tx1">
                  <a:lumMod val="100000"/>
                  <a:lumOff val="0"/>
                </a:schemeClr>
              </a:solidFill>
              <a:round/>
              <a:headEnd/>
              <a:tailEnd type="arrow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25" name="Прямая со стрелкой 24"/>
            <p:cNvCxnSpPr>
              <a:cxnSpLocks noChangeShapeType="1"/>
            </p:cNvCxnSpPr>
            <p:nvPr/>
          </p:nvCxnSpPr>
          <p:spPr bwMode="auto">
            <a:xfrm flipH="1">
              <a:off x="46675" y="17741"/>
              <a:ext cx="0" cy="2522"/>
            </a:xfrm>
            <a:prstGeom prst="straightConnector1">
              <a:avLst/>
            </a:prstGeom>
            <a:noFill/>
            <a:ln w="9525">
              <a:solidFill>
                <a:schemeClr val="tx1">
                  <a:lumMod val="100000"/>
                  <a:lumOff val="0"/>
                </a:schemeClr>
              </a:solidFill>
              <a:round/>
              <a:headEnd/>
              <a:tailEnd type="arrow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26" name="Прямая со стрелкой 25"/>
            <p:cNvCxnSpPr>
              <a:cxnSpLocks noChangeShapeType="1"/>
            </p:cNvCxnSpPr>
            <p:nvPr/>
          </p:nvCxnSpPr>
          <p:spPr bwMode="auto">
            <a:xfrm>
              <a:off x="62043" y="18281"/>
              <a:ext cx="86" cy="2129"/>
            </a:xfrm>
            <a:prstGeom prst="straightConnector1">
              <a:avLst/>
            </a:prstGeom>
            <a:noFill/>
            <a:ln w="9525">
              <a:solidFill>
                <a:schemeClr val="tx1">
                  <a:lumMod val="100000"/>
                  <a:lumOff val="0"/>
                </a:schemeClr>
              </a:solidFill>
              <a:round/>
              <a:headEnd/>
              <a:tailEnd type="arrow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</p:grpSp>
    </p:spTree>
    <p:extLst>
      <p:ext uri="{BB962C8B-B14F-4D97-AF65-F5344CB8AC3E}">
        <p14:creationId xmlns:p14="http://schemas.microsoft.com/office/powerpoint/2010/main" val="3098820209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Группа 3"/>
          <p:cNvGrpSpPr>
            <a:grpSpLocks/>
          </p:cNvGrpSpPr>
          <p:nvPr/>
        </p:nvGrpSpPr>
        <p:grpSpPr>
          <a:xfrm>
            <a:off x="248609" y="279918"/>
            <a:ext cx="9119326" cy="6344817"/>
            <a:chOff x="-162038" y="0"/>
            <a:chExt cx="6502320" cy="5212767"/>
          </a:xfrm>
        </p:grpSpPr>
        <p:sp>
          <p:nvSpPr>
            <p:cNvPr id="5" name="Скругленный прямоугольник 4"/>
            <p:cNvSpPr/>
            <p:nvPr/>
          </p:nvSpPr>
          <p:spPr>
            <a:xfrm>
              <a:off x="2446317" y="0"/>
              <a:ext cx="1933575" cy="457200"/>
            </a:xfrm>
            <a:prstGeom prst="roundRect">
              <a:avLst/>
            </a:prstGeom>
            <a:noFill/>
            <a:ln w="31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>
                <a:lnSpc>
                  <a:spcPct val="115000"/>
                </a:lnSpc>
                <a:spcAft>
                  <a:spcPts val="0"/>
                </a:spcAft>
              </a:pPr>
              <a:r>
                <a:rPr lang="ru-RU" sz="1600" b="1" dirty="0">
                  <a:solidFill>
                    <a:srgbClr val="000000"/>
                  </a:solidFill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Угрозы экономической безопасности Украины</a:t>
              </a:r>
              <a:endParaRPr lang="ru-RU" sz="2400" dirty="0">
                <a:effectLst/>
                <a:ea typeface="Calibri" panose="020F0502020204030204" pitchFamily="34" charset="0"/>
                <a:cs typeface="Times New Roman" panose="02020603050405020304" pitchFamily="18" charset="0"/>
              </a:endParaRPr>
            </a:p>
          </p:txBody>
        </p:sp>
        <p:sp>
          <p:nvSpPr>
            <p:cNvPr id="6" name="Прямоугольник 5"/>
            <p:cNvSpPr/>
            <p:nvPr/>
          </p:nvSpPr>
          <p:spPr>
            <a:xfrm>
              <a:off x="-162038" y="562743"/>
              <a:ext cx="1720071" cy="701106"/>
            </a:xfrm>
            <a:prstGeom prst="rect">
              <a:avLst/>
            </a:prstGeom>
            <a:noFill/>
            <a:ln w="31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>
                <a:lnSpc>
                  <a:spcPct val="115000"/>
                </a:lnSpc>
                <a:spcAft>
                  <a:spcPts val="0"/>
                </a:spcAft>
              </a:pPr>
              <a:r>
                <a:rPr lang="ru-RU" sz="1400" dirty="0">
                  <a:solidFill>
                    <a:srgbClr val="000000"/>
                  </a:solidFill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Разрушение </a:t>
              </a:r>
              <a:r>
                <a:rPr lang="ru-RU" sz="1400" dirty="0" err="1" smtClean="0">
                  <a:solidFill>
                    <a:srgbClr val="000000"/>
                  </a:solidFill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инновационно</a:t>
              </a:r>
              <a:r>
                <a:rPr lang="ru-RU" sz="1400" dirty="0" smtClean="0">
                  <a:solidFill>
                    <a:srgbClr val="000000"/>
                  </a:solidFill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-инвестиционного </a:t>
              </a:r>
              <a:r>
                <a:rPr lang="ru-RU" sz="1400" dirty="0">
                  <a:solidFill>
                    <a:srgbClr val="000000"/>
                  </a:solidFill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комплекса</a:t>
              </a:r>
              <a:endParaRPr lang="ru-RU" sz="2400" dirty="0">
                <a:effectLst/>
                <a:ea typeface="Calibri" panose="020F0502020204030204" pitchFamily="34" charset="0"/>
                <a:cs typeface="Times New Roman" panose="02020603050405020304" pitchFamily="18" charset="0"/>
              </a:endParaRPr>
            </a:p>
          </p:txBody>
        </p:sp>
        <p:sp>
          <p:nvSpPr>
            <p:cNvPr id="7" name="Прямоугольник 6"/>
            <p:cNvSpPr/>
            <p:nvPr/>
          </p:nvSpPr>
          <p:spPr>
            <a:xfrm>
              <a:off x="1594482" y="562743"/>
              <a:ext cx="1219200" cy="701106"/>
            </a:xfrm>
            <a:prstGeom prst="rect">
              <a:avLst/>
            </a:prstGeom>
            <a:noFill/>
            <a:ln w="31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>
                <a:lnSpc>
                  <a:spcPct val="115000"/>
                </a:lnSpc>
                <a:spcAft>
                  <a:spcPts val="0"/>
                </a:spcAft>
              </a:pPr>
              <a:r>
                <a:rPr lang="ru-RU" sz="1400" dirty="0">
                  <a:solidFill>
                    <a:srgbClr val="000000"/>
                  </a:solidFill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Угрозы в социальной сфере</a:t>
              </a:r>
              <a:endParaRPr lang="ru-RU" sz="2400" dirty="0">
                <a:effectLst/>
                <a:ea typeface="Calibri" panose="020F0502020204030204" pitchFamily="34" charset="0"/>
                <a:cs typeface="Times New Roman" panose="02020603050405020304" pitchFamily="18" charset="0"/>
              </a:endParaRPr>
            </a:p>
          </p:txBody>
        </p:sp>
        <p:sp>
          <p:nvSpPr>
            <p:cNvPr id="8" name="Прямоугольник 7"/>
            <p:cNvSpPr/>
            <p:nvPr/>
          </p:nvSpPr>
          <p:spPr>
            <a:xfrm>
              <a:off x="5263957" y="523253"/>
              <a:ext cx="1076325" cy="740595"/>
            </a:xfrm>
            <a:prstGeom prst="rect">
              <a:avLst/>
            </a:prstGeom>
            <a:noFill/>
            <a:ln w="31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>
                <a:lnSpc>
                  <a:spcPct val="115000"/>
                </a:lnSpc>
                <a:spcAft>
                  <a:spcPts val="0"/>
                </a:spcAft>
              </a:pPr>
              <a:r>
                <a:rPr lang="ru-RU" sz="1400" dirty="0">
                  <a:solidFill>
                    <a:srgbClr val="000000"/>
                  </a:solidFill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Валютно-финансовые угрозы</a:t>
              </a:r>
              <a:endParaRPr lang="ru-RU" sz="2400" dirty="0">
                <a:effectLst/>
                <a:ea typeface="Calibri" panose="020F0502020204030204" pitchFamily="34" charset="0"/>
                <a:cs typeface="Times New Roman" panose="02020603050405020304" pitchFamily="18" charset="0"/>
              </a:endParaRPr>
            </a:p>
          </p:txBody>
        </p:sp>
        <p:sp>
          <p:nvSpPr>
            <p:cNvPr id="9" name="Прямоугольник 8"/>
            <p:cNvSpPr/>
            <p:nvPr/>
          </p:nvSpPr>
          <p:spPr>
            <a:xfrm>
              <a:off x="2849792" y="562744"/>
              <a:ext cx="1283849" cy="721852"/>
            </a:xfrm>
            <a:prstGeom prst="rect">
              <a:avLst/>
            </a:prstGeom>
            <a:noFill/>
            <a:ln w="31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>
                <a:lnSpc>
                  <a:spcPct val="115000"/>
                </a:lnSpc>
                <a:spcAft>
                  <a:spcPts val="0"/>
                </a:spcAft>
              </a:pPr>
              <a:r>
                <a:rPr lang="ru-RU" sz="1400" dirty="0">
                  <a:solidFill>
                    <a:srgbClr val="000000"/>
                  </a:solidFill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Производственные угрозы</a:t>
              </a:r>
              <a:endParaRPr lang="ru-RU" sz="2400" dirty="0">
                <a:effectLst/>
                <a:ea typeface="Calibri" panose="020F0502020204030204" pitchFamily="34" charset="0"/>
                <a:cs typeface="Times New Roman" panose="02020603050405020304" pitchFamily="18" charset="0"/>
              </a:endParaRPr>
            </a:p>
          </p:txBody>
        </p:sp>
        <p:sp>
          <p:nvSpPr>
            <p:cNvPr id="10" name="Прямоугольник 9"/>
            <p:cNvSpPr/>
            <p:nvPr/>
          </p:nvSpPr>
          <p:spPr>
            <a:xfrm>
              <a:off x="4169750" y="562743"/>
              <a:ext cx="1040968" cy="701106"/>
            </a:xfrm>
            <a:prstGeom prst="rect">
              <a:avLst/>
            </a:prstGeom>
            <a:noFill/>
            <a:ln w="31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>
                <a:lnSpc>
                  <a:spcPct val="115000"/>
                </a:lnSpc>
                <a:spcAft>
                  <a:spcPts val="0"/>
                </a:spcAft>
              </a:pPr>
              <a:r>
                <a:rPr lang="ru-RU" sz="1400" dirty="0">
                  <a:solidFill>
                    <a:srgbClr val="000000"/>
                  </a:solidFill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Экономические угрозы</a:t>
              </a:r>
              <a:endParaRPr lang="ru-RU" sz="2400" dirty="0">
                <a:effectLst/>
                <a:ea typeface="Calibri" panose="020F0502020204030204" pitchFamily="34" charset="0"/>
                <a:cs typeface="Times New Roman" panose="02020603050405020304" pitchFamily="18" charset="0"/>
              </a:endParaRPr>
            </a:p>
          </p:txBody>
        </p:sp>
        <p:sp>
          <p:nvSpPr>
            <p:cNvPr id="11" name="Прямоугольник 10"/>
            <p:cNvSpPr/>
            <p:nvPr/>
          </p:nvSpPr>
          <p:spPr>
            <a:xfrm>
              <a:off x="0" y="1413164"/>
              <a:ext cx="6305551" cy="285750"/>
            </a:xfrm>
            <a:prstGeom prst="rect">
              <a:avLst/>
            </a:prstGeom>
            <a:noFill/>
            <a:ln w="31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>
                <a:lnSpc>
                  <a:spcPct val="115000"/>
                </a:lnSpc>
                <a:spcAft>
                  <a:spcPts val="1000"/>
                </a:spcAft>
              </a:pPr>
              <a:r>
                <a:rPr lang="ru-RU" sz="1400" dirty="0">
                  <a:solidFill>
                    <a:srgbClr val="000000"/>
                  </a:solidFill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Показатели, характеризирующие каждую из угроз:</a:t>
              </a:r>
              <a:endParaRPr lang="ru-RU" sz="2400" dirty="0">
                <a:effectLst/>
                <a:ea typeface="Calibri" panose="020F0502020204030204" pitchFamily="34" charset="0"/>
                <a:cs typeface="Times New Roman" panose="02020603050405020304" pitchFamily="18" charset="0"/>
              </a:endParaRPr>
            </a:p>
          </p:txBody>
        </p:sp>
        <p:cxnSp>
          <p:nvCxnSpPr>
            <p:cNvPr id="12" name="Прямая соединительная линия 11"/>
            <p:cNvCxnSpPr/>
            <p:nvPr/>
          </p:nvCxnSpPr>
          <p:spPr>
            <a:xfrm flipH="1">
              <a:off x="938151" y="225631"/>
              <a:ext cx="150495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Прямая соединительная линия 12"/>
            <p:cNvCxnSpPr/>
            <p:nvPr/>
          </p:nvCxnSpPr>
          <p:spPr>
            <a:xfrm flipH="1">
              <a:off x="4381995" y="225631"/>
              <a:ext cx="150495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Прямая со стрелкой 13"/>
            <p:cNvCxnSpPr/>
            <p:nvPr/>
          </p:nvCxnSpPr>
          <p:spPr>
            <a:xfrm>
              <a:off x="938150" y="225631"/>
              <a:ext cx="0" cy="317366"/>
            </a:xfrm>
            <a:prstGeom prst="straightConnector1">
              <a:avLst/>
            </a:prstGeom>
            <a:ln>
              <a:solidFill>
                <a:schemeClr val="tx1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Прямая со стрелкой 14"/>
            <p:cNvCxnSpPr/>
            <p:nvPr/>
          </p:nvCxnSpPr>
          <p:spPr>
            <a:xfrm flipH="1">
              <a:off x="2029156" y="225631"/>
              <a:ext cx="1525" cy="337112"/>
            </a:xfrm>
            <a:prstGeom prst="straightConnector1">
              <a:avLst/>
            </a:prstGeom>
            <a:ln>
              <a:solidFill>
                <a:schemeClr val="tx1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Прямая со стрелкой 15"/>
            <p:cNvCxnSpPr/>
            <p:nvPr/>
          </p:nvCxnSpPr>
          <p:spPr>
            <a:xfrm>
              <a:off x="3253839" y="463138"/>
              <a:ext cx="43026" cy="99605"/>
            </a:xfrm>
            <a:prstGeom prst="straightConnector1">
              <a:avLst/>
            </a:prstGeom>
            <a:ln>
              <a:solidFill>
                <a:schemeClr val="tx1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Прямая со стрелкой 16"/>
            <p:cNvCxnSpPr/>
            <p:nvPr/>
          </p:nvCxnSpPr>
          <p:spPr>
            <a:xfrm>
              <a:off x="4797631" y="225631"/>
              <a:ext cx="19120" cy="337112"/>
            </a:xfrm>
            <a:prstGeom prst="straightConnector1">
              <a:avLst/>
            </a:prstGeom>
            <a:ln>
              <a:solidFill>
                <a:schemeClr val="tx1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Прямая со стрелкой 17"/>
            <p:cNvCxnSpPr/>
            <p:nvPr/>
          </p:nvCxnSpPr>
          <p:spPr>
            <a:xfrm>
              <a:off x="5890161" y="225631"/>
              <a:ext cx="19201" cy="297623"/>
            </a:xfrm>
            <a:prstGeom prst="straightConnector1">
              <a:avLst/>
            </a:prstGeom>
            <a:ln>
              <a:solidFill>
                <a:schemeClr val="tx1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Прямая со стрелкой 18"/>
            <p:cNvCxnSpPr/>
            <p:nvPr/>
          </p:nvCxnSpPr>
          <p:spPr>
            <a:xfrm flipH="1">
              <a:off x="1270659" y="1263849"/>
              <a:ext cx="5586" cy="149932"/>
            </a:xfrm>
            <a:prstGeom prst="straightConnector1">
              <a:avLst/>
            </a:prstGeom>
            <a:ln>
              <a:solidFill>
                <a:schemeClr val="tx1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Прямая со стрелкой 19"/>
            <p:cNvCxnSpPr/>
            <p:nvPr/>
          </p:nvCxnSpPr>
          <p:spPr>
            <a:xfrm>
              <a:off x="5886945" y="1263848"/>
              <a:ext cx="3216" cy="145357"/>
            </a:xfrm>
            <a:prstGeom prst="straightConnector1">
              <a:avLst/>
            </a:prstGeom>
            <a:ln>
              <a:solidFill>
                <a:schemeClr val="tx1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1" name="Скругленный прямоугольник 20"/>
            <p:cNvSpPr/>
            <p:nvPr/>
          </p:nvSpPr>
          <p:spPr>
            <a:xfrm>
              <a:off x="829665" y="1750276"/>
              <a:ext cx="4879401" cy="1576013"/>
            </a:xfrm>
            <a:prstGeom prst="roundRect">
              <a:avLst/>
            </a:prstGeom>
            <a:noFill/>
            <a:ln w="31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>
                <a:lnSpc>
                  <a:spcPct val="115000"/>
                </a:lnSpc>
                <a:spcAft>
                  <a:spcPts val="0"/>
                </a:spcAft>
              </a:pPr>
              <a:r>
                <a:rPr lang="ru-RU" sz="1200" dirty="0">
                  <a:solidFill>
                    <a:srgbClr val="000000"/>
                  </a:solidFill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-Количество конкурентов на рынке, процент владения отраслью;</a:t>
              </a:r>
              <a:endParaRPr lang="ru-RU" sz="1200" dirty="0">
                <a:effectLst/>
                <a:ea typeface="Calibri" panose="020F0502020204030204" pitchFamily="34" charset="0"/>
                <a:cs typeface="Times New Roman" panose="02020603050405020304" pitchFamily="18" charset="0"/>
              </a:endParaRPr>
            </a:p>
            <a:p>
              <a:pPr algn="ctr">
                <a:lnSpc>
                  <a:spcPct val="115000"/>
                </a:lnSpc>
                <a:spcAft>
                  <a:spcPts val="0"/>
                </a:spcAft>
              </a:pPr>
              <a:r>
                <a:rPr lang="ru-RU" sz="1200" dirty="0">
                  <a:solidFill>
                    <a:srgbClr val="000000"/>
                  </a:solidFill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-Количество специалистов, эмигрировавших за границу;</a:t>
              </a:r>
              <a:endParaRPr lang="ru-RU" sz="1200" dirty="0">
                <a:effectLst/>
                <a:ea typeface="Calibri" panose="020F0502020204030204" pitchFamily="34" charset="0"/>
                <a:cs typeface="Times New Roman" panose="02020603050405020304" pitchFamily="18" charset="0"/>
              </a:endParaRPr>
            </a:p>
            <a:p>
              <a:pPr algn="ctr">
                <a:lnSpc>
                  <a:spcPct val="115000"/>
                </a:lnSpc>
                <a:spcAft>
                  <a:spcPts val="0"/>
                </a:spcAft>
              </a:pPr>
              <a:r>
                <a:rPr lang="ru-RU" sz="1200" dirty="0">
                  <a:solidFill>
                    <a:srgbClr val="000000"/>
                  </a:solidFill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-Уровень цен на товары;</a:t>
              </a:r>
              <a:endParaRPr lang="ru-RU" sz="1200" dirty="0">
                <a:effectLst/>
                <a:ea typeface="Calibri" panose="020F0502020204030204" pitchFamily="34" charset="0"/>
                <a:cs typeface="Times New Roman" panose="02020603050405020304" pitchFamily="18" charset="0"/>
              </a:endParaRPr>
            </a:p>
            <a:p>
              <a:pPr algn="ctr">
                <a:lnSpc>
                  <a:spcPct val="115000"/>
                </a:lnSpc>
                <a:spcAft>
                  <a:spcPts val="0"/>
                </a:spcAft>
              </a:pPr>
              <a:r>
                <a:rPr lang="ru-RU" sz="1200" dirty="0">
                  <a:solidFill>
                    <a:srgbClr val="000000"/>
                  </a:solidFill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-Размеры капитальных инвестиций;</a:t>
              </a:r>
              <a:endParaRPr lang="ru-RU" sz="1200" dirty="0">
                <a:effectLst/>
                <a:ea typeface="Calibri" panose="020F0502020204030204" pitchFamily="34" charset="0"/>
                <a:cs typeface="Times New Roman" panose="02020603050405020304" pitchFamily="18" charset="0"/>
              </a:endParaRPr>
            </a:p>
            <a:p>
              <a:pPr algn="ctr">
                <a:lnSpc>
                  <a:spcPct val="115000"/>
                </a:lnSpc>
                <a:spcAft>
                  <a:spcPts val="0"/>
                </a:spcAft>
              </a:pPr>
              <a:r>
                <a:rPr lang="ru-RU" sz="1200" dirty="0">
                  <a:solidFill>
                    <a:srgbClr val="000000"/>
                  </a:solidFill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-Экспортные и импортные данные по годам, внешняя торговля по странам;</a:t>
              </a:r>
              <a:endParaRPr lang="ru-RU" sz="1200" dirty="0">
                <a:effectLst/>
                <a:ea typeface="Calibri" panose="020F0502020204030204" pitchFamily="34" charset="0"/>
                <a:cs typeface="Times New Roman" panose="02020603050405020304" pitchFamily="18" charset="0"/>
              </a:endParaRPr>
            </a:p>
            <a:p>
              <a:pPr algn="ctr">
                <a:lnSpc>
                  <a:spcPct val="115000"/>
                </a:lnSpc>
                <a:spcAft>
                  <a:spcPts val="0"/>
                </a:spcAft>
              </a:pPr>
              <a:r>
                <a:rPr lang="ru-RU" sz="1200" dirty="0">
                  <a:solidFill>
                    <a:srgbClr val="000000"/>
                  </a:solidFill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-Оптовый и розничный </a:t>
              </a:r>
              <a:r>
                <a:rPr lang="ru-RU" sz="1200" dirty="0" smtClean="0">
                  <a:solidFill>
                    <a:srgbClr val="000000"/>
                  </a:solidFill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товарооборот</a:t>
              </a:r>
              <a:r>
                <a:rPr lang="ru-RU" sz="1200" dirty="0">
                  <a:solidFill>
                    <a:srgbClr val="000000"/>
                  </a:solidFill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;</a:t>
              </a:r>
              <a:endParaRPr lang="ru-RU" sz="1200" dirty="0">
                <a:effectLst/>
                <a:ea typeface="Calibri" panose="020F0502020204030204" pitchFamily="34" charset="0"/>
                <a:cs typeface="Times New Roman" panose="02020603050405020304" pitchFamily="18" charset="0"/>
              </a:endParaRPr>
            </a:p>
            <a:p>
              <a:pPr algn="ctr">
                <a:lnSpc>
                  <a:spcPct val="90000"/>
                </a:lnSpc>
                <a:spcAft>
                  <a:spcPts val="0"/>
                </a:spcAft>
              </a:pPr>
              <a:r>
                <a:rPr lang="ru-RU" sz="1200" dirty="0">
                  <a:solidFill>
                    <a:srgbClr val="000000"/>
                  </a:solidFill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-Количество местных/зарубежных товаропроизводителей;</a:t>
              </a:r>
              <a:endParaRPr lang="ru-RU" sz="1200" dirty="0">
                <a:effectLst/>
                <a:ea typeface="Calibri" panose="020F0502020204030204" pitchFamily="34" charset="0"/>
                <a:cs typeface="Times New Roman" panose="02020603050405020304" pitchFamily="18" charset="0"/>
              </a:endParaRPr>
            </a:p>
            <a:p>
              <a:pPr algn="ctr">
                <a:lnSpc>
                  <a:spcPct val="115000"/>
                </a:lnSpc>
                <a:spcAft>
                  <a:spcPts val="0"/>
                </a:spcAft>
              </a:pPr>
              <a:r>
                <a:rPr lang="ru-RU" sz="1200" dirty="0">
                  <a:solidFill>
                    <a:srgbClr val="000000"/>
                  </a:solidFill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-Уровень инфляции;</a:t>
              </a:r>
              <a:endParaRPr lang="ru-RU" sz="1200" dirty="0">
                <a:effectLst/>
                <a:ea typeface="Calibri" panose="020F0502020204030204" pitchFamily="34" charset="0"/>
                <a:cs typeface="Times New Roman" panose="02020603050405020304" pitchFamily="18" charset="0"/>
              </a:endParaRPr>
            </a:p>
            <a:p>
              <a:pPr algn="ctr">
                <a:lnSpc>
                  <a:spcPct val="115000"/>
                </a:lnSpc>
                <a:spcAft>
                  <a:spcPts val="0"/>
                </a:spcAft>
              </a:pPr>
              <a:r>
                <a:rPr lang="ru-RU" sz="1200" dirty="0">
                  <a:solidFill>
                    <a:srgbClr val="000000"/>
                  </a:solidFill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-Индексы промышленной продукции по видам деятельности.</a:t>
              </a:r>
              <a:endParaRPr lang="ru-RU" sz="1200" dirty="0">
                <a:effectLst/>
                <a:ea typeface="Calibri" panose="020F0502020204030204" pitchFamily="34" charset="0"/>
                <a:cs typeface="Times New Roman" panose="02020603050405020304" pitchFamily="18" charset="0"/>
              </a:endParaRPr>
            </a:p>
          </p:txBody>
        </p:sp>
        <p:sp>
          <p:nvSpPr>
            <p:cNvPr id="22" name="Прямоугольник 21"/>
            <p:cNvSpPr/>
            <p:nvPr/>
          </p:nvSpPr>
          <p:spPr>
            <a:xfrm>
              <a:off x="1347567" y="3454857"/>
              <a:ext cx="4072524" cy="304558"/>
            </a:xfrm>
            <a:prstGeom prst="rect">
              <a:avLst/>
            </a:prstGeom>
            <a:noFill/>
            <a:ln w="31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>
                <a:lnSpc>
                  <a:spcPct val="115000"/>
                </a:lnSpc>
                <a:spcAft>
                  <a:spcPts val="1000"/>
                </a:spcAft>
              </a:pPr>
              <a:r>
                <a:rPr lang="ru-RU" sz="1400" dirty="0">
                  <a:solidFill>
                    <a:srgbClr val="000000"/>
                  </a:solidFill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Источники информации, предоставляющие данные по показателям:</a:t>
              </a:r>
              <a:endParaRPr lang="ru-RU" sz="2400" dirty="0">
                <a:effectLst/>
                <a:ea typeface="Calibri" panose="020F0502020204030204" pitchFamily="34" charset="0"/>
                <a:cs typeface="Times New Roman" panose="02020603050405020304" pitchFamily="18" charset="0"/>
              </a:endParaRPr>
            </a:p>
          </p:txBody>
        </p:sp>
        <p:cxnSp>
          <p:nvCxnSpPr>
            <p:cNvPr id="23" name="Прямая со стрелкой 22"/>
            <p:cNvCxnSpPr/>
            <p:nvPr/>
          </p:nvCxnSpPr>
          <p:spPr>
            <a:xfrm>
              <a:off x="3296865" y="3245307"/>
              <a:ext cx="0" cy="209550"/>
            </a:xfrm>
            <a:prstGeom prst="straightConnector1">
              <a:avLst/>
            </a:prstGeom>
            <a:ln>
              <a:tailEnd type="arrow"/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sp>
          <p:nvSpPr>
            <p:cNvPr id="24" name="Скругленный прямоугольник 23"/>
            <p:cNvSpPr/>
            <p:nvPr/>
          </p:nvSpPr>
          <p:spPr>
            <a:xfrm>
              <a:off x="1331145" y="3887983"/>
              <a:ext cx="3948899" cy="910131"/>
            </a:xfrm>
            <a:prstGeom prst="roundRect">
              <a:avLst/>
            </a:prstGeom>
            <a:noFill/>
            <a:ln w="31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>
                <a:lnSpc>
                  <a:spcPct val="115000"/>
                </a:lnSpc>
                <a:spcAft>
                  <a:spcPts val="0"/>
                </a:spcAft>
              </a:pPr>
              <a:r>
                <a:rPr lang="ru-RU" sz="1200" dirty="0">
                  <a:solidFill>
                    <a:srgbClr val="000000"/>
                  </a:solidFill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-Украина в цифрах;</a:t>
              </a:r>
              <a:endParaRPr lang="ru-RU" sz="1200" dirty="0">
                <a:effectLst/>
                <a:ea typeface="Calibri" panose="020F0502020204030204" pitchFamily="34" charset="0"/>
                <a:cs typeface="Times New Roman" panose="02020603050405020304" pitchFamily="18" charset="0"/>
              </a:endParaRPr>
            </a:p>
            <a:p>
              <a:pPr algn="ctr">
                <a:lnSpc>
                  <a:spcPct val="115000"/>
                </a:lnSpc>
                <a:spcAft>
                  <a:spcPts val="0"/>
                </a:spcAft>
              </a:pPr>
              <a:r>
                <a:rPr lang="ru-RU" sz="1200" dirty="0">
                  <a:solidFill>
                    <a:srgbClr val="000000"/>
                  </a:solidFill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-Данные Евро- и </a:t>
              </a:r>
              <a:r>
                <a:rPr lang="ru-RU" sz="1200" dirty="0" err="1">
                  <a:solidFill>
                    <a:srgbClr val="000000"/>
                  </a:solidFill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Укрстата</a:t>
              </a:r>
              <a:r>
                <a:rPr lang="ru-RU" sz="1200" dirty="0">
                  <a:solidFill>
                    <a:srgbClr val="000000"/>
                  </a:solidFill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;</a:t>
              </a:r>
              <a:endParaRPr lang="ru-RU" sz="1200" dirty="0">
                <a:effectLst/>
                <a:ea typeface="Calibri" panose="020F0502020204030204" pitchFamily="34" charset="0"/>
                <a:cs typeface="Times New Roman" panose="02020603050405020304" pitchFamily="18" charset="0"/>
              </a:endParaRPr>
            </a:p>
            <a:p>
              <a:pPr algn="ctr">
                <a:lnSpc>
                  <a:spcPct val="115000"/>
                </a:lnSpc>
                <a:spcAft>
                  <a:spcPts val="0"/>
                </a:spcAft>
              </a:pPr>
              <a:r>
                <a:rPr lang="ru-RU" sz="1200" dirty="0">
                  <a:solidFill>
                    <a:srgbClr val="000000"/>
                  </a:solidFill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-Бухгалтерская отчетность;</a:t>
              </a:r>
              <a:endParaRPr lang="ru-RU" sz="1200" dirty="0">
                <a:effectLst/>
                <a:ea typeface="Calibri" panose="020F0502020204030204" pitchFamily="34" charset="0"/>
                <a:cs typeface="Times New Roman" panose="02020603050405020304" pitchFamily="18" charset="0"/>
              </a:endParaRPr>
            </a:p>
            <a:p>
              <a:pPr algn="ctr">
                <a:lnSpc>
                  <a:spcPct val="115000"/>
                </a:lnSpc>
                <a:spcAft>
                  <a:spcPts val="0"/>
                </a:spcAft>
              </a:pPr>
              <a:r>
                <a:rPr lang="ru-RU" sz="1200" dirty="0">
                  <a:solidFill>
                    <a:srgbClr val="000000"/>
                  </a:solidFill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-Банковская статистика(сайт НБУ);</a:t>
              </a:r>
              <a:endParaRPr lang="ru-RU" sz="1200" dirty="0">
                <a:effectLst/>
                <a:ea typeface="Calibri" panose="020F0502020204030204" pitchFamily="34" charset="0"/>
                <a:cs typeface="Times New Roman" panose="02020603050405020304" pitchFamily="18" charset="0"/>
              </a:endParaRPr>
            </a:p>
            <a:p>
              <a:pPr algn="ctr">
                <a:lnSpc>
                  <a:spcPct val="115000"/>
                </a:lnSpc>
                <a:spcAft>
                  <a:spcPts val="0"/>
                </a:spcAft>
              </a:pPr>
              <a:r>
                <a:rPr lang="ru-RU" sz="1200" dirty="0">
                  <a:solidFill>
                    <a:srgbClr val="000000"/>
                  </a:solidFill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-Данные МВФ.</a:t>
              </a:r>
              <a:endParaRPr lang="ru-RU" sz="1200" dirty="0">
                <a:effectLst/>
                <a:ea typeface="Calibri" panose="020F0502020204030204" pitchFamily="34" charset="0"/>
                <a:cs typeface="Times New Roman" panose="02020603050405020304" pitchFamily="18" charset="0"/>
              </a:endParaRPr>
            </a:p>
          </p:txBody>
        </p:sp>
        <p:cxnSp>
          <p:nvCxnSpPr>
            <p:cNvPr id="25" name="Прямая со стрелкой 24"/>
            <p:cNvCxnSpPr/>
            <p:nvPr/>
          </p:nvCxnSpPr>
          <p:spPr>
            <a:xfrm>
              <a:off x="3296865" y="3745672"/>
              <a:ext cx="0" cy="142875"/>
            </a:xfrm>
            <a:prstGeom prst="straightConnector1">
              <a:avLst/>
            </a:prstGeom>
            <a:ln>
              <a:tailEnd type="arrow"/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sp>
          <p:nvSpPr>
            <p:cNvPr id="26" name="Прямоугольник 25"/>
            <p:cNvSpPr/>
            <p:nvPr/>
          </p:nvSpPr>
          <p:spPr>
            <a:xfrm>
              <a:off x="1594163" y="4914675"/>
              <a:ext cx="3780813" cy="298092"/>
            </a:xfrm>
            <a:prstGeom prst="rect">
              <a:avLst/>
            </a:prstGeom>
            <a:noFill/>
            <a:ln w="31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>
                <a:lnSpc>
                  <a:spcPct val="115000"/>
                </a:lnSpc>
                <a:spcAft>
                  <a:spcPts val="1000"/>
                </a:spcAft>
              </a:pPr>
              <a:r>
                <a:rPr lang="ru-RU" sz="1200" dirty="0">
                  <a:solidFill>
                    <a:srgbClr val="000000"/>
                  </a:solidFill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Оценка и анализ количественных показателей по угрозам</a:t>
              </a:r>
              <a:endParaRPr lang="ru-RU" sz="2000" dirty="0">
                <a:effectLst/>
                <a:ea typeface="Calibri" panose="020F0502020204030204" pitchFamily="34" charset="0"/>
                <a:cs typeface="Times New Roman" panose="02020603050405020304" pitchFamily="18" charset="0"/>
              </a:endParaRPr>
            </a:p>
          </p:txBody>
        </p:sp>
        <p:cxnSp>
          <p:nvCxnSpPr>
            <p:cNvPr id="27" name="Прямая со стрелкой 26"/>
            <p:cNvCxnSpPr/>
            <p:nvPr/>
          </p:nvCxnSpPr>
          <p:spPr>
            <a:xfrm>
              <a:off x="3296865" y="4772384"/>
              <a:ext cx="0" cy="142875"/>
            </a:xfrm>
            <a:prstGeom prst="straightConnector1">
              <a:avLst/>
            </a:prstGeom>
            <a:ln>
              <a:tailEnd type="arrow"/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3943794809"/>
      </p:ext>
    </p:extLst>
  </p:cSld>
  <p:clrMapOvr>
    <a:masterClrMapping/>
  </p:clrMapOvr>
  <p:transition spd="slow">
    <p:cover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0" name="Группа 39"/>
          <p:cNvGrpSpPr>
            <a:grpSpLocks/>
          </p:cNvGrpSpPr>
          <p:nvPr/>
        </p:nvGrpSpPr>
        <p:grpSpPr>
          <a:xfrm>
            <a:off x="276397" y="598041"/>
            <a:ext cx="9502084" cy="5569493"/>
            <a:chOff x="0" y="0"/>
            <a:chExt cx="7415590" cy="3566180"/>
          </a:xfrm>
        </p:grpSpPr>
        <p:sp>
          <p:nvSpPr>
            <p:cNvPr id="41" name="Прямоугольник 40"/>
            <p:cNvSpPr/>
            <p:nvPr/>
          </p:nvSpPr>
          <p:spPr>
            <a:xfrm>
              <a:off x="3053751" y="0"/>
              <a:ext cx="1811547" cy="353683"/>
            </a:xfrm>
            <a:prstGeom prst="rect">
              <a:avLst/>
            </a:prstGeom>
            <a:noFill/>
            <a:ln w="31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>
                <a:lnSpc>
                  <a:spcPct val="115000"/>
                </a:lnSpc>
                <a:spcAft>
                  <a:spcPts val="1000"/>
                </a:spcAft>
              </a:pPr>
              <a:r>
                <a:rPr lang="ru-RU" sz="1200" b="1">
                  <a:solidFill>
                    <a:srgbClr val="000000"/>
                  </a:solidFill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Решение угроз экономической безопасности</a:t>
              </a:r>
              <a:endParaRPr lang="ru-RU" sz="1100">
                <a:effectLst/>
                <a:ea typeface="Calibri" panose="020F0502020204030204" pitchFamily="34" charset="0"/>
                <a:cs typeface="Times New Roman" panose="02020603050405020304" pitchFamily="18" charset="0"/>
              </a:endParaRPr>
            </a:p>
          </p:txBody>
        </p:sp>
        <p:sp>
          <p:nvSpPr>
            <p:cNvPr id="42" name="Скругленный прямоугольник 41"/>
            <p:cNvSpPr/>
            <p:nvPr/>
          </p:nvSpPr>
          <p:spPr>
            <a:xfrm>
              <a:off x="1837426" y="457200"/>
              <a:ext cx="1069676" cy="517788"/>
            </a:xfrm>
            <a:prstGeom prst="roundRect">
              <a:avLst/>
            </a:prstGeom>
            <a:noFill/>
            <a:ln w="31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>
                <a:lnSpc>
                  <a:spcPct val="115000"/>
                </a:lnSpc>
                <a:spcAft>
                  <a:spcPts val="0"/>
                </a:spcAft>
              </a:pPr>
              <a:r>
                <a:rPr lang="ru-RU" sz="1200">
                  <a:solidFill>
                    <a:srgbClr val="000000"/>
                  </a:solidFill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Увеличение конкурентоспособности продукции</a:t>
              </a:r>
              <a:endParaRPr lang="ru-RU" sz="1100">
                <a:effectLst/>
                <a:ea typeface="Calibri" panose="020F0502020204030204" pitchFamily="34" charset="0"/>
                <a:cs typeface="Times New Roman" panose="02020603050405020304" pitchFamily="18" charset="0"/>
              </a:endParaRPr>
            </a:p>
          </p:txBody>
        </p:sp>
        <p:sp>
          <p:nvSpPr>
            <p:cNvPr id="43" name="Скругленный прямоугольник 42"/>
            <p:cNvSpPr/>
            <p:nvPr/>
          </p:nvSpPr>
          <p:spPr>
            <a:xfrm>
              <a:off x="2958646" y="457139"/>
              <a:ext cx="857859" cy="508635"/>
            </a:xfrm>
            <a:prstGeom prst="roundRect">
              <a:avLst/>
            </a:prstGeom>
            <a:noFill/>
            <a:ln w="31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>
                <a:lnSpc>
                  <a:spcPct val="115000"/>
                </a:lnSpc>
                <a:spcAft>
                  <a:spcPts val="0"/>
                </a:spcAft>
              </a:pPr>
              <a:r>
                <a:rPr lang="ru-RU" sz="1200">
                  <a:solidFill>
                    <a:srgbClr val="000000"/>
                  </a:solidFill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Устранение монополизации экономики</a:t>
              </a:r>
              <a:endParaRPr lang="ru-RU" sz="1100">
                <a:effectLst/>
                <a:ea typeface="Calibri" panose="020F0502020204030204" pitchFamily="34" charset="0"/>
                <a:cs typeface="Times New Roman" panose="02020603050405020304" pitchFamily="18" charset="0"/>
              </a:endParaRPr>
            </a:p>
          </p:txBody>
        </p:sp>
        <p:sp>
          <p:nvSpPr>
            <p:cNvPr id="44" name="Скругленный прямоугольник 43"/>
            <p:cNvSpPr/>
            <p:nvPr/>
          </p:nvSpPr>
          <p:spPr>
            <a:xfrm>
              <a:off x="3860030" y="425861"/>
              <a:ext cx="896620" cy="547836"/>
            </a:xfrm>
            <a:prstGeom prst="roundRect">
              <a:avLst/>
            </a:prstGeom>
            <a:noFill/>
            <a:ln w="31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>
                <a:lnSpc>
                  <a:spcPct val="115000"/>
                </a:lnSpc>
                <a:spcAft>
                  <a:spcPts val="1000"/>
                </a:spcAft>
              </a:pPr>
              <a:r>
                <a:rPr lang="ru-RU" sz="1200">
                  <a:solidFill>
                    <a:srgbClr val="000000"/>
                  </a:solidFill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Увеличениие разведаности сырьевой базы</a:t>
              </a:r>
              <a:endParaRPr lang="ru-RU" sz="1100">
                <a:effectLst/>
                <a:ea typeface="Calibri" panose="020F0502020204030204" pitchFamily="34" charset="0"/>
                <a:cs typeface="Times New Roman" panose="02020603050405020304" pitchFamily="18" charset="0"/>
              </a:endParaRPr>
            </a:p>
          </p:txBody>
        </p:sp>
        <p:sp>
          <p:nvSpPr>
            <p:cNvPr id="45" name="Скругленный прямоугольник 44"/>
            <p:cNvSpPr/>
            <p:nvPr/>
          </p:nvSpPr>
          <p:spPr>
            <a:xfrm>
              <a:off x="4770062" y="448513"/>
              <a:ext cx="898097" cy="518160"/>
            </a:xfrm>
            <a:prstGeom prst="roundRect">
              <a:avLst/>
            </a:prstGeom>
            <a:noFill/>
            <a:ln w="31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>
                <a:lnSpc>
                  <a:spcPct val="115000"/>
                </a:lnSpc>
                <a:spcAft>
                  <a:spcPts val="1000"/>
                </a:spcAft>
              </a:pPr>
              <a:r>
                <a:rPr lang="ru-RU" sz="1200">
                  <a:solidFill>
                    <a:srgbClr val="000000"/>
                  </a:solidFill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Снижение уровня утечки кадров</a:t>
              </a:r>
              <a:endParaRPr lang="ru-RU" sz="1100">
                <a:effectLst/>
                <a:ea typeface="Calibri" panose="020F0502020204030204" pitchFamily="34" charset="0"/>
                <a:cs typeface="Times New Roman" panose="02020603050405020304" pitchFamily="18" charset="0"/>
              </a:endParaRPr>
            </a:p>
          </p:txBody>
        </p:sp>
        <p:sp>
          <p:nvSpPr>
            <p:cNvPr id="46" name="Скругленный прямоугольник 45"/>
            <p:cNvSpPr/>
            <p:nvPr/>
          </p:nvSpPr>
          <p:spPr>
            <a:xfrm>
              <a:off x="5692061" y="457018"/>
              <a:ext cx="933629" cy="518160"/>
            </a:xfrm>
            <a:prstGeom prst="roundRect">
              <a:avLst/>
            </a:prstGeom>
            <a:noFill/>
            <a:ln w="31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>
                <a:lnSpc>
                  <a:spcPct val="115000"/>
                </a:lnSpc>
                <a:spcAft>
                  <a:spcPts val="1000"/>
                </a:spcAft>
              </a:pPr>
              <a:r>
                <a:rPr lang="ru-RU" sz="1200" dirty="0">
                  <a:solidFill>
                    <a:srgbClr val="000000"/>
                  </a:solidFill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Привлечение зарубежных инвестиций</a:t>
              </a:r>
              <a:endParaRPr lang="ru-RU" sz="1100" dirty="0">
                <a:effectLst/>
                <a:ea typeface="Calibri" panose="020F0502020204030204" pitchFamily="34" charset="0"/>
                <a:cs typeface="Times New Roman" panose="02020603050405020304" pitchFamily="18" charset="0"/>
              </a:endParaRPr>
            </a:p>
          </p:txBody>
        </p:sp>
        <p:sp>
          <p:nvSpPr>
            <p:cNvPr id="47" name="Скругленный прямоугольник 46"/>
            <p:cNvSpPr/>
            <p:nvPr/>
          </p:nvSpPr>
          <p:spPr>
            <a:xfrm>
              <a:off x="6622451" y="452849"/>
              <a:ext cx="793139" cy="517863"/>
            </a:xfrm>
            <a:prstGeom prst="roundRect">
              <a:avLst/>
            </a:prstGeom>
            <a:noFill/>
            <a:ln w="31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>
                <a:lnSpc>
                  <a:spcPct val="115000"/>
                </a:lnSpc>
                <a:spcAft>
                  <a:spcPts val="1000"/>
                </a:spcAft>
              </a:pPr>
              <a:r>
                <a:rPr lang="ru-RU" sz="1200" dirty="0" smtClean="0">
                  <a:solidFill>
                    <a:srgbClr val="000000"/>
                  </a:solidFill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Снижение </a:t>
              </a:r>
              <a:r>
                <a:rPr lang="ru-RU" sz="1200" dirty="0">
                  <a:solidFill>
                    <a:srgbClr val="000000"/>
                  </a:solidFill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уровня инфляции</a:t>
              </a:r>
              <a:endParaRPr lang="ru-RU" sz="1100" dirty="0">
                <a:effectLst/>
                <a:ea typeface="Calibri" panose="020F0502020204030204" pitchFamily="34" charset="0"/>
                <a:cs typeface="Times New Roman" panose="02020603050405020304" pitchFamily="18" charset="0"/>
              </a:endParaRPr>
            </a:p>
          </p:txBody>
        </p:sp>
        <p:sp>
          <p:nvSpPr>
            <p:cNvPr id="48" name="Скругленный прямоугольник 47"/>
            <p:cNvSpPr/>
            <p:nvPr/>
          </p:nvSpPr>
          <p:spPr>
            <a:xfrm>
              <a:off x="974785" y="457200"/>
              <a:ext cx="802005" cy="518160"/>
            </a:xfrm>
            <a:prstGeom prst="roundRect">
              <a:avLst/>
            </a:prstGeom>
            <a:noFill/>
            <a:ln w="31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>
                <a:lnSpc>
                  <a:spcPct val="115000"/>
                </a:lnSpc>
                <a:spcAft>
                  <a:spcPts val="0"/>
                </a:spcAft>
              </a:pPr>
              <a:r>
                <a:rPr lang="ru-RU" sz="1200">
                  <a:solidFill>
                    <a:srgbClr val="000000"/>
                  </a:solidFill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Увеличение экспорта</a:t>
              </a:r>
              <a:endParaRPr lang="ru-RU" sz="1100">
                <a:effectLst/>
                <a:ea typeface="Calibri" panose="020F0502020204030204" pitchFamily="34" charset="0"/>
                <a:cs typeface="Times New Roman" panose="02020603050405020304" pitchFamily="18" charset="0"/>
              </a:endParaRPr>
            </a:p>
          </p:txBody>
        </p:sp>
        <p:sp>
          <p:nvSpPr>
            <p:cNvPr id="49" name="Скругленный прямоугольник 48"/>
            <p:cNvSpPr/>
            <p:nvPr/>
          </p:nvSpPr>
          <p:spPr>
            <a:xfrm>
              <a:off x="0" y="448573"/>
              <a:ext cx="922020" cy="526415"/>
            </a:xfrm>
            <a:prstGeom prst="roundRect">
              <a:avLst/>
            </a:prstGeom>
            <a:noFill/>
            <a:ln w="31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>
                <a:lnSpc>
                  <a:spcPct val="115000"/>
                </a:lnSpc>
                <a:spcAft>
                  <a:spcPts val="0"/>
                </a:spcAft>
              </a:pPr>
              <a:r>
                <a:rPr lang="ru-RU" sz="1200">
                  <a:solidFill>
                    <a:srgbClr val="000000"/>
                  </a:solidFill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Снижение криминализации экономики</a:t>
              </a:r>
              <a:endParaRPr lang="ru-RU" sz="1100">
                <a:effectLst/>
                <a:ea typeface="Calibri" panose="020F0502020204030204" pitchFamily="34" charset="0"/>
                <a:cs typeface="Times New Roman" panose="02020603050405020304" pitchFamily="18" charset="0"/>
              </a:endParaRPr>
            </a:p>
          </p:txBody>
        </p:sp>
        <p:cxnSp>
          <p:nvCxnSpPr>
            <p:cNvPr id="50" name="Прямая соединительная линия 49"/>
            <p:cNvCxnSpPr/>
            <p:nvPr/>
          </p:nvCxnSpPr>
          <p:spPr>
            <a:xfrm flipH="1">
              <a:off x="646981" y="172528"/>
              <a:ext cx="2406770" cy="8626"/>
            </a:xfrm>
            <a:prstGeom prst="line">
              <a:avLst/>
            </a:prstGeom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51" name="Прямая со стрелкой 50"/>
            <p:cNvCxnSpPr/>
            <p:nvPr/>
          </p:nvCxnSpPr>
          <p:spPr>
            <a:xfrm>
              <a:off x="646981" y="181154"/>
              <a:ext cx="0" cy="285043"/>
            </a:xfrm>
            <a:prstGeom prst="straightConnector1">
              <a:avLst/>
            </a:prstGeom>
            <a:ln>
              <a:tailEnd type="arrow"/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52" name="Прямая со стрелкой 51"/>
            <p:cNvCxnSpPr/>
            <p:nvPr/>
          </p:nvCxnSpPr>
          <p:spPr>
            <a:xfrm>
              <a:off x="1388852" y="181154"/>
              <a:ext cx="0" cy="284672"/>
            </a:xfrm>
            <a:prstGeom prst="straightConnector1">
              <a:avLst/>
            </a:prstGeom>
            <a:ln>
              <a:tailEnd type="arrow"/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53" name="Прямая со стрелкой 52"/>
            <p:cNvCxnSpPr/>
            <p:nvPr/>
          </p:nvCxnSpPr>
          <p:spPr>
            <a:xfrm>
              <a:off x="2406769" y="181154"/>
              <a:ext cx="8255" cy="267419"/>
            </a:xfrm>
            <a:prstGeom prst="straightConnector1">
              <a:avLst/>
            </a:prstGeom>
            <a:ln>
              <a:tailEnd type="arrow"/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54" name="Прямая соединительная линия 53"/>
            <p:cNvCxnSpPr/>
            <p:nvPr/>
          </p:nvCxnSpPr>
          <p:spPr>
            <a:xfrm>
              <a:off x="4865298" y="181154"/>
              <a:ext cx="1854679" cy="0"/>
            </a:xfrm>
            <a:prstGeom prst="line">
              <a:avLst/>
            </a:prstGeom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55" name="Прямая со стрелкой 54"/>
            <p:cNvCxnSpPr/>
            <p:nvPr/>
          </p:nvCxnSpPr>
          <p:spPr>
            <a:xfrm>
              <a:off x="6723413" y="185514"/>
              <a:ext cx="0" cy="267335"/>
            </a:xfrm>
            <a:prstGeom prst="straightConnector1">
              <a:avLst/>
            </a:prstGeom>
            <a:ln>
              <a:tailEnd type="arrow"/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56" name="Прямая со стрелкой 55"/>
            <p:cNvCxnSpPr/>
            <p:nvPr/>
          </p:nvCxnSpPr>
          <p:spPr>
            <a:xfrm>
              <a:off x="6029864" y="181154"/>
              <a:ext cx="0" cy="284672"/>
            </a:xfrm>
            <a:prstGeom prst="straightConnector1">
              <a:avLst/>
            </a:prstGeom>
            <a:ln>
              <a:tailEnd type="arrow"/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57" name="Прямая со стрелкой 56"/>
            <p:cNvCxnSpPr/>
            <p:nvPr/>
          </p:nvCxnSpPr>
          <p:spPr>
            <a:xfrm>
              <a:off x="5124090" y="181154"/>
              <a:ext cx="8627" cy="267419"/>
            </a:xfrm>
            <a:prstGeom prst="straightConnector1">
              <a:avLst/>
            </a:prstGeom>
            <a:ln>
              <a:tailEnd type="arrow"/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58" name="Прямая со стрелкой 57"/>
            <p:cNvCxnSpPr/>
            <p:nvPr/>
          </p:nvCxnSpPr>
          <p:spPr>
            <a:xfrm>
              <a:off x="4390845" y="353683"/>
              <a:ext cx="8626" cy="112766"/>
            </a:xfrm>
            <a:prstGeom prst="straightConnector1">
              <a:avLst/>
            </a:prstGeom>
            <a:ln>
              <a:tailEnd type="arrow"/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59" name="Прямая со стрелкой 58"/>
            <p:cNvCxnSpPr/>
            <p:nvPr/>
          </p:nvCxnSpPr>
          <p:spPr>
            <a:xfrm>
              <a:off x="3416060" y="353683"/>
              <a:ext cx="0" cy="94890"/>
            </a:xfrm>
            <a:prstGeom prst="straightConnector1">
              <a:avLst/>
            </a:prstGeom>
            <a:ln>
              <a:tailEnd type="arrow"/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sp>
          <p:nvSpPr>
            <p:cNvPr id="60" name="Прямоугольник 59"/>
            <p:cNvSpPr/>
            <p:nvPr/>
          </p:nvSpPr>
          <p:spPr>
            <a:xfrm>
              <a:off x="0" y="1138233"/>
              <a:ext cx="861060" cy="1482448"/>
            </a:xfrm>
            <a:prstGeom prst="rect">
              <a:avLst/>
            </a:prstGeom>
            <a:noFill/>
            <a:ln w="31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>
                <a:lnSpc>
                  <a:spcPct val="115000"/>
                </a:lnSpc>
                <a:spcAft>
                  <a:spcPts val="0"/>
                </a:spcAft>
              </a:pPr>
              <a:r>
                <a:rPr lang="ru-RU" sz="1200">
                  <a:solidFill>
                    <a:srgbClr val="000000"/>
                  </a:solidFill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Жесткий контроль за источниками пополнения бюджета, каналов движения и расходования бюджетных средств</a:t>
              </a:r>
              <a:endParaRPr lang="ru-RU" sz="1100">
                <a:effectLst/>
                <a:ea typeface="Calibri" panose="020F0502020204030204" pitchFamily="34" charset="0"/>
                <a:cs typeface="Times New Roman" panose="02020603050405020304" pitchFamily="18" charset="0"/>
              </a:endParaRPr>
            </a:p>
          </p:txBody>
        </p:sp>
        <p:sp>
          <p:nvSpPr>
            <p:cNvPr id="61" name="Прямоугольник 60"/>
            <p:cNvSpPr/>
            <p:nvPr/>
          </p:nvSpPr>
          <p:spPr>
            <a:xfrm>
              <a:off x="6402317" y="1138112"/>
              <a:ext cx="905450" cy="2096392"/>
            </a:xfrm>
            <a:prstGeom prst="rect">
              <a:avLst/>
            </a:prstGeom>
            <a:noFill/>
            <a:ln w="31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>
                <a:lnSpc>
                  <a:spcPct val="90000"/>
                </a:lnSpc>
                <a:spcAft>
                  <a:spcPts val="0"/>
                </a:spcAft>
              </a:pPr>
              <a:r>
                <a:rPr lang="ru-RU" sz="1200" dirty="0">
                  <a:solidFill>
                    <a:srgbClr val="000000"/>
                  </a:solidFill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Путем регулирования обей массы денег через управление «печатным станком», регулирования процентных ставок коммерческих банков через ЦБ, ввод обязательных денежных резервов КБ.</a:t>
              </a:r>
              <a:endParaRPr lang="ru-RU" sz="1100" dirty="0">
                <a:effectLst/>
                <a:ea typeface="Calibri" panose="020F0502020204030204" pitchFamily="34" charset="0"/>
                <a:cs typeface="Times New Roman" panose="02020603050405020304" pitchFamily="18" charset="0"/>
              </a:endParaRPr>
            </a:p>
          </p:txBody>
        </p:sp>
        <p:sp>
          <p:nvSpPr>
            <p:cNvPr id="62" name="Прямоугольник 61"/>
            <p:cNvSpPr/>
            <p:nvPr/>
          </p:nvSpPr>
          <p:spPr>
            <a:xfrm>
              <a:off x="5651282" y="1147249"/>
              <a:ext cx="751034" cy="1473432"/>
            </a:xfrm>
            <a:prstGeom prst="rect">
              <a:avLst/>
            </a:prstGeom>
            <a:noFill/>
            <a:ln w="31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>
                <a:lnSpc>
                  <a:spcPct val="115000"/>
                </a:lnSpc>
                <a:spcAft>
                  <a:spcPts val="0"/>
                </a:spcAft>
              </a:pPr>
              <a:r>
                <a:rPr lang="ru-RU" sz="1200" dirty="0">
                  <a:solidFill>
                    <a:srgbClr val="000000"/>
                  </a:solidFill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Увеличивая инвестиционную активность, показывая свой потенциал,</a:t>
              </a:r>
              <a:endParaRPr lang="ru-RU" sz="1100" dirty="0">
                <a:effectLst/>
                <a:ea typeface="Calibri" panose="020F0502020204030204" pitchFamily="34" charset="0"/>
                <a:cs typeface="Times New Roman" panose="02020603050405020304" pitchFamily="18" charset="0"/>
              </a:endParaRPr>
            </a:p>
            <a:p>
              <a:pPr algn="ctr">
                <a:lnSpc>
                  <a:spcPct val="115000"/>
                </a:lnSpc>
                <a:spcAft>
                  <a:spcPts val="0"/>
                </a:spcAft>
              </a:pPr>
              <a:r>
                <a:rPr lang="ru-RU" sz="1200" dirty="0">
                  <a:solidFill>
                    <a:srgbClr val="000000"/>
                  </a:solidFill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развивая промышленность</a:t>
              </a:r>
              <a:endParaRPr lang="ru-RU" sz="1100" dirty="0">
                <a:effectLst/>
                <a:ea typeface="Calibri" panose="020F0502020204030204" pitchFamily="34" charset="0"/>
                <a:cs typeface="Times New Roman" panose="02020603050405020304" pitchFamily="18" charset="0"/>
              </a:endParaRPr>
            </a:p>
          </p:txBody>
        </p:sp>
        <p:sp>
          <p:nvSpPr>
            <p:cNvPr id="63" name="Прямоугольник 62"/>
            <p:cNvSpPr/>
            <p:nvPr/>
          </p:nvSpPr>
          <p:spPr>
            <a:xfrm>
              <a:off x="4659937" y="1146926"/>
              <a:ext cx="982932" cy="891982"/>
            </a:xfrm>
            <a:prstGeom prst="rect">
              <a:avLst/>
            </a:prstGeom>
            <a:noFill/>
            <a:ln w="31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>
                <a:lnSpc>
                  <a:spcPct val="115000"/>
                </a:lnSpc>
                <a:spcAft>
                  <a:spcPts val="0"/>
                </a:spcAft>
              </a:pPr>
              <a:r>
                <a:rPr lang="ru-RU" sz="1200">
                  <a:solidFill>
                    <a:srgbClr val="000000"/>
                  </a:solidFill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Путем эффекивного стимулирования перспективнх кадров</a:t>
              </a:r>
              <a:endParaRPr lang="ru-RU" sz="1100">
                <a:effectLst/>
                <a:ea typeface="Calibri" panose="020F0502020204030204" pitchFamily="34" charset="0"/>
                <a:cs typeface="Times New Roman" panose="02020603050405020304" pitchFamily="18" charset="0"/>
              </a:endParaRPr>
            </a:p>
          </p:txBody>
        </p:sp>
        <p:sp>
          <p:nvSpPr>
            <p:cNvPr id="64" name="Прямоугольник 63"/>
            <p:cNvSpPr/>
            <p:nvPr/>
          </p:nvSpPr>
          <p:spPr>
            <a:xfrm>
              <a:off x="3752022" y="1147157"/>
              <a:ext cx="888700" cy="2113328"/>
            </a:xfrm>
            <a:prstGeom prst="rect">
              <a:avLst/>
            </a:prstGeom>
            <a:noFill/>
            <a:ln w="31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>
                <a:lnSpc>
                  <a:spcPct val="115000"/>
                </a:lnSpc>
                <a:spcAft>
                  <a:spcPts val="0"/>
                </a:spcAft>
              </a:pPr>
              <a:r>
                <a:rPr lang="ru-RU" sz="1200">
                  <a:solidFill>
                    <a:srgbClr val="000000"/>
                  </a:solidFill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Путем увеличения инвестиций и финансирования в эту область, увеличение к-тва источников сырья, контроль за результатами их ежемесячной работы</a:t>
              </a:r>
              <a:endParaRPr lang="ru-RU" sz="1100">
                <a:effectLst/>
                <a:ea typeface="Calibri" panose="020F0502020204030204" pitchFamily="34" charset="0"/>
                <a:cs typeface="Times New Roman" panose="02020603050405020304" pitchFamily="18" charset="0"/>
              </a:endParaRPr>
            </a:p>
          </p:txBody>
        </p:sp>
        <p:sp>
          <p:nvSpPr>
            <p:cNvPr id="65" name="Прямоугольник 64"/>
            <p:cNvSpPr/>
            <p:nvPr/>
          </p:nvSpPr>
          <p:spPr>
            <a:xfrm>
              <a:off x="2730449" y="1147370"/>
              <a:ext cx="982980" cy="2418810"/>
            </a:xfrm>
            <a:prstGeom prst="rect">
              <a:avLst/>
            </a:prstGeom>
            <a:noFill/>
            <a:ln w="31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>
                <a:lnSpc>
                  <a:spcPct val="115000"/>
                </a:lnSpc>
                <a:spcAft>
                  <a:spcPts val="0"/>
                </a:spcAft>
              </a:pPr>
              <a:r>
                <a:rPr lang="ru-RU" sz="1200" dirty="0">
                  <a:solidFill>
                    <a:srgbClr val="000000"/>
                  </a:solidFill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Разделение монополии по видам бизнеса;</a:t>
              </a:r>
              <a:endParaRPr lang="ru-RU" sz="1100" dirty="0">
                <a:effectLst/>
                <a:ea typeface="Calibri" panose="020F0502020204030204" pitchFamily="34" charset="0"/>
                <a:cs typeface="Times New Roman" panose="02020603050405020304" pitchFamily="18" charset="0"/>
              </a:endParaRPr>
            </a:p>
            <a:p>
              <a:pPr algn="ctr">
                <a:lnSpc>
                  <a:spcPct val="115000"/>
                </a:lnSpc>
                <a:spcAft>
                  <a:spcPts val="0"/>
                </a:spcAft>
              </a:pPr>
              <a:r>
                <a:rPr lang="ru-RU" sz="1200" dirty="0">
                  <a:solidFill>
                    <a:srgbClr val="000000"/>
                  </a:solidFill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Выделение той части монополий, которая по определению не может быть конкурентной, в отдельную государственную компанию;</a:t>
              </a:r>
              <a:endParaRPr lang="ru-RU" sz="1100" dirty="0">
                <a:effectLst/>
                <a:ea typeface="Calibri" panose="020F0502020204030204" pitchFamily="34" charset="0"/>
                <a:cs typeface="Times New Roman" panose="02020603050405020304" pitchFamily="18" charset="0"/>
              </a:endParaRPr>
            </a:p>
            <a:p>
              <a:pPr algn="ctr">
                <a:lnSpc>
                  <a:spcPct val="115000"/>
                </a:lnSpc>
                <a:spcAft>
                  <a:spcPts val="0"/>
                </a:spcAft>
              </a:pPr>
              <a:r>
                <a:rPr lang="ru-RU" sz="1200" dirty="0">
                  <a:solidFill>
                    <a:srgbClr val="000000"/>
                  </a:solidFill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Жестокие меры наказания для монополистов в отраслях</a:t>
              </a:r>
              <a:endParaRPr lang="ru-RU" sz="1100" dirty="0">
                <a:effectLst/>
                <a:ea typeface="Calibri" panose="020F0502020204030204" pitchFamily="34" charset="0"/>
                <a:cs typeface="Times New Roman" panose="02020603050405020304" pitchFamily="18" charset="0"/>
              </a:endParaRPr>
            </a:p>
          </p:txBody>
        </p:sp>
        <p:sp>
          <p:nvSpPr>
            <p:cNvPr id="66" name="Прямоугольник 65"/>
            <p:cNvSpPr/>
            <p:nvPr/>
          </p:nvSpPr>
          <p:spPr>
            <a:xfrm>
              <a:off x="1673764" y="1146554"/>
              <a:ext cx="1000090" cy="1424534"/>
            </a:xfrm>
            <a:prstGeom prst="rect">
              <a:avLst/>
            </a:prstGeom>
            <a:noFill/>
            <a:ln w="31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>
                <a:lnSpc>
                  <a:spcPct val="115000"/>
                </a:lnSpc>
                <a:spcAft>
                  <a:spcPts val="0"/>
                </a:spcAft>
              </a:pPr>
              <a:r>
                <a:rPr lang="ru-RU" sz="1200">
                  <a:solidFill>
                    <a:srgbClr val="000000"/>
                  </a:solidFill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Путем снижения высокой метериало- и энергоемкости через увеличение технического и технологического уровня производства</a:t>
              </a:r>
              <a:endParaRPr lang="ru-RU" sz="1100">
                <a:effectLst/>
                <a:ea typeface="Calibri" panose="020F0502020204030204" pitchFamily="34" charset="0"/>
                <a:cs typeface="Times New Roman" panose="02020603050405020304" pitchFamily="18" charset="0"/>
              </a:endParaRPr>
            </a:p>
          </p:txBody>
        </p:sp>
        <p:sp>
          <p:nvSpPr>
            <p:cNvPr id="67" name="Прямоугольник 66"/>
            <p:cNvSpPr/>
            <p:nvPr/>
          </p:nvSpPr>
          <p:spPr>
            <a:xfrm>
              <a:off x="922968" y="1147161"/>
              <a:ext cx="741680" cy="826539"/>
            </a:xfrm>
            <a:prstGeom prst="rect">
              <a:avLst/>
            </a:prstGeom>
            <a:noFill/>
            <a:ln w="31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>
                <a:lnSpc>
                  <a:spcPct val="115000"/>
                </a:lnSpc>
                <a:spcAft>
                  <a:spcPts val="0"/>
                </a:spcAft>
              </a:pPr>
              <a:r>
                <a:rPr lang="ru-RU" sz="1200">
                  <a:solidFill>
                    <a:srgbClr val="000000"/>
                  </a:solidFill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Путем улучшения технологий и качества продукции</a:t>
              </a:r>
              <a:endParaRPr lang="ru-RU" sz="1100">
                <a:effectLst/>
                <a:ea typeface="Calibri" panose="020F0502020204030204" pitchFamily="34" charset="0"/>
                <a:cs typeface="Times New Roman" panose="02020603050405020304" pitchFamily="18" charset="0"/>
              </a:endParaRPr>
            </a:p>
          </p:txBody>
        </p:sp>
        <p:cxnSp>
          <p:nvCxnSpPr>
            <p:cNvPr id="68" name="Прямая со стрелкой 67"/>
            <p:cNvCxnSpPr/>
            <p:nvPr/>
          </p:nvCxnSpPr>
          <p:spPr>
            <a:xfrm>
              <a:off x="646981" y="974785"/>
              <a:ext cx="0" cy="163327"/>
            </a:xfrm>
            <a:prstGeom prst="straightConnector1">
              <a:avLst/>
            </a:prstGeom>
            <a:ln>
              <a:tailEnd type="arrow"/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69" name="Прямая со стрелкой 68"/>
            <p:cNvCxnSpPr/>
            <p:nvPr/>
          </p:nvCxnSpPr>
          <p:spPr>
            <a:xfrm>
              <a:off x="1388852" y="974785"/>
              <a:ext cx="0" cy="171953"/>
            </a:xfrm>
            <a:prstGeom prst="straightConnector1">
              <a:avLst/>
            </a:prstGeom>
            <a:ln>
              <a:tailEnd type="arrow"/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70" name="Прямая со стрелкой 69"/>
            <p:cNvCxnSpPr/>
            <p:nvPr/>
          </p:nvCxnSpPr>
          <p:spPr>
            <a:xfrm flipH="1">
              <a:off x="2216988" y="974785"/>
              <a:ext cx="8627" cy="171953"/>
            </a:xfrm>
            <a:prstGeom prst="straightConnector1">
              <a:avLst/>
            </a:prstGeom>
            <a:ln>
              <a:tailEnd type="arrow"/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71" name="Прямая со стрелкой 70"/>
            <p:cNvCxnSpPr/>
            <p:nvPr/>
          </p:nvCxnSpPr>
          <p:spPr>
            <a:xfrm>
              <a:off x="3260785" y="974785"/>
              <a:ext cx="0" cy="171953"/>
            </a:xfrm>
            <a:prstGeom prst="straightConnector1">
              <a:avLst/>
            </a:prstGeom>
            <a:ln>
              <a:tailEnd type="arrow"/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72" name="Прямая со стрелкой 71"/>
            <p:cNvCxnSpPr/>
            <p:nvPr/>
          </p:nvCxnSpPr>
          <p:spPr>
            <a:xfrm>
              <a:off x="4244196" y="966158"/>
              <a:ext cx="0" cy="181478"/>
            </a:xfrm>
            <a:prstGeom prst="straightConnector1">
              <a:avLst/>
            </a:prstGeom>
            <a:ln>
              <a:tailEnd type="arrow"/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73" name="Прямая со стрелкой 72"/>
            <p:cNvCxnSpPr/>
            <p:nvPr/>
          </p:nvCxnSpPr>
          <p:spPr>
            <a:xfrm>
              <a:off x="5055079" y="966158"/>
              <a:ext cx="0" cy="172145"/>
            </a:xfrm>
            <a:prstGeom prst="straightConnector1">
              <a:avLst/>
            </a:prstGeom>
            <a:ln>
              <a:tailEnd type="arrow"/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74" name="Прямая со стрелкой 73"/>
            <p:cNvCxnSpPr/>
            <p:nvPr/>
          </p:nvCxnSpPr>
          <p:spPr>
            <a:xfrm>
              <a:off x="5909094" y="974785"/>
              <a:ext cx="0" cy="171953"/>
            </a:xfrm>
            <a:prstGeom prst="straightConnector1">
              <a:avLst/>
            </a:prstGeom>
            <a:ln>
              <a:tailEnd type="arrow"/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75" name="Прямая со стрелкой 74"/>
            <p:cNvCxnSpPr/>
            <p:nvPr/>
          </p:nvCxnSpPr>
          <p:spPr>
            <a:xfrm flipH="1">
              <a:off x="6866626" y="974785"/>
              <a:ext cx="8626" cy="172528"/>
            </a:xfrm>
            <a:prstGeom prst="straightConnector1">
              <a:avLst/>
            </a:prstGeom>
            <a:ln>
              <a:tailEnd type="arrow"/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2235442155"/>
      </p:ext>
    </p:extLst>
  </p:cSld>
  <p:clrMapOvr>
    <a:masterClrMapping/>
  </p:clrMapOvr>
  <p:transition spd="slow">
    <p:cover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4000" b="1" dirty="0" smtClean="0"/>
              <a:t>Общие </a:t>
            </a:r>
            <a:r>
              <a:rPr lang="ru-RU" sz="4000" b="1" dirty="0"/>
              <a:t>аспекты деятельности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77333" y="1595535"/>
            <a:ext cx="9521025" cy="4861249"/>
          </a:xfrm>
        </p:spPr>
        <p:txBody>
          <a:bodyPr>
            <a:normAutofit/>
          </a:bodyPr>
          <a:lstStyle/>
          <a:p>
            <a:pPr lvl="0"/>
            <a:r>
              <a:rPr lang="ru-RU" sz="2400" dirty="0"/>
              <a:t>Разработка и принятие эффективных законодательных актов, </a:t>
            </a:r>
            <a:r>
              <a:rPr lang="ru-RU" sz="2400" dirty="0" smtClean="0"/>
              <a:t>направленных </a:t>
            </a:r>
            <a:r>
              <a:rPr lang="ru-RU" sz="2400" dirty="0"/>
              <a:t>на борьбу с коррупцией всех уровней деятельности;</a:t>
            </a:r>
          </a:p>
          <a:p>
            <a:pPr lvl="0"/>
            <a:r>
              <a:rPr lang="ru-RU" sz="2400" dirty="0"/>
              <a:t>Разработка, принятие и исполнение законодательных актов, обеспечивающих функционирование стратегически важных отраслей экономики;</a:t>
            </a:r>
          </a:p>
          <a:p>
            <a:pPr lvl="0"/>
            <a:r>
              <a:rPr lang="ru-RU" sz="2400" dirty="0"/>
              <a:t>Усиление и оптимизация деятельности спецслужб и армии;</a:t>
            </a:r>
          </a:p>
          <a:p>
            <a:pPr lvl="0"/>
            <a:r>
              <a:rPr lang="ru-RU" sz="2400" dirty="0"/>
              <a:t>Инвестиции в развитие наукоёмких производств и новейших технологий</a:t>
            </a:r>
            <a:r>
              <a:rPr lang="ru-RU" sz="2400" dirty="0" smtClean="0"/>
              <a:t>;</a:t>
            </a:r>
          </a:p>
          <a:p>
            <a:r>
              <a:rPr lang="ru-RU" sz="2400" dirty="0"/>
              <a:t>Контроль исполнения бюджета и предотвращение нецелевого расходования </a:t>
            </a:r>
            <a:r>
              <a:rPr lang="ru-RU" sz="2400" dirty="0" smtClean="0"/>
              <a:t>средств.</a:t>
            </a:r>
            <a:endParaRPr lang="ru-RU" sz="2400" dirty="0"/>
          </a:p>
          <a:p>
            <a:pPr lvl="0"/>
            <a:endParaRPr lang="ru-RU" sz="2400" dirty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921416078"/>
      </p:ext>
    </p:extLst>
  </p:cSld>
  <p:clrMapOvr>
    <a:masterClrMapping/>
  </p:clrMapOvr>
  <p:transition spd="slow">
    <p:cover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77334" y="503887"/>
            <a:ext cx="8596668" cy="1320800"/>
          </a:xfrm>
        </p:spPr>
        <p:txBody>
          <a:bodyPr>
            <a:normAutofit/>
          </a:bodyPr>
          <a:lstStyle/>
          <a:p>
            <a:pPr algn="ctr"/>
            <a:r>
              <a:rPr lang="ru-RU" sz="4000" b="1" dirty="0" smtClean="0"/>
              <a:t>Вывод</a:t>
            </a:r>
            <a:endParaRPr lang="ru-RU" sz="4000" b="1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77334" y="1498116"/>
            <a:ext cx="8596668" cy="3880773"/>
          </a:xfrm>
        </p:spPr>
        <p:txBody>
          <a:bodyPr/>
          <a:lstStyle/>
          <a:p>
            <a:pPr marL="0" indent="0">
              <a:buNone/>
            </a:pPr>
            <a:r>
              <a:rPr lang="ru-RU" sz="2400" dirty="0" smtClean="0"/>
              <a:t>	Необходимо </a:t>
            </a:r>
            <a:r>
              <a:rPr lang="ru-RU" sz="2400" dirty="0"/>
              <a:t>учесть все угрозы как по-отдельности, так и в комплексе, проанализировать  все возможные пути решения проблем и наконец, начать осуществлять правильное финансирование перспективных отраслей, ведь экономическая система это комплекс, у которого все части должны развиваться в гармонии.</a:t>
            </a:r>
          </a:p>
          <a:p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33072" y="4142274"/>
            <a:ext cx="2062454" cy="20280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2568726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94575" y="609600"/>
            <a:ext cx="8596668" cy="1320800"/>
          </a:xfrm>
        </p:spPr>
        <p:txBody>
          <a:bodyPr>
            <a:noAutofit/>
          </a:bodyPr>
          <a:lstStyle/>
          <a:p>
            <a:pPr algn="ctr"/>
            <a:r>
              <a:rPr lang="ru-RU" sz="11500" b="1" dirty="0" smtClean="0"/>
              <a:t>СПАСИБО ЗА ВНИМАНИЕ!</a:t>
            </a:r>
            <a:endParaRPr lang="ru-RU" sz="11500" b="1" dirty="0"/>
          </a:p>
        </p:txBody>
      </p:sp>
    </p:spTree>
    <p:extLst>
      <p:ext uri="{BB962C8B-B14F-4D97-AF65-F5344CB8AC3E}">
        <p14:creationId xmlns:p14="http://schemas.microsoft.com/office/powerpoint/2010/main" val="2574494217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Грань">
  <a:themeElements>
    <a:clrScheme name="Грань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Грань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Грань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CFBC31BA-B70F-4F30-BCAA-4F3011E16C4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25</TotalTime>
  <Words>561</Words>
  <Application>Microsoft Office PowerPoint</Application>
  <PresentationFormat>Широкоэкранный</PresentationFormat>
  <Paragraphs>82</Paragraphs>
  <Slides>11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11</vt:i4>
      </vt:variant>
    </vt:vector>
  </HeadingPairs>
  <TitlesOfParts>
    <vt:vector size="17" baseType="lpstr">
      <vt:lpstr>Arial</vt:lpstr>
      <vt:lpstr>Calibri</vt:lpstr>
      <vt:lpstr>Times New Roman</vt:lpstr>
      <vt:lpstr>Trebuchet MS</vt:lpstr>
      <vt:lpstr>Wingdings 3</vt:lpstr>
      <vt:lpstr>Грань</vt:lpstr>
      <vt:lpstr>ЭКОНОМИЧЕСКАЯ БЕЗОПАСНОСТЬ УКРАИНЫ </vt:lpstr>
      <vt:lpstr>Актуальность</vt:lpstr>
      <vt:lpstr>Экономическая безопасность</vt:lpstr>
      <vt:lpstr>Экономическая безопасность</vt:lpstr>
      <vt:lpstr>Основные внешние угрозы</vt:lpstr>
      <vt:lpstr>Презентация PowerPoint</vt:lpstr>
      <vt:lpstr>Презентация PowerPoint</vt:lpstr>
      <vt:lpstr>Презентация PowerPoint</vt:lpstr>
      <vt:lpstr>Общие аспекты деятельности</vt:lpstr>
      <vt:lpstr>Вывод</vt:lpstr>
      <vt:lpstr>СПАСИБО ЗА ВНИМАНИЕ!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ЭКОНОМИЧЕСКАЯ БЕЗОПАСНОСТЬ УКРАИНЫ</dc:title>
  <dc:creator>Dimonk</dc:creator>
  <cp:lastModifiedBy>Dimonk</cp:lastModifiedBy>
  <cp:revision>6</cp:revision>
  <dcterms:created xsi:type="dcterms:W3CDTF">2016-03-13T12:41:04Z</dcterms:created>
  <dcterms:modified xsi:type="dcterms:W3CDTF">2016-03-13T13:07:14Z</dcterms:modified>
</cp:coreProperties>
</file>