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04.03.2016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324970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  <a:effectLst/>
              </a:rPr>
              <a:t>Анализ системы угроз экономическая безопасность </a:t>
            </a:r>
            <a:r>
              <a:rPr lang="ru-RU" dirty="0" smtClean="0">
                <a:solidFill>
                  <a:schemeClr val="tx1"/>
                </a:solidFill>
                <a:effectLst/>
              </a:rPr>
              <a:t>региона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861048"/>
            <a:ext cx="7772400" cy="95026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Приходько </a:t>
            </a:r>
            <a:r>
              <a:rPr lang="ru-RU" dirty="0">
                <a:solidFill>
                  <a:schemeClr val="tx1"/>
                </a:solidFill>
              </a:rPr>
              <a:t>Э. Г.</a:t>
            </a:r>
          </a:p>
        </p:txBody>
      </p:sp>
    </p:spTree>
    <p:extLst>
      <p:ext uri="{BB962C8B-B14F-4D97-AF65-F5344CB8AC3E}">
        <p14:creationId xmlns:p14="http://schemas.microsoft.com/office/powerpoint/2010/main" val="48380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/>
          <a:lstStyle/>
          <a:p>
            <a:pPr marL="109728" indent="0" algn="just">
              <a:buNone/>
            </a:pPr>
            <a:r>
              <a:rPr lang="ru-RU" dirty="0"/>
              <a:t>Экономическая безопасность регион представляет собой совокупность состояния, условий и факторов, которые характеризуют стабильность, устойчивость и возможность последовательного развития экономики региона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C:\Users\www\Desktop\ranjirovanie_v_yandex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0"/>
          <a:stretch/>
        </p:blipFill>
        <p:spPr bwMode="auto">
          <a:xfrm>
            <a:off x="4577202" y="3490192"/>
            <a:ext cx="4566798" cy="339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04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Экономическая безопасность региона </a:t>
            </a:r>
            <a:r>
              <a:rPr lang="ru-RU" dirty="0" smtClean="0"/>
              <a:t>затрагивает следующие </a:t>
            </a:r>
            <a:r>
              <a:rPr lang="ru-RU" dirty="0"/>
              <a:t>сферы, лежащие в основе оценки социально-экономического положения в </a:t>
            </a:r>
            <a:r>
              <a:rPr lang="ru-RU" dirty="0" smtClean="0"/>
              <a:t>регионе:</a:t>
            </a:r>
          </a:p>
          <a:p>
            <a:pPr marL="109728" indent="0" algn="just">
              <a:buNone/>
            </a:pPr>
            <a:endParaRPr lang="ru-RU" dirty="0" smtClean="0"/>
          </a:p>
          <a:p>
            <a:pPr marL="719138" indent="-255588" algn="just"/>
            <a:r>
              <a:rPr lang="ru-RU" dirty="0" smtClean="0"/>
              <a:t>производственную</a:t>
            </a:r>
            <a:r>
              <a:rPr lang="ru-RU" dirty="0"/>
              <a:t>, </a:t>
            </a:r>
            <a:endParaRPr lang="ru-RU" dirty="0" smtClean="0"/>
          </a:p>
          <a:p>
            <a:pPr marL="719138" indent="-255588" algn="just"/>
            <a:r>
              <a:rPr lang="ru-RU" dirty="0" smtClean="0"/>
              <a:t>финансовую</a:t>
            </a:r>
            <a:r>
              <a:rPr lang="ru-RU" dirty="0"/>
              <a:t>, </a:t>
            </a:r>
            <a:endParaRPr lang="ru-RU" dirty="0" smtClean="0"/>
          </a:p>
          <a:p>
            <a:pPr marL="719138" indent="-255588" algn="just"/>
            <a:r>
              <a:rPr lang="ru-RU" dirty="0" smtClean="0"/>
              <a:t>социальную</a:t>
            </a:r>
            <a:r>
              <a:rPr lang="ru-RU" dirty="0"/>
              <a:t>, </a:t>
            </a:r>
            <a:endParaRPr lang="ru-RU" dirty="0" smtClean="0"/>
          </a:p>
          <a:p>
            <a:pPr marL="719138" indent="-255588" algn="just"/>
            <a:r>
              <a:rPr lang="ru-RU" dirty="0" smtClean="0"/>
              <a:t>демографическую</a:t>
            </a:r>
            <a:r>
              <a:rPr lang="ru-RU" dirty="0"/>
              <a:t>, </a:t>
            </a:r>
            <a:endParaRPr lang="ru-RU" dirty="0" smtClean="0"/>
          </a:p>
          <a:p>
            <a:pPr marL="719138" indent="-255588" algn="just"/>
            <a:r>
              <a:rPr lang="ru-RU" dirty="0" smtClean="0"/>
              <a:t>внешнеэкономическую</a:t>
            </a:r>
            <a:r>
              <a:rPr lang="ru-RU" dirty="0"/>
              <a:t>, </a:t>
            </a:r>
            <a:endParaRPr lang="ru-RU" dirty="0" smtClean="0"/>
          </a:p>
          <a:p>
            <a:pPr marL="719138" indent="-255588" algn="just"/>
            <a:r>
              <a:rPr lang="ru-RU" dirty="0" smtClean="0"/>
              <a:t>продовольственную </a:t>
            </a:r>
            <a:r>
              <a:rPr lang="ru-RU" dirty="0"/>
              <a:t>и </a:t>
            </a:r>
            <a:r>
              <a:rPr lang="ru-RU" dirty="0" smtClean="0"/>
              <a:t>другие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1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Управляющей системой региона выступает государство, в лице органов исполнительной, законодательной и судебной власти на центральном и местном уровне. </a:t>
            </a:r>
            <a:endParaRPr lang="ru-RU" dirty="0"/>
          </a:p>
        </p:txBody>
      </p:sp>
      <p:pic>
        <p:nvPicPr>
          <p:cNvPr id="2051" name="Picture 3" descr="C:\Users\www\Desktop\vneshnie-ssilki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4812812" cy="345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52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Влияние на функционирование региона оказывают как и внешние и внутренние факторы. К внешним факторам относятся факторы, формирующиеся на уровне страны, к внутренним – на уровне региона.  </a:t>
            </a:r>
            <a:endParaRPr lang="ru-RU" dirty="0"/>
          </a:p>
        </p:txBody>
      </p:sp>
      <p:pic>
        <p:nvPicPr>
          <p:cNvPr id="3074" name="Picture 2" descr="C:\Users\www\Desktop\ps-pri-ranjirovanii-mb-300x2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299" y="3501008"/>
            <a:ext cx="3610911" cy="299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68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Экономическая безопасность регионов имеет свою структуру угроз, которая охватывает весь комплекс негативных мер экономического, социального, правового и других видов воздействия на территориальную целостность и экономическую безопасность региона.</a:t>
            </a:r>
          </a:p>
        </p:txBody>
      </p:sp>
      <p:pic>
        <p:nvPicPr>
          <p:cNvPr id="4098" name="Picture 2" descr="C:\Users\www\Desktop\111251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90" b="19724"/>
          <a:stretch/>
        </p:blipFill>
        <p:spPr bwMode="auto">
          <a:xfrm>
            <a:off x="5724128" y="4005064"/>
            <a:ext cx="3047694" cy="264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66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Угрозы экономической безопасности региона классифицированы и сведены в 2 большие группы – внешние и внутренние угрозы. </a:t>
            </a:r>
            <a:endParaRPr lang="ru-RU" dirty="0" smtClean="0"/>
          </a:p>
          <a:p>
            <a:pPr marL="109728" indent="0" algn="just">
              <a:buNone/>
            </a:pPr>
            <a:endParaRPr lang="ru-RU" dirty="0" smtClean="0"/>
          </a:p>
          <a:p>
            <a:pPr marL="109728" indent="0" algn="just">
              <a:buNone/>
            </a:pPr>
            <a:r>
              <a:rPr lang="ru-RU" dirty="0" smtClean="0"/>
              <a:t>1</a:t>
            </a:r>
            <a:r>
              <a:rPr lang="ru-RU" dirty="0"/>
              <a:t>) внешние угрозы, включающие в себя: внешнеполитические угрозы; внешнеэкономические угрозы.</a:t>
            </a:r>
          </a:p>
          <a:p>
            <a:pPr marL="109728" indent="0" algn="just">
              <a:buNone/>
            </a:pPr>
            <a:endParaRPr lang="ru-RU" dirty="0" smtClean="0"/>
          </a:p>
          <a:p>
            <a:pPr marL="109728" indent="0" algn="just">
              <a:buNone/>
            </a:pPr>
            <a:r>
              <a:rPr lang="ru-RU" dirty="0" smtClean="0"/>
              <a:t>2</a:t>
            </a:r>
            <a:r>
              <a:rPr lang="ru-RU" dirty="0"/>
              <a:t>) внутренние угрозы, включающие в себя: угрозы в реальном секторе экономики; угрозы в социальной сфере; продовольственные и энергетические угрозы.</a:t>
            </a:r>
          </a:p>
          <a:p>
            <a:pPr marL="109728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192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Внешние </a:t>
            </a:r>
            <a:r>
              <a:rPr lang="ru-RU" dirty="0" smtClean="0"/>
              <a:t>угрозы.</a:t>
            </a:r>
            <a:endParaRPr lang="ru-RU" dirty="0"/>
          </a:p>
          <a:p>
            <a:pPr marL="109728" indent="0" algn="just">
              <a:buNone/>
            </a:pPr>
            <a:r>
              <a:rPr lang="ru-RU" dirty="0" smtClean="0"/>
              <a:t>Внешнеполитические </a:t>
            </a:r>
            <a:r>
              <a:rPr lang="ru-RU" dirty="0"/>
              <a:t>угрозы</a:t>
            </a:r>
            <a:r>
              <a:rPr lang="ru-RU" dirty="0" smtClean="0"/>
              <a:t>:</a:t>
            </a:r>
          </a:p>
          <a:p>
            <a:pPr marL="109728" indent="0" algn="just">
              <a:buNone/>
            </a:pPr>
            <a:endParaRPr lang="ru-RU" dirty="0"/>
          </a:p>
          <a:p>
            <a:pPr algn="just"/>
            <a:r>
              <a:rPr lang="ru-RU" dirty="0" smtClean="0"/>
              <a:t>Территориальный </a:t>
            </a:r>
            <a:r>
              <a:rPr lang="ru-RU" dirty="0"/>
              <a:t>сепаратизм (количество и доля национальных меньшинств; количество легальных партий, выступающих за отделение или автономию)</a:t>
            </a:r>
          </a:p>
          <a:p>
            <a:pPr algn="just"/>
            <a:r>
              <a:rPr lang="ru-RU" dirty="0" smtClean="0"/>
              <a:t>Политическое </a:t>
            </a:r>
            <a:r>
              <a:rPr lang="ru-RU" dirty="0"/>
              <a:t>противоречие с центром</a:t>
            </a:r>
          </a:p>
          <a:p>
            <a:pPr algn="just"/>
            <a:r>
              <a:rPr lang="ru-RU" dirty="0" smtClean="0"/>
              <a:t>Конфликтность </a:t>
            </a:r>
            <a:r>
              <a:rPr lang="ru-RU" dirty="0"/>
              <a:t>институтов власти (количество органов власти, экономическая зависимость органов власти друг от друга)</a:t>
            </a:r>
          </a:p>
        </p:txBody>
      </p:sp>
    </p:spTree>
    <p:extLst>
      <p:ext uri="{BB962C8B-B14F-4D97-AF65-F5344CB8AC3E}">
        <p14:creationId xmlns:p14="http://schemas.microsoft.com/office/powerpoint/2010/main" val="408475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Внешние </a:t>
            </a:r>
            <a:r>
              <a:rPr lang="ru-RU" dirty="0" smtClean="0"/>
              <a:t>угрозы.</a:t>
            </a:r>
            <a:endParaRPr lang="ru-RU" dirty="0"/>
          </a:p>
          <a:p>
            <a:pPr marL="109728" indent="0">
              <a:buNone/>
            </a:pPr>
            <a:r>
              <a:rPr lang="ru-RU" dirty="0"/>
              <a:t>Внешнеэкономические угрозы</a:t>
            </a:r>
            <a:r>
              <a:rPr lang="ru-RU" dirty="0" smtClean="0"/>
              <a:t>:</a:t>
            </a:r>
          </a:p>
          <a:p>
            <a:pPr marL="109728" indent="0">
              <a:buNone/>
            </a:pPr>
            <a:endParaRPr lang="ru-RU" dirty="0"/>
          </a:p>
          <a:p>
            <a:pPr lvl="0"/>
            <a:r>
              <a:rPr lang="ru-RU" dirty="0"/>
              <a:t>Отток валютных средств (значение денежного потока для региона)</a:t>
            </a:r>
          </a:p>
          <a:p>
            <a:pPr lvl="0"/>
            <a:r>
              <a:rPr lang="ru-RU" dirty="0"/>
              <a:t>Увеличение внешнего долга (процент задолженности к ВВП)</a:t>
            </a:r>
          </a:p>
          <a:p>
            <a:pPr lvl="0"/>
            <a:r>
              <a:rPr lang="ru-RU" dirty="0"/>
              <a:t>Потеря внешнего рынка (показатель экспортной квоты страны)</a:t>
            </a:r>
          </a:p>
          <a:p>
            <a:pPr lvl="0"/>
            <a:r>
              <a:rPr lang="ru-RU" dirty="0"/>
              <a:t>Криминализация экономики (процент теневой экономики, уровень коррупции в регионе, количество контрабандной продукции)</a:t>
            </a:r>
          </a:p>
        </p:txBody>
      </p:sp>
    </p:spTree>
    <p:extLst>
      <p:ext uri="{BB962C8B-B14F-4D97-AF65-F5344CB8AC3E}">
        <p14:creationId xmlns:p14="http://schemas.microsoft.com/office/powerpoint/2010/main" val="138958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Внутренние угрозы.</a:t>
            </a:r>
          </a:p>
          <a:p>
            <a:pPr marL="109728" indent="0">
              <a:buNone/>
            </a:pPr>
            <a:r>
              <a:rPr lang="ru-RU" dirty="0"/>
              <a:t>Угрозы в реальном секторе</a:t>
            </a:r>
            <a:r>
              <a:rPr lang="ru-RU" dirty="0" smtClean="0"/>
              <a:t>:</a:t>
            </a:r>
          </a:p>
          <a:p>
            <a:pPr marL="109728" indent="0">
              <a:buNone/>
            </a:pPr>
            <a:endParaRPr lang="ru-RU" dirty="0"/>
          </a:p>
          <a:p>
            <a:pPr lvl="0"/>
            <a:r>
              <a:rPr lang="ru-RU" dirty="0"/>
              <a:t>Высокая изношенность ОПФ </a:t>
            </a:r>
            <a:r>
              <a:rPr lang="ru-RU" dirty="0" smtClean="0"/>
              <a:t>предприятий.</a:t>
            </a:r>
          </a:p>
          <a:p>
            <a:pPr lvl="0"/>
            <a:r>
              <a:rPr lang="ru-RU" dirty="0" smtClean="0"/>
              <a:t>Отказ </a:t>
            </a:r>
            <a:r>
              <a:rPr lang="ru-RU" dirty="0"/>
              <a:t>от поддержки </a:t>
            </a:r>
            <a:r>
              <a:rPr lang="ru-RU" dirty="0" smtClean="0"/>
              <a:t>предприятий.</a:t>
            </a:r>
            <a:endParaRPr lang="ru-RU" dirty="0"/>
          </a:p>
          <a:p>
            <a:pPr lvl="0"/>
            <a:r>
              <a:rPr lang="ru-RU" dirty="0"/>
              <a:t>Низкая рентабельность </a:t>
            </a:r>
            <a:r>
              <a:rPr lang="ru-RU" dirty="0" smtClean="0"/>
              <a:t>предприятий.</a:t>
            </a:r>
            <a:endParaRPr lang="ru-RU" dirty="0"/>
          </a:p>
          <a:p>
            <a:pPr lvl="0"/>
            <a:r>
              <a:rPr lang="ru-RU" dirty="0"/>
              <a:t>Низкая степень поддержки региональных </a:t>
            </a:r>
            <a:r>
              <a:rPr lang="ru-RU" dirty="0" smtClean="0"/>
              <a:t>предприятий.</a:t>
            </a:r>
          </a:p>
          <a:p>
            <a:pPr lvl="0"/>
            <a:r>
              <a:rPr lang="ru-RU" dirty="0" smtClean="0"/>
              <a:t>Потери </a:t>
            </a:r>
            <a:r>
              <a:rPr lang="ru-RU" dirty="0"/>
              <a:t>рынков региональными </a:t>
            </a:r>
            <a:r>
              <a:rPr lang="ru-RU" dirty="0" smtClean="0"/>
              <a:t>товаропроизводителями.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250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Внутренние угрозы.</a:t>
            </a:r>
          </a:p>
          <a:p>
            <a:pPr marL="109728" indent="0">
              <a:buNone/>
            </a:pPr>
            <a:r>
              <a:rPr lang="ru-RU" dirty="0"/>
              <a:t>Угрозы в социальной сфере</a:t>
            </a:r>
            <a:r>
              <a:rPr lang="ru-RU" dirty="0" smtClean="0"/>
              <a:t>:</a:t>
            </a:r>
          </a:p>
          <a:p>
            <a:pPr marL="109728" indent="0">
              <a:buNone/>
            </a:pPr>
            <a:endParaRPr lang="ru-RU" dirty="0"/>
          </a:p>
          <a:p>
            <a:pPr lvl="0"/>
            <a:r>
              <a:rPr lang="ru-RU" dirty="0"/>
              <a:t>Рост </a:t>
            </a:r>
            <a:r>
              <a:rPr lang="ru-RU" dirty="0" smtClean="0"/>
              <a:t>безработицы.</a:t>
            </a:r>
          </a:p>
          <a:p>
            <a:pPr lvl="0"/>
            <a:r>
              <a:rPr lang="ru-RU" dirty="0" smtClean="0"/>
              <a:t>Снижение </a:t>
            </a:r>
            <a:r>
              <a:rPr lang="ru-RU" dirty="0"/>
              <a:t>уровня </a:t>
            </a:r>
            <a:r>
              <a:rPr lang="ru-RU" dirty="0" smtClean="0"/>
              <a:t>жизни.</a:t>
            </a:r>
          </a:p>
          <a:p>
            <a:pPr lvl="0"/>
            <a:r>
              <a:rPr lang="ru-RU" dirty="0" smtClean="0"/>
              <a:t>Отток </a:t>
            </a:r>
            <a:r>
              <a:rPr lang="ru-RU" dirty="0"/>
              <a:t>квалифицированных </a:t>
            </a:r>
            <a:r>
              <a:rPr lang="ru-RU" dirty="0" smtClean="0"/>
              <a:t>кадров.</a:t>
            </a:r>
          </a:p>
          <a:p>
            <a:pPr lvl="0"/>
            <a:r>
              <a:rPr lang="ru-RU" dirty="0" smtClean="0"/>
              <a:t>Увеличение </a:t>
            </a:r>
            <a:r>
              <a:rPr lang="ru-RU" dirty="0"/>
              <a:t>социальных </a:t>
            </a:r>
            <a:r>
              <a:rPr lang="ru-RU" dirty="0" smtClean="0"/>
              <a:t>иждивенцев.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750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Внутренние угрозы.</a:t>
            </a:r>
          </a:p>
          <a:p>
            <a:pPr marL="109728" indent="0">
              <a:buNone/>
            </a:pPr>
            <a:r>
              <a:rPr lang="ru-RU" dirty="0"/>
              <a:t>Продовольственные и энергетические угрозы</a:t>
            </a:r>
            <a:r>
              <a:rPr lang="ru-RU" dirty="0" smtClean="0"/>
              <a:t>:</a:t>
            </a:r>
          </a:p>
          <a:p>
            <a:pPr marL="109728" indent="0">
              <a:buNone/>
            </a:pPr>
            <a:endParaRPr lang="ru-RU" dirty="0"/>
          </a:p>
          <a:p>
            <a:pPr lvl="0"/>
            <a:r>
              <a:rPr lang="ru-RU" dirty="0"/>
              <a:t>Открытость рынка для импорта (региональный импорт)</a:t>
            </a:r>
          </a:p>
          <a:p>
            <a:pPr lvl="0"/>
            <a:r>
              <a:rPr lang="ru-RU" dirty="0"/>
              <a:t>Обострение ценовых диспропорций (уровень цен на товары и услуги)</a:t>
            </a:r>
          </a:p>
          <a:p>
            <a:r>
              <a:rPr lang="ru-RU" dirty="0"/>
              <a:t>Падение производства энергии.</a:t>
            </a:r>
          </a:p>
        </p:txBody>
      </p:sp>
    </p:spTree>
    <p:extLst>
      <p:ext uri="{BB962C8B-B14F-4D97-AF65-F5344CB8AC3E}">
        <p14:creationId xmlns:p14="http://schemas.microsoft.com/office/powerpoint/2010/main" val="285748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ww\Desktop\ejdtm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5"/>
          <a:stretch/>
        </p:blipFill>
        <p:spPr bwMode="auto">
          <a:xfrm>
            <a:off x="1907704" y="188640"/>
            <a:ext cx="5715000" cy="562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5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</TotalTime>
  <Words>358</Words>
  <Application>Microsoft Office PowerPoint</Application>
  <PresentationFormat>Экран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Анализ системы угроз экономическая безопасность региона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системы угроз экономическая безопасность региона</dc:title>
  <dc:creator>Edward</dc:creator>
  <cp:lastModifiedBy>www</cp:lastModifiedBy>
  <cp:revision>3</cp:revision>
  <dcterms:created xsi:type="dcterms:W3CDTF">2016-03-04T05:44:39Z</dcterms:created>
  <dcterms:modified xsi:type="dcterms:W3CDTF">2016-03-04T06:07:33Z</dcterms:modified>
</cp:coreProperties>
</file>