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1" r:id="rId3"/>
    <p:sldId id="282" r:id="rId4"/>
    <p:sldId id="283" r:id="rId5"/>
    <p:sldId id="280" r:id="rId6"/>
    <p:sldId id="284" r:id="rId7"/>
    <p:sldId id="285" r:id="rId8"/>
    <p:sldId id="279" r:id="rId9"/>
    <p:sldId id="286" r:id="rId10"/>
    <p:sldId id="287" r:id="rId11"/>
    <p:sldId id="288" r:id="rId12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84CC"/>
    <a:srgbClr val="03136A"/>
    <a:srgbClr val="35759D"/>
    <a:srgbClr val="35B19D"/>
    <a:srgbClr val="000000"/>
    <a:srgbClr val="FFFF00"/>
    <a:srgbClr val="B3D3EA"/>
    <a:srgbClr val="78A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5596" autoAdjust="0"/>
  </p:normalViewPr>
  <p:slideViewPr>
    <p:cSldViewPr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1E51E6-2450-4563-AAE9-21169C513A7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256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A25128-D265-4C36-A3FA-3CF5F575D231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600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4D33F9-D587-425E-92AA-9F09D415D683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682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4D33F9-D587-425E-92AA-9F09D415D683}" type="slidenum">
              <a:rPr lang="en-US"/>
              <a:pPr/>
              <a:t>5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005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BD9ECF-0059-4762-B4CD-309503694511}" type="slidenum">
              <a:rPr lang="en-US"/>
              <a:pPr/>
              <a:t>8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752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305550" y="2724150"/>
            <a:ext cx="268605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32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305550" y="3657600"/>
            <a:ext cx="2686050" cy="485775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buFontTx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326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597565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71550" y="1752600"/>
            <a:ext cx="35814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05350" y="1752600"/>
            <a:ext cx="35814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853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796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574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5414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856884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86709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795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353175" y="438150"/>
            <a:ext cx="2076450" cy="55816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3825" y="438150"/>
            <a:ext cx="6076950" cy="55816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25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3825" y="438150"/>
            <a:ext cx="83058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1550" y="1752600"/>
            <a:ext cx="73152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804248" y="4005064"/>
            <a:ext cx="2686050" cy="485775"/>
          </a:xfrm>
        </p:spPr>
        <p:txBody>
          <a:bodyPr/>
          <a:lstStyle/>
          <a:p>
            <a:r>
              <a:rPr lang="ru-RU" dirty="0" smtClean="0"/>
              <a:t>Дулимова Е.А.</a:t>
            </a:r>
          </a:p>
          <a:p>
            <a:r>
              <a:rPr lang="ru-RU" dirty="0" smtClean="0"/>
              <a:t>6.04.04.13.01</a:t>
            </a:r>
            <a:endParaRPr lang="en-US" dirty="0"/>
          </a:p>
          <a:p>
            <a:endParaRPr lang="en-US" dirty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4716016" y="332656"/>
            <a:ext cx="4896544" cy="1280914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Эконометрическая модель уровня занятости населения Украины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title"/>
          </p:nvPr>
        </p:nvSpPr>
        <p:spPr>
          <a:xfrm>
            <a:off x="246273" y="476672"/>
            <a:ext cx="8305800" cy="504825"/>
          </a:xfrm>
        </p:spPr>
        <p:txBody>
          <a:bodyPr/>
          <a:lstStyle/>
          <a:p>
            <a:r>
              <a:rPr lang="ru-RU" sz="3600" dirty="0" smtClean="0"/>
              <a:t>Оценка занятости населения</a:t>
            </a:r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23825" y="1844824"/>
            <a:ext cx="8550696" cy="3992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32000"/>
              </a:lnSpc>
              <a:spcAft>
                <a:spcPts val="0"/>
              </a:spcAft>
            </a:pPr>
            <a:r>
              <a:rPr lang="ru-RU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работы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анализа уровня занятости населения Украины при помощи использования эконометрических методов и выявление факторов, которые оказывают влияние на динамику занятости.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32000"/>
              </a:lnSpc>
              <a:spcAft>
                <a:spcPts val="0"/>
              </a:spcAft>
            </a:pPr>
            <a:r>
              <a:rPr lang="ru-RU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 </a:t>
            </a: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уровень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занятости населения Украины в течении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одиннадцати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32000"/>
              </a:lnSpc>
              <a:spcAft>
                <a:spcPts val="0"/>
              </a:spcAft>
            </a:pPr>
            <a:r>
              <a:rPr lang="ru-RU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 </a:t>
            </a: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методология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построения и анализа множественной линейной эконометрической модели.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0908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3824" y="1724330"/>
            <a:ext cx="8892480" cy="3504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32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Изучение вопросов занятости населения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это весомый инструмент регулирования экономической и социальной политики государства. Уменьшение количества рабочих мест вследствие сокращения производства, уменьшение реальных доходов населения приводит к увеличению численности безработных. Решение проблем занятости и безработицы – одна из главных целей любого прогрессивного общества.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5777" y="5229200"/>
            <a:ext cx="80485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Достижение высокого уровня занятости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– одна из главных целей макроэкономической политики государства. </a:t>
            </a:r>
            <a:endParaRPr lang="ru-RU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Оценка занятости населения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20579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382" y="1442002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Для построения эконометрической модели выделяем следующие факторы:</a:t>
            </a:r>
            <a:endParaRPr lang="ru-RU" dirty="0"/>
          </a:p>
        </p:txBody>
      </p: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-1980728" y="2272999"/>
            <a:ext cx="10644189" cy="4430713"/>
            <a:chOff x="-1344" y="912"/>
            <a:chExt cx="6705" cy="2791"/>
          </a:xfrm>
        </p:grpSpPr>
        <p:sp>
          <p:nvSpPr>
            <p:cNvPr id="4" name="AutoShape 2"/>
            <p:cNvSpPr>
              <a:spLocks noChangeArrowheads="1"/>
            </p:cNvSpPr>
            <p:nvPr/>
          </p:nvSpPr>
          <p:spPr bwMode="gray">
            <a:xfrm rot="5400000">
              <a:off x="-1344" y="912"/>
              <a:ext cx="2791" cy="2791"/>
            </a:xfrm>
            <a:custGeom>
              <a:avLst/>
              <a:gdLst>
                <a:gd name="G0" fmla="+- 10478 0 0"/>
                <a:gd name="G1" fmla="+- -11739500 0 0"/>
                <a:gd name="G2" fmla="+- 0 0 -11739500"/>
                <a:gd name="T0" fmla="*/ 0 256 1"/>
                <a:gd name="T1" fmla="*/ 180 256 1"/>
                <a:gd name="G3" fmla="+- -11739500 T0 T1"/>
                <a:gd name="T2" fmla="*/ 0 256 1"/>
                <a:gd name="T3" fmla="*/ 90 256 1"/>
                <a:gd name="G4" fmla="+- -11739500 T2 T3"/>
                <a:gd name="G5" fmla="*/ G4 2 1"/>
                <a:gd name="T4" fmla="*/ 90 256 1"/>
                <a:gd name="T5" fmla="*/ 0 256 1"/>
                <a:gd name="G6" fmla="+- -11739500 T4 T5"/>
                <a:gd name="G7" fmla="*/ G6 2 1"/>
                <a:gd name="G8" fmla="abs -1173950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10478"/>
                <a:gd name="G18" fmla="*/ 10478 1 2"/>
                <a:gd name="G19" fmla="+- G18 5400 0"/>
                <a:gd name="G20" fmla="cos G19 -11739500"/>
                <a:gd name="G21" fmla="sin G19 -11739500"/>
                <a:gd name="G22" fmla="+- G20 10800 0"/>
                <a:gd name="G23" fmla="+- G21 10800 0"/>
                <a:gd name="G24" fmla="+- 10800 0 G20"/>
                <a:gd name="G25" fmla="+- 10478 10800 0"/>
                <a:gd name="G26" fmla="?: G9 G17 G25"/>
                <a:gd name="G27" fmla="?: G9 0 21600"/>
                <a:gd name="G28" fmla="cos 10800 -11739500"/>
                <a:gd name="G29" fmla="sin 10800 -11739500"/>
                <a:gd name="G30" fmla="sin 10478 -11739500"/>
                <a:gd name="G31" fmla="+- G28 10800 0"/>
                <a:gd name="G32" fmla="+- G29 10800 0"/>
                <a:gd name="G33" fmla="+- G30 10800 0"/>
                <a:gd name="G34" fmla="?: G4 0 G31"/>
                <a:gd name="G35" fmla="?: -11739500 G34 0"/>
                <a:gd name="G36" fmla="?: G6 G35 G31"/>
                <a:gd name="G37" fmla="+- 21600 0 G36"/>
                <a:gd name="G38" fmla="?: G4 0 G33"/>
                <a:gd name="G39" fmla="?: -1173950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2 w 21600"/>
                <a:gd name="T15" fmla="*/ 10638 h 21600"/>
                <a:gd name="T16" fmla="*/ 10800 w 21600"/>
                <a:gd name="T17" fmla="*/ 322 h 21600"/>
                <a:gd name="T18" fmla="*/ 21438 w 21600"/>
                <a:gd name="T19" fmla="*/ 10638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3" y="10641"/>
                  </a:moveTo>
                  <a:cubicBezTo>
                    <a:pt x="410" y="4916"/>
                    <a:pt x="5075" y="321"/>
                    <a:pt x="10800" y="322"/>
                  </a:cubicBezTo>
                  <a:cubicBezTo>
                    <a:pt x="16524" y="322"/>
                    <a:pt x="21189" y="4916"/>
                    <a:pt x="21276" y="10641"/>
                  </a:cubicBezTo>
                  <a:lnTo>
                    <a:pt x="21598" y="10636"/>
                  </a:lnTo>
                  <a:cubicBezTo>
                    <a:pt x="21509" y="4736"/>
                    <a:pt x="16700" y="-1"/>
                    <a:pt x="10799" y="0"/>
                  </a:cubicBezTo>
                  <a:cubicBezTo>
                    <a:pt x="4899" y="0"/>
                    <a:pt x="90" y="4736"/>
                    <a:pt x="1" y="10636"/>
                  </a:cubicBezTo>
                  <a:close/>
                </a:path>
              </a:pathLst>
            </a:custGeom>
            <a:gradFill rotWithShape="0">
              <a:gsLst>
                <a:gs pos="0">
                  <a:srgbClr val="0099FF">
                    <a:gamma/>
                    <a:tint val="0"/>
                    <a:invGamma/>
                    <a:alpha val="0"/>
                  </a:srgbClr>
                </a:gs>
                <a:gs pos="100000">
                  <a:srgbClr val="0099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" name="AutoShape 3"/>
            <p:cNvSpPr>
              <a:spLocks noChangeArrowheads="1"/>
            </p:cNvSpPr>
            <p:nvPr/>
          </p:nvSpPr>
          <p:spPr bwMode="gray">
            <a:xfrm rot="5400000">
              <a:off x="-1185" y="1118"/>
              <a:ext cx="2374" cy="2373"/>
            </a:xfrm>
            <a:custGeom>
              <a:avLst/>
              <a:gdLst>
                <a:gd name="G0" fmla="+- 744 0 0"/>
                <a:gd name="G1" fmla="+- 11756105 0 0"/>
                <a:gd name="G2" fmla="+- 0 0 11756105"/>
                <a:gd name="T0" fmla="*/ 0 256 1"/>
                <a:gd name="T1" fmla="*/ 180 256 1"/>
                <a:gd name="G3" fmla="+- 11756105 T0 T1"/>
                <a:gd name="T2" fmla="*/ 0 256 1"/>
                <a:gd name="T3" fmla="*/ 90 256 1"/>
                <a:gd name="G4" fmla="+- 11756105 T2 T3"/>
                <a:gd name="G5" fmla="*/ G4 2 1"/>
                <a:gd name="T4" fmla="*/ 90 256 1"/>
                <a:gd name="T5" fmla="*/ 0 256 1"/>
                <a:gd name="G6" fmla="+- 11756105 T4 T5"/>
                <a:gd name="G7" fmla="*/ G6 2 1"/>
                <a:gd name="G8" fmla="abs 11756105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4"/>
                <a:gd name="G18" fmla="*/ 744 1 2"/>
                <a:gd name="G19" fmla="+- G18 5400 0"/>
                <a:gd name="G20" fmla="cos G19 11756105"/>
                <a:gd name="G21" fmla="sin G19 11756105"/>
                <a:gd name="G22" fmla="+- G20 10800 0"/>
                <a:gd name="G23" fmla="+- G21 10800 0"/>
                <a:gd name="G24" fmla="+- 10800 0 G20"/>
                <a:gd name="G25" fmla="+- 744 10800 0"/>
                <a:gd name="G26" fmla="?: G9 G17 G25"/>
                <a:gd name="G27" fmla="?: G9 0 21600"/>
                <a:gd name="G28" fmla="cos 10800 11756105"/>
                <a:gd name="G29" fmla="sin 10800 11756105"/>
                <a:gd name="G30" fmla="sin 744 11756105"/>
                <a:gd name="G31" fmla="+- G28 10800 0"/>
                <a:gd name="G32" fmla="+- G29 10800 0"/>
                <a:gd name="G33" fmla="+- G30 10800 0"/>
                <a:gd name="G34" fmla="?: G4 0 G31"/>
                <a:gd name="G35" fmla="?: 11756105 G34 0"/>
                <a:gd name="G36" fmla="?: G6 G35 G31"/>
                <a:gd name="G37" fmla="+- 21600 0 G36"/>
                <a:gd name="G38" fmla="?: G4 0 G33"/>
                <a:gd name="G39" fmla="?: 11756105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5028 w 21600"/>
                <a:gd name="T15" fmla="*/ 10862 h 21600"/>
                <a:gd name="T16" fmla="*/ 10800 w 21600"/>
                <a:gd name="T17" fmla="*/ 10056 h 21600"/>
                <a:gd name="T18" fmla="*/ 16572 w 21600"/>
                <a:gd name="T19" fmla="*/ 10862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0056" y="10807"/>
                  </a:moveTo>
                  <a:cubicBezTo>
                    <a:pt x="10056" y="10805"/>
                    <a:pt x="10056" y="10802"/>
                    <a:pt x="10056" y="10800"/>
                  </a:cubicBezTo>
                  <a:cubicBezTo>
                    <a:pt x="10056" y="10389"/>
                    <a:pt x="10389" y="10056"/>
                    <a:pt x="10800" y="10056"/>
                  </a:cubicBezTo>
                  <a:cubicBezTo>
                    <a:pt x="11210" y="10056"/>
                    <a:pt x="11544" y="10389"/>
                    <a:pt x="11544" y="10800"/>
                  </a:cubicBezTo>
                  <a:cubicBezTo>
                    <a:pt x="11544" y="10802"/>
                    <a:pt x="11543" y="10805"/>
                    <a:pt x="11543" y="10807"/>
                  </a:cubicBezTo>
                  <a:lnTo>
                    <a:pt x="21599" y="10916"/>
                  </a:lnTo>
                  <a:cubicBezTo>
                    <a:pt x="21599" y="10877"/>
                    <a:pt x="21600" y="10838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-1" y="10838"/>
                    <a:pt x="0" y="10877"/>
                    <a:pt x="0" y="10916"/>
                  </a:cubicBezTo>
                  <a:close/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33CC33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Text Box 9"/>
            <p:cNvSpPr txBox="1">
              <a:spLocks noChangeArrowheads="1"/>
            </p:cNvSpPr>
            <p:nvPr/>
          </p:nvSpPr>
          <p:spPr bwMode="gray">
            <a:xfrm>
              <a:off x="-46" y="1993"/>
              <a:ext cx="1240" cy="6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/>
              <a:r>
                <a:rPr lang="ru-RU" sz="28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Уровень </a:t>
              </a:r>
            </a:p>
            <a:p>
              <a:pPr algn="r"/>
              <a:r>
                <a:rPr lang="ru-RU" sz="28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занятости</a:t>
              </a:r>
              <a:endParaRPr 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grpSp>
          <p:nvGrpSpPr>
            <p:cNvPr id="7" name="Group 41"/>
            <p:cNvGrpSpPr>
              <a:grpSpLocks/>
            </p:cNvGrpSpPr>
            <p:nvPr/>
          </p:nvGrpSpPr>
          <p:grpSpPr bwMode="auto">
            <a:xfrm>
              <a:off x="980" y="1245"/>
              <a:ext cx="4158" cy="339"/>
              <a:chOff x="980" y="1245"/>
              <a:chExt cx="4158" cy="339"/>
            </a:xfrm>
          </p:grpSpPr>
          <p:sp>
            <p:nvSpPr>
              <p:cNvPr id="36" name="AutoShape 5"/>
              <p:cNvSpPr>
                <a:spLocks noChangeArrowheads="1"/>
              </p:cNvSpPr>
              <p:nvPr/>
            </p:nvSpPr>
            <p:spPr bwMode="gray">
              <a:xfrm>
                <a:off x="1163" y="1245"/>
                <a:ext cx="3493" cy="334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33CC33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7" name="Group 6"/>
              <p:cNvGrpSpPr>
                <a:grpSpLocks/>
              </p:cNvGrpSpPr>
              <p:nvPr/>
            </p:nvGrpSpPr>
            <p:grpSpPr bwMode="auto">
              <a:xfrm>
                <a:off x="980" y="1268"/>
                <a:ext cx="316" cy="316"/>
                <a:chOff x="980" y="1412"/>
                <a:chExt cx="316" cy="316"/>
              </a:xfrm>
            </p:grpSpPr>
            <p:sp>
              <p:nvSpPr>
                <p:cNvPr id="40" name="Oval 7"/>
                <p:cNvSpPr>
                  <a:spLocks noChangeArrowheads="1"/>
                </p:cNvSpPr>
                <p:nvPr/>
              </p:nvSpPr>
              <p:spPr bwMode="gray">
                <a:xfrm>
                  <a:off x="980" y="1412"/>
                  <a:ext cx="316" cy="316"/>
                </a:xfrm>
                <a:prstGeom prst="ellipse">
                  <a:avLst/>
                </a:prstGeom>
                <a:solidFill>
                  <a:srgbClr val="33CC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1" name="Oval 8"/>
                <p:cNvSpPr>
                  <a:spLocks noChangeArrowheads="1"/>
                </p:cNvSpPr>
                <p:nvPr/>
              </p:nvSpPr>
              <p:spPr bwMode="gray">
                <a:xfrm>
                  <a:off x="1028" y="1461"/>
                  <a:ext cx="220" cy="22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8" name="Text Box 10"/>
              <p:cNvSpPr txBox="1">
                <a:spLocks noChangeArrowheads="1"/>
              </p:cNvSpPr>
              <p:nvPr/>
            </p:nvSpPr>
            <p:spPr bwMode="gray">
              <a:xfrm>
                <a:off x="1035" y="1317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000000"/>
                    </a:solidFill>
                  </a:rPr>
                  <a:t>1</a:t>
                </a:r>
              </a:p>
            </p:txBody>
          </p:sp>
          <p:sp>
            <p:nvSpPr>
              <p:cNvPr id="39" name="Text Box 11"/>
              <p:cNvSpPr txBox="1">
                <a:spLocks noChangeArrowheads="1"/>
              </p:cNvSpPr>
              <p:nvPr/>
            </p:nvSpPr>
            <p:spPr bwMode="gray">
              <a:xfrm>
                <a:off x="1286" y="1276"/>
                <a:ext cx="3852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ru-RU" sz="2000" dirty="0"/>
                  <a:t>У</a:t>
                </a:r>
                <a:r>
                  <a:rPr lang="ru-RU" sz="2000" dirty="0" smtClean="0"/>
                  <a:t>ровень </a:t>
                </a:r>
                <a:r>
                  <a:rPr lang="ru-RU" sz="2000" dirty="0"/>
                  <a:t>экономически – активного населения, </a:t>
                </a:r>
                <a:r>
                  <a:rPr lang="ru-RU" sz="2000" dirty="0" smtClean="0"/>
                  <a:t>%;</a:t>
                </a:r>
              </a:p>
            </p:txBody>
          </p:sp>
        </p:grpSp>
        <p:grpSp>
          <p:nvGrpSpPr>
            <p:cNvPr id="8" name="Group 42"/>
            <p:cNvGrpSpPr>
              <a:grpSpLocks/>
            </p:cNvGrpSpPr>
            <p:nvPr/>
          </p:nvGrpSpPr>
          <p:grpSpPr bwMode="auto">
            <a:xfrm>
              <a:off x="1200" y="1704"/>
              <a:ext cx="3648" cy="500"/>
              <a:chOff x="1200" y="1704"/>
              <a:chExt cx="3648" cy="500"/>
            </a:xfrm>
          </p:grpSpPr>
          <p:sp>
            <p:nvSpPr>
              <p:cNvPr id="30" name="AutoShape 4"/>
              <p:cNvSpPr>
                <a:spLocks noChangeArrowheads="1"/>
              </p:cNvSpPr>
              <p:nvPr/>
            </p:nvSpPr>
            <p:spPr bwMode="gray">
              <a:xfrm>
                <a:off x="1417" y="1704"/>
                <a:ext cx="3431" cy="333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0099FF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" name="Text Box 12"/>
              <p:cNvSpPr txBox="1">
                <a:spLocks noChangeArrowheads="1"/>
              </p:cNvSpPr>
              <p:nvPr/>
            </p:nvSpPr>
            <p:spPr bwMode="gray">
              <a:xfrm>
                <a:off x="1536" y="1758"/>
                <a:ext cx="2418" cy="4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ru-RU" sz="2000" dirty="0" smtClean="0"/>
                  <a:t>Доходы населения, млрд. </a:t>
                </a:r>
                <a:r>
                  <a:rPr lang="ru-RU" sz="2000" dirty="0"/>
                  <a:t>грн</a:t>
                </a:r>
                <a:r>
                  <a:rPr lang="ru-RU" sz="2000" dirty="0" smtClean="0"/>
                  <a:t>.;</a:t>
                </a:r>
              </a:p>
              <a:p>
                <a:pPr algn="l"/>
                <a:endParaRPr lang="en-US" sz="2000" b="1" dirty="0"/>
              </a:p>
            </p:txBody>
          </p:sp>
          <p:grpSp>
            <p:nvGrpSpPr>
              <p:cNvPr id="32" name="Group 14"/>
              <p:cNvGrpSpPr>
                <a:grpSpLocks/>
              </p:cNvGrpSpPr>
              <p:nvPr/>
            </p:nvGrpSpPr>
            <p:grpSpPr bwMode="auto">
              <a:xfrm>
                <a:off x="1200" y="1728"/>
                <a:ext cx="316" cy="316"/>
                <a:chOff x="980" y="1412"/>
                <a:chExt cx="316" cy="316"/>
              </a:xfrm>
            </p:grpSpPr>
            <p:sp>
              <p:nvSpPr>
                <p:cNvPr id="34" name="Oval 15"/>
                <p:cNvSpPr>
                  <a:spLocks noChangeArrowheads="1"/>
                </p:cNvSpPr>
                <p:nvPr/>
              </p:nvSpPr>
              <p:spPr bwMode="gray">
                <a:xfrm>
                  <a:off x="980" y="1412"/>
                  <a:ext cx="316" cy="316"/>
                </a:xfrm>
                <a:prstGeom prst="ellipse">
                  <a:avLst/>
                </a:prstGeom>
                <a:solidFill>
                  <a:srgbClr val="0099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" name="Oval 16"/>
                <p:cNvSpPr>
                  <a:spLocks noChangeArrowheads="1"/>
                </p:cNvSpPr>
                <p:nvPr/>
              </p:nvSpPr>
              <p:spPr bwMode="gray">
                <a:xfrm>
                  <a:off x="1028" y="1461"/>
                  <a:ext cx="220" cy="22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3" name="Text Box 17"/>
              <p:cNvSpPr txBox="1">
                <a:spLocks noChangeArrowheads="1"/>
              </p:cNvSpPr>
              <p:nvPr/>
            </p:nvSpPr>
            <p:spPr bwMode="gray">
              <a:xfrm>
                <a:off x="1257" y="177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000000"/>
                    </a:solidFill>
                  </a:rPr>
                  <a:t>2</a:t>
                </a:r>
              </a:p>
            </p:txBody>
          </p:sp>
        </p:grpSp>
        <p:grpSp>
          <p:nvGrpSpPr>
            <p:cNvPr id="9" name="Group 43"/>
            <p:cNvGrpSpPr>
              <a:grpSpLocks/>
            </p:cNvGrpSpPr>
            <p:nvPr/>
          </p:nvGrpSpPr>
          <p:grpSpPr bwMode="auto">
            <a:xfrm>
              <a:off x="1289" y="2160"/>
              <a:ext cx="3703" cy="339"/>
              <a:chOff x="1289" y="2160"/>
              <a:chExt cx="3703" cy="339"/>
            </a:xfrm>
          </p:grpSpPr>
          <p:sp>
            <p:nvSpPr>
              <p:cNvPr id="24" name="AutoShape 18"/>
              <p:cNvSpPr>
                <a:spLocks noChangeArrowheads="1"/>
              </p:cNvSpPr>
              <p:nvPr/>
            </p:nvSpPr>
            <p:spPr bwMode="gray">
              <a:xfrm>
                <a:off x="1472" y="2160"/>
                <a:ext cx="3520" cy="334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33CC33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5" name="Group 19"/>
              <p:cNvGrpSpPr>
                <a:grpSpLocks/>
              </p:cNvGrpSpPr>
              <p:nvPr/>
            </p:nvGrpSpPr>
            <p:grpSpPr bwMode="auto">
              <a:xfrm>
                <a:off x="1289" y="2183"/>
                <a:ext cx="316" cy="316"/>
                <a:chOff x="980" y="1412"/>
                <a:chExt cx="316" cy="316"/>
              </a:xfrm>
            </p:grpSpPr>
            <p:sp>
              <p:nvSpPr>
                <p:cNvPr id="28" name="Oval 20"/>
                <p:cNvSpPr>
                  <a:spLocks noChangeArrowheads="1"/>
                </p:cNvSpPr>
                <p:nvPr/>
              </p:nvSpPr>
              <p:spPr bwMode="gray">
                <a:xfrm>
                  <a:off x="980" y="1412"/>
                  <a:ext cx="316" cy="316"/>
                </a:xfrm>
                <a:prstGeom prst="ellipse">
                  <a:avLst/>
                </a:prstGeom>
                <a:solidFill>
                  <a:srgbClr val="33CC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" name="Oval 21"/>
                <p:cNvSpPr>
                  <a:spLocks noChangeArrowheads="1"/>
                </p:cNvSpPr>
                <p:nvPr/>
              </p:nvSpPr>
              <p:spPr bwMode="gray">
                <a:xfrm>
                  <a:off x="1028" y="1461"/>
                  <a:ext cx="220" cy="22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6" name="Text Box 22"/>
              <p:cNvSpPr txBox="1">
                <a:spLocks noChangeArrowheads="1"/>
              </p:cNvSpPr>
              <p:nvPr/>
            </p:nvSpPr>
            <p:spPr bwMode="gray">
              <a:xfrm>
                <a:off x="1344" y="223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000000"/>
                    </a:solidFill>
                  </a:rPr>
                  <a:t>3</a:t>
                </a:r>
              </a:p>
            </p:txBody>
          </p:sp>
          <p:sp>
            <p:nvSpPr>
              <p:cNvPr id="27" name="Text Box 23"/>
              <p:cNvSpPr txBox="1">
                <a:spLocks noChangeArrowheads="1"/>
              </p:cNvSpPr>
              <p:nvPr/>
            </p:nvSpPr>
            <p:spPr bwMode="gray">
              <a:xfrm>
                <a:off x="1638" y="2190"/>
                <a:ext cx="1293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ru-RU" sz="2000" dirty="0"/>
                  <a:t>ВВП, млрд. </a:t>
                </a:r>
                <a:r>
                  <a:rPr lang="ru-RU" sz="2000" dirty="0" err="1"/>
                  <a:t>грн</a:t>
                </a:r>
                <a:r>
                  <a:rPr lang="ru-RU" sz="2000" dirty="0"/>
                  <a:t>;</a:t>
                </a:r>
              </a:p>
            </p:txBody>
          </p:sp>
        </p:grpSp>
        <p:grpSp>
          <p:nvGrpSpPr>
            <p:cNvPr id="10" name="Group 44"/>
            <p:cNvGrpSpPr>
              <a:grpSpLocks/>
            </p:cNvGrpSpPr>
            <p:nvPr/>
          </p:nvGrpSpPr>
          <p:grpSpPr bwMode="auto">
            <a:xfrm>
              <a:off x="1200" y="2634"/>
              <a:ext cx="4161" cy="340"/>
              <a:chOff x="1200" y="2634"/>
              <a:chExt cx="4161" cy="340"/>
            </a:xfrm>
          </p:grpSpPr>
          <p:sp>
            <p:nvSpPr>
              <p:cNvPr id="18" name="AutoShape 24"/>
              <p:cNvSpPr>
                <a:spLocks noChangeArrowheads="1"/>
              </p:cNvSpPr>
              <p:nvPr/>
            </p:nvSpPr>
            <p:spPr bwMode="gray">
              <a:xfrm>
                <a:off x="1417" y="2634"/>
                <a:ext cx="3431" cy="333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0099FF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" name="Text Box 25"/>
              <p:cNvSpPr txBox="1">
                <a:spLocks noChangeArrowheads="1"/>
              </p:cNvSpPr>
              <p:nvPr/>
            </p:nvSpPr>
            <p:spPr bwMode="gray">
              <a:xfrm>
                <a:off x="1512" y="2681"/>
                <a:ext cx="3849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ru-RU" sz="2000" dirty="0"/>
                  <a:t>П</a:t>
                </a:r>
                <a:r>
                  <a:rPr lang="ru-RU" sz="2000" dirty="0" smtClean="0"/>
                  <a:t>отребность </a:t>
                </a:r>
                <a:r>
                  <a:rPr lang="ru-RU" sz="2000" dirty="0"/>
                  <a:t>предприятий в работниках, тыс. чел.</a:t>
                </a:r>
                <a:endParaRPr lang="en-US" sz="2000" b="1" dirty="0"/>
              </a:p>
            </p:txBody>
          </p:sp>
          <p:grpSp>
            <p:nvGrpSpPr>
              <p:cNvPr id="20" name="Group 26"/>
              <p:cNvGrpSpPr>
                <a:grpSpLocks/>
              </p:cNvGrpSpPr>
              <p:nvPr/>
            </p:nvGrpSpPr>
            <p:grpSpPr bwMode="auto">
              <a:xfrm>
                <a:off x="1200" y="2658"/>
                <a:ext cx="316" cy="316"/>
                <a:chOff x="980" y="1412"/>
                <a:chExt cx="316" cy="316"/>
              </a:xfrm>
            </p:grpSpPr>
            <p:sp>
              <p:nvSpPr>
                <p:cNvPr id="22" name="Oval 27"/>
                <p:cNvSpPr>
                  <a:spLocks noChangeArrowheads="1"/>
                </p:cNvSpPr>
                <p:nvPr/>
              </p:nvSpPr>
              <p:spPr bwMode="gray">
                <a:xfrm>
                  <a:off x="980" y="1412"/>
                  <a:ext cx="316" cy="316"/>
                </a:xfrm>
                <a:prstGeom prst="ellipse">
                  <a:avLst/>
                </a:prstGeom>
                <a:solidFill>
                  <a:srgbClr val="0099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" name="Oval 28"/>
                <p:cNvSpPr>
                  <a:spLocks noChangeArrowheads="1"/>
                </p:cNvSpPr>
                <p:nvPr/>
              </p:nvSpPr>
              <p:spPr bwMode="gray">
                <a:xfrm>
                  <a:off x="1028" y="1461"/>
                  <a:ext cx="220" cy="22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1" name="Text Box 29"/>
              <p:cNvSpPr txBox="1">
                <a:spLocks noChangeArrowheads="1"/>
              </p:cNvSpPr>
              <p:nvPr/>
            </p:nvSpPr>
            <p:spPr bwMode="gray">
              <a:xfrm>
                <a:off x="1257" y="270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 dirty="0">
                    <a:solidFill>
                      <a:srgbClr val="000000"/>
                    </a:solidFill>
                  </a:rPr>
                  <a:t>4</a:t>
                </a:r>
              </a:p>
            </p:txBody>
          </p:sp>
        </p:grpSp>
        <p:grpSp>
          <p:nvGrpSpPr>
            <p:cNvPr id="11" name="Group 45"/>
            <p:cNvGrpSpPr>
              <a:grpSpLocks/>
            </p:cNvGrpSpPr>
            <p:nvPr/>
          </p:nvGrpSpPr>
          <p:grpSpPr bwMode="auto">
            <a:xfrm>
              <a:off x="921" y="3120"/>
              <a:ext cx="4119" cy="339"/>
              <a:chOff x="921" y="3120"/>
              <a:chExt cx="4119" cy="339"/>
            </a:xfrm>
          </p:grpSpPr>
          <p:sp>
            <p:nvSpPr>
              <p:cNvPr id="12" name="AutoShape 30"/>
              <p:cNvSpPr>
                <a:spLocks noChangeArrowheads="1"/>
              </p:cNvSpPr>
              <p:nvPr/>
            </p:nvSpPr>
            <p:spPr bwMode="gray">
              <a:xfrm>
                <a:off x="1104" y="3120"/>
                <a:ext cx="3936" cy="334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33CC33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3" name="Group 31"/>
              <p:cNvGrpSpPr>
                <a:grpSpLocks/>
              </p:cNvGrpSpPr>
              <p:nvPr/>
            </p:nvGrpSpPr>
            <p:grpSpPr bwMode="auto">
              <a:xfrm>
                <a:off x="921" y="3143"/>
                <a:ext cx="316" cy="316"/>
                <a:chOff x="980" y="1412"/>
                <a:chExt cx="316" cy="316"/>
              </a:xfrm>
            </p:grpSpPr>
            <p:sp>
              <p:nvSpPr>
                <p:cNvPr id="16" name="Oval 32"/>
                <p:cNvSpPr>
                  <a:spLocks noChangeArrowheads="1"/>
                </p:cNvSpPr>
                <p:nvPr/>
              </p:nvSpPr>
              <p:spPr bwMode="gray">
                <a:xfrm>
                  <a:off x="980" y="1412"/>
                  <a:ext cx="316" cy="316"/>
                </a:xfrm>
                <a:prstGeom prst="ellipse">
                  <a:avLst/>
                </a:prstGeom>
                <a:solidFill>
                  <a:srgbClr val="33CC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" name="Oval 33"/>
                <p:cNvSpPr>
                  <a:spLocks noChangeArrowheads="1"/>
                </p:cNvSpPr>
                <p:nvPr/>
              </p:nvSpPr>
              <p:spPr bwMode="gray">
                <a:xfrm>
                  <a:off x="1028" y="1461"/>
                  <a:ext cx="220" cy="22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4" name="Text Box 34"/>
              <p:cNvSpPr txBox="1">
                <a:spLocks noChangeArrowheads="1"/>
              </p:cNvSpPr>
              <p:nvPr/>
            </p:nvSpPr>
            <p:spPr bwMode="gray">
              <a:xfrm>
                <a:off x="976" y="319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000000"/>
                    </a:solidFill>
                  </a:rPr>
                  <a:t>5</a:t>
                </a:r>
              </a:p>
            </p:txBody>
          </p:sp>
          <p:sp>
            <p:nvSpPr>
              <p:cNvPr id="15" name="Text Box 35"/>
              <p:cNvSpPr txBox="1">
                <a:spLocks noChangeArrowheads="1"/>
              </p:cNvSpPr>
              <p:nvPr/>
            </p:nvSpPr>
            <p:spPr bwMode="gray">
              <a:xfrm>
                <a:off x="1237" y="3174"/>
                <a:ext cx="3351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ru-RU" sz="2000" dirty="0"/>
                  <a:t>И</a:t>
                </a:r>
                <a:r>
                  <a:rPr lang="ru-RU" sz="2000" dirty="0" smtClean="0"/>
                  <a:t>нвестиции </a:t>
                </a:r>
                <a:r>
                  <a:rPr lang="ru-RU" sz="2000" dirty="0"/>
                  <a:t>в основной капитал, млрд. грн.</a:t>
                </a:r>
                <a:endParaRPr lang="en-US" sz="2000" b="1" dirty="0"/>
              </a:p>
            </p:txBody>
          </p:sp>
        </p:grpSp>
      </p:grpSp>
      <p:sp>
        <p:nvSpPr>
          <p:cNvPr id="42" name="Rectangle 7"/>
          <p:cNvSpPr txBox="1">
            <a:spLocks noChangeArrowheads="1"/>
          </p:cNvSpPr>
          <p:nvPr/>
        </p:nvSpPr>
        <p:spPr>
          <a:xfrm>
            <a:off x="213642" y="386032"/>
            <a:ext cx="8305800" cy="504825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9pPr>
          </a:lstStyle>
          <a:p>
            <a:r>
              <a:rPr lang="ru-RU" sz="3600" smtClean="0"/>
              <a:t>Оценка занятости населения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938157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title"/>
          </p:nvPr>
        </p:nvSpPr>
        <p:spPr>
          <a:xfrm>
            <a:off x="133937" y="858938"/>
            <a:ext cx="7884368" cy="504825"/>
          </a:xfrm>
        </p:spPr>
        <p:txBody>
          <a:bodyPr/>
          <a:lstStyle/>
          <a:p>
            <a:pPr lvl="0"/>
            <a:r>
              <a:rPr lang="ru-RU" sz="3200" dirty="0" smtClean="0"/>
              <a:t>Исходные данные в течении  11 лет:</a:t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44" name="Рисунок 43"/>
          <p:cNvPicPr/>
          <p:nvPr/>
        </p:nvPicPr>
        <p:blipFill rotWithShape="1">
          <a:blip r:embed="rId3"/>
          <a:srcRect l="6796" t="33909" r="46732" b="25803"/>
          <a:stretch/>
        </p:blipFill>
        <p:spPr bwMode="auto">
          <a:xfrm>
            <a:off x="133937" y="1340768"/>
            <a:ext cx="8768654" cy="47140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724128" y="6054834"/>
            <a:ext cx="30366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</a:t>
            </a: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u="sng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ukrstat</a:t>
            </a: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u="sng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</a:t>
            </a: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u="sng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ua</a:t>
            </a: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ru-RU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813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8920" t="18725" r="22135" b="55173"/>
          <a:stretch/>
        </p:blipFill>
        <p:spPr bwMode="auto">
          <a:xfrm>
            <a:off x="458858" y="4625299"/>
            <a:ext cx="8380970" cy="20440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7"/>
          <p:cNvSpPr txBox="1">
            <a:spLocks noChangeArrowheads="1"/>
          </p:cNvSpPr>
          <p:nvPr/>
        </p:nvSpPr>
        <p:spPr>
          <a:xfrm>
            <a:off x="134505" y="476672"/>
            <a:ext cx="7884368" cy="504825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9pPr>
          </a:lstStyle>
          <a:p>
            <a:r>
              <a:rPr lang="ru-RU" sz="3200" dirty="0" err="1" smtClean="0"/>
              <a:t>Мультиколлинеарность</a:t>
            </a:r>
            <a:r>
              <a:rPr lang="ru-RU" sz="3200" dirty="0" smtClean="0"/>
              <a:t>: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376646" y="1603068"/>
            <a:ext cx="8545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 помощью метода </a:t>
            </a:r>
            <a:r>
              <a:rPr lang="ru-RU" dirty="0" err="1" smtClean="0"/>
              <a:t>Феррара-Глобера</a:t>
            </a:r>
            <a:r>
              <a:rPr lang="ru-RU" dirty="0" smtClean="0"/>
              <a:t> и матрицы парных корреляций, делаем вывод о наличии </a:t>
            </a:r>
            <a:r>
              <a:rPr lang="ru-RU" dirty="0" err="1" smtClean="0"/>
              <a:t>мультиколлинерности</a:t>
            </a:r>
            <a:r>
              <a:rPr lang="ru-RU" dirty="0" smtClean="0"/>
              <a:t> в модели.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3"/>
          <a:srcRect l="8769" t="18442" r="29241" b="63968"/>
          <a:stretch/>
        </p:blipFill>
        <p:spPr bwMode="auto">
          <a:xfrm>
            <a:off x="458858" y="2948413"/>
            <a:ext cx="8532440" cy="16768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5617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628800"/>
            <a:ext cx="8545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Используя метод пошагового исключения, устраняем </a:t>
            </a:r>
            <a:r>
              <a:rPr lang="ru-RU" dirty="0" err="1" smtClean="0"/>
              <a:t>мультиколлинеарность</a:t>
            </a:r>
            <a:r>
              <a:rPr lang="ru-RU" dirty="0" smtClean="0"/>
              <a:t> в модели и оставляем в ней наиболее значимые переменные 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8618" t="18725" r="31509" b="59429"/>
          <a:stretch/>
        </p:blipFill>
        <p:spPr bwMode="auto">
          <a:xfrm>
            <a:off x="395536" y="2996952"/>
            <a:ext cx="7920880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7"/>
          <p:cNvSpPr txBox="1">
            <a:spLocks noChangeArrowheads="1"/>
          </p:cNvSpPr>
          <p:nvPr/>
        </p:nvSpPr>
        <p:spPr>
          <a:xfrm>
            <a:off x="134505" y="476672"/>
            <a:ext cx="7884368" cy="504825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9pPr>
          </a:lstStyle>
          <a:p>
            <a:r>
              <a:rPr lang="ru-RU" sz="3200" dirty="0" smtClean="0"/>
              <a:t>Построение модели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7754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 bwMode="auto">
          <a:xfrm>
            <a:off x="2015208" y="116632"/>
            <a:ext cx="6877272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7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800" dirty="0" smtClean="0"/>
              <a:t>В ходе исследования установлено, что зависимость между факторами установлена таким образом:</a:t>
            </a:r>
          </a:p>
          <a:p>
            <a:pPr marL="0" indent="0">
              <a:buNone/>
            </a:pPr>
            <a:r>
              <a:rPr lang="en-US" sz="2800" dirty="0" smtClean="0"/>
              <a:t>Y </a:t>
            </a:r>
            <a:r>
              <a:rPr lang="ru-RU" sz="2800" dirty="0" smtClean="0"/>
              <a:t>= </a:t>
            </a:r>
            <a:r>
              <a:rPr lang="ru-RU" sz="2800" dirty="0"/>
              <a:t>-1,13958 + </a:t>
            </a:r>
            <a:r>
              <a:rPr lang="ru-RU" sz="2800" dirty="0" smtClean="0"/>
              <a:t>0,88963</a:t>
            </a:r>
            <a:r>
              <a:rPr lang="en-US" sz="2800" dirty="0" smtClean="0"/>
              <a:t>*</a:t>
            </a:r>
            <a:r>
              <a:rPr lang="ru-RU" sz="2800" dirty="0" smtClean="0"/>
              <a:t>Х1 </a:t>
            </a:r>
            <a:r>
              <a:rPr lang="ru-RU" sz="2800" dirty="0"/>
              <a:t>+ </a:t>
            </a:r>
            <a:r>
              <a:rPr lang="ru-RU" sz="2800" dirty="0" smtClean="0"/>
              <a:t>0,01345</a:t>
            </a:r>
            <a:r>
              <a:rPr lang="en-US" sz="2800" dirty="0" smtClean="0"/>
              <a:t>*</a:t>
            </a:r>
            <a:r>
              <a:rPr lang="ru-RU" sz="2800" dirty="0" smtClean="0"/>
              <a:t>Х2 </a:t>
            </a:r>
            <a:r>
              <a:rPr lang="ru-RU" sz="2800" dirty="0"/>
              <a:t>+ </a:t>
            </a:r>
            <a:r>
              <a:rPr lang="ru-RU" sz="2800" dirty="0" smtClean="0"/>
              <a:t>0,01368</a:t>
            </a:r>
            <a:r>
              <a:rPr lang="en-US" sz="2800" dirty="0" smtClean="0"/>
              <a:t>*</a:t>
            </a:r>
            <a:r>
              <a:rPr lang="ru-RU" sz="2800" dirty="0" smtClean="0"/>
              <a:t>Х3</a:t>
            </a:r>
            <a:r>
              <a:rPr lang="en-US" sz="2800" dirty="0" smtClean="0"/>
              <a:t>,</a:t>
            </a:r>
            <a:r>
              <a:rPr lang="ru-RU" sz="2800" dirty="0" smtClean="0"/>
              <a:t> где:</a:t>
            </a:r>
          </a:p>
          <a:p>
            <a:pPr marL="0" indent="0">
              <a:buNone/>
            </a:pPr>
            <a:r>
              <a:rPr lang="ru-RU" sz="2800" dirty="0" smtClean="0"/>
              <a:t>Х1 - уровень </a:t>
            </a:r>
            <a:r>
              <a:rPr lang="ru-RU" sz="2800" dirty="0"/>
              <a:t>экономически – активного </a:t>
            </a:r>
            <a:r>
              <a:rPr lang="ru-RU" sz="2800" dirty="0" smtClean="0"/>
              <a:t>населения;</a:t>
            </a:r>
          </a:p>
          <a:p>
            <a:pPr marL="0" indent="0">
              <a:buNone/>
            </a:pPr>
            <a:r>
              <a:rPr lang="ru-RU" sz="2800" dirty="0" smtClean="0"/>
              <a:t>Х2 - потребность </a:t>
            </a:r>
            <a:r>
              <a:rPr lang="ru-RU" sz="2800" dirty="0"/>
              <a:t>предприятий в </a:t>
            </a:r>
            <a:r>
              <a:rPr lang="ru-RU" sz="2800" dirty="0" smtClean="0"/>
              <a:t>работниках;</a:t>
            </a:r>
          </a:p>
          <a:p>
            <a:pPr marL="0" indent="0">
              <a:buNone/>
            </a:pPr>
            <a:r>
              <a:rPr lang="ru-RU" sz="2800" dirty="0" smtClean="0"/>
              <a:t>Х3 - инвестиции </a:t>
            </a:r>
            <a:r>
              <a:rPr lang="ru-RU" sz="2800" dirty="0"/>
              <a:t>в основной </a:t>
            </a:r>
            <a:r>
              <a:rPr lang="ru-RU" sz="2800" dirty="0" smtClean="0"/>
              <a:t>капитал.</a:t>
            </a:r>
            <a:endParaRPr lang="ru-RU" sz="2800" dirty="0"/>
          </a:p>
          <a:p>
            <a:pPr algn="just"/>
            <a:r>
              <a:rPr lang="ru-RU" sz="2800" dirty="0" smtClean="0"/>
              <a:t> В новой модели было установлено отсутствие </a:t>
            </a:r>
            <a:r>
              <a:rPr lang="ru-RU" sz="2800" dirty="0" err="1" smtClean="0"/>
              <a:t>мультиколлинеарности</a:t>
            </a:r>
            <a:r>
              <a:rPr lang="ru-RU" sz="2800" dirty="0" smtClean="0"/>
              <a:t>. Так же, с помощью </a:t>
            </a:r>
            <a:r>
              <a:rPr lang="ru-RU" sz="2800" dirty="0"/>
              <a:t>метода </a:t>
            </a:r>
            <a:r>
              <a:rPr lang="ru-RU" sz="2800" dirty="0" err="1"/>
              <a:t>Голдфелда-Квандта</a:t>
            </a:r>
            <a:r>
              <a:rPr lang="ru-RU" sz="2800" dirty="0"/>
              <a:t> </a:t>
            </a:r>
            <a:r>
              <a:rPr lang="ru-RU" sz="2800" dirty="0" err="1" smtClean="0"/>
              <a:t>установилено</a:t>
            </a:r>
            <a:r>
              <a:rPr lang="ru-RU" sz="2800" dirty="0" smtClean="0"/>
              <a:t> </a:t>
            </a:r>
            <a:r>
              <a:rPr lang="ru-RU" sz="2800" dirty="0" err="1" smtClean="0"/>
              <a:t>отстутствие</a:t>
            </a:r>
            <a:r>
              <a:rPr lang="ru-RU" sz="2800" dirty="0" smtClean="0"/>
              <a:t> </a:t>
            </a:r>
            <a:r>
              <a:rPr lang="ru-RU" sz="2800" dirty="0" err="1" smtClean="0"/>
              <a:t>гетероскедастичности</a:t>
            </a:r>
            <a:r>
              <a:rPr lang="ru-RU" sz="2800" dirty="0" smtClean="0"/>
              <a:t>.</a:t>
            </a:r>
          </a:p>
          <a:p>
            <a:pPr algn="just"/>
            <a:r>
              <a:rPr lang="ru-RU" sz="2800" dirty="0" smtClean="0"/>
              <a:t>Расчетный критерий </a:t>
            </a:r>
            <a:r>
              <a:rPr lang="ru-RU" sz="2800" dirty="0" err="1" smtClean="0"/>
              <a:t>Дарбина</a:t>
            </a:r>
            <a:r>
              <a:rPr lang="ru-RU" sz="2800" dirty="0" smtClean="0"/>
              <a:t>- Уотсона попал в интервал                        , что свидетельствует об отсутствии автокорреляции.</a:t>
            </a:r>
          </a:p>
          <a:p>
            <a:pPr algn="just"/>
            <a:r>
              <a:rPr lang="ru-RU" sz="2800" dirty="0" smtClean="0"/>
              <a:t>С помощью критерия Фишера сделан вывод об адекватности построенной модели.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256438"/>
              </p:ext>
            </p:extLst>
          </p:nvPr>
        </p:nvGraphicFramePr>
        <p:xfrm>
          <a:off x="3802258" y="4077072"/>
          <a:ext cx="1539481" cy="288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Уравнение" r:id="rId5" imgW="1473200" imgH="279400" progId="Equation.3">
                  <p:embed/>
                </p:oleObj>
              </mc:Choice>
              <mc:Fallback>
                <p:oleObj name="Уравнение" r:id="rId5" imgW="1473200" imgH="279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2258" y="4077072"/>
                        <a:ext cx="1539481" cy="2880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Рисунок 10"/>
          <p:cNvPicPr/>
          <p:nvPr/>
        </p:nvPicPr>
        <p:blipFill rotWithShape="1">
          <a:blip r:embed="rId7"/>
          <a:srcRect l="8618" t="18441" r="61143" b="66522"/>
          <a:stretch/>
        </p:blipFill>
        <p:spPr bwMode="auto">
          <a:xfrm>
            <a:off x="2323992" y="5247596"/>
            <a:ext cx="4496012" cy="13485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53527" y="1233140"/>
            <a:ext cx="81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 разработан прогноз уровня занятости населения (на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данных значений текущего года).</a:t>
            </a:r>
          </a:p>
        </p:txBody>
      </p:sp>
      <p:sp>
        <p:nvSpPr>
          <p:cNvPr id="3" name="Rectangle 7"/>
          <p:cNvSpPr txBox="1">
            <a:spLocks noChangeArrowheads="1"/>
          </p:cNvSpPr>
          <p:nvPr/>
        </p:nvSpPr>
        <p:spPr>
          <a:xfrm>
            <a:off x="134505" y="476672"/>
            <a:ext cx="7884368" cy="504825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anose="020B0604020202020204" pitchFamily="34" charset="0"/>
              </a:defRPr>
            </a:lvl9pPr>
          </a:lstStyle>
          <a:p>
            <a:r>
              <a:rPr lang="ru-RU" sz="3200" dirty="0" smtClean="0"/>
              <a:t>Прогноз на 2015 год</a:t>
            </a:r>
            <a:endParaRPr lang="ru-RU" sz="3200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8618" t="18158" r="49652" b="53755"/>
          <a:stretch/>
        </p:blipFill>
        <p:spPr bwMode="auto">
          <a:xfrm>
            <a:off x="755576" y="2168558"/>
            <a:ext cx="6995520" cy="20970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34505" y="4296861"/>
            <a:ext cx="8757298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3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Получаем, что с вероятностью 95 %, в 2015 году уровень занятости будет колебаться от 66,93% до 67, 22%.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3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первом квартале 2015 года наблюдался уровень занятости 67%. Таким образом, делаем вывод об эффективности прогноза.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1844824"/>
            <a:ext cx="80648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Вывод: </a:t>
            </a:r>
          </a:p>
          <a:p>
            <a:pPr algn="just"/>
            <a:r>
              <a:rPr lang="ru-RU" dirty="0" smtClean="0"/>
              <a:t>С помощью эконометрических методов, в этой работе, мною было проведено исследование уровня </a:t>
            </a:r>
            <a:r>
              <a:rPr lang="ru-RU" dirty="0"/>
              <a:t>занятости населения Украины в течении 11 лет. Были </a:t>
            </a:r>
            <a:r>
              <a:rPr lang="ru-RU" dirty="0" smtClean="0"/>
              <a:t>выявлены факторы, влияющие на </a:t>
            </a:r>
            <a:r>
              <a:rPr lang="ru-RU" dirty="0"/>
              <a:t>уровень </a:t>
            </a:r>
            <a:r>
              <a:rPr lang="ru-RU" dirty="0" smtClean="0"/>
              <a:t>занятости (уровень </a:t>
            </a:r>
            <a:r>
              <a:rPr lang="ru-RU" dirty="0"/>
              <a:t>экономически-активного населения, потребность предприятий в работниках и </a:t>
            </a:r>
            <a:r>
              <a:rPr lang="ru-RU" dirty="0" smtClean="0"/>
              <a:t>инвестици</a:t>
            </a:r>
            <a:r>
              <a:rPr lang="ru-RU" dirty="0"/>
              <a:t>и</a:t>
            </a:r>
            <a:r>
              <a:rPr lang="ru-RU" dirty="0" smtClean="0"/>
              <a:t> </a:t>
            </a:r>
            <a:r>
              <a:rPr lang="ru-RU" dirty="0"/>
              <a:t>в основной </a:t>
            </a:r>
            <a:r>
              <a:rPr lang="ru-RU" dirty="0" smtClean="0"/>
              <a:t>капитал). </a:t>
            </a:r>
          </a:p>
          <a:p>
            <a:pPr algn="just"/>
            <a:r>
              <a:rPr lang="ru-RU" dirty="0"/>
              <a:t>Так же </a:t>
            </a:r>
            <a:r>
              <a:rPr lang="ru-RU" dirty="0" smtClean="0"/>
              <a:t>разработан прогноз, </a:t>
            </a:r>
            <a:r>
              <a:rPr lang="ru-RU" dirty="0"/>
              <a:t>п</a:t>
            </a:r>
            <a:r>
              <a:rPr lang="ru-RU" dirty="0" smtClean="0"/>
              <a:t>равильность которого была </a:t>
            </a:r>
            <a:r>
              <a:rPr lang="ru-RU" dirty="0"/>
              <a:t>подтверждена реальными данными.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971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3140968"/>
            <a:ext cx="73901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Спасибо за внимание!</a:t>
            </a:r>
            <a:endParaRPr lang="ru-RU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836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-24">
  <a:themeElements>
    <a:clrScheme name="powerpoint-template-24 15">
      <a:dk1>
        <a:srgbClr val="4D4D4D"/>
      </a:dk1>
      <a:lt1>
        <a:srgbClr val="FFFFFF"/>
      </a:lt1>
      <a:dk2>
        <a:srgbClr val="4D4D4D"/>
      </a:dk2>
      <a:lt2>
        <a:srgbClr val="4D8EBB"/>
      </a:lt2>
      <a:accent1>
        <a:srgbClr val="5893B8"/>
      </a:accent1>
      <a:accent2>
        <a:srgbClr val="93BAD6"/>
      </a:accent2>
      <a:accent3>
        <a:srgbClr val="FFFFFF"/>
      </a:accent3>
      <a:accent4>
        <a:srgbClr val="404040"/>
      </a:accent4>
      <a:accent5>
        <a:srgbClr val="B4C8D8"/>
      </a:accent5>
      <a:accent6>
        <a:srgbClr val="85A8C2"/>
      </a:accent6>
      <a:hlink>
        <a:srgbClr val="AECDE1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0E0F83"/>
        </a:lt2>
        <a:accent1>
          <a:srgbClr val="4049D2"/>
        </a:accent1>
        <a:accent2>
          <a:srgbClr val="494FD9"/>
        </a:accent2>
        <a:accent3>
          <a:srgbClr val="FFFFFF"/>
        </a:accent3>
        <a:accent4>
          <a:srgbClr val="404040"/>
        </a:accent4>
        <a:accent5>
          <a:srgbClr val="AFB1E5"/>
        </a:accent5>
        <a:accent6>
          <a:srgbClr val="4147C4"/>
        </a:accent6>
        <a:hlink>
          <a:srgbClr val="757DD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4B8ACD"/>
        </a:lt2>
        <a:accent1>
          <a:srgbClr val="5C98C2"/>
        </a:accent1>
        <a:accent2>
          <a:srgbClr val="93BAD6"/>
        </a:accent2>
        <a:accent3>
          <a:srgbClr val="FFFFFF"/>
        </a:accent3>
        <a:accent4>
          <a:srgbClr val="404040"/>
        </a:accent4>
        <a:accent5>
          <a:srgbClr val="B5CADD"/>
        </a:accent5>
        <a:accent6>
          <a:srgbClr val="85A8C2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114682"/>
        </a:lt2>
        <a:accent1>
          <a:srgbClr val="295B99"/>
        </a:accent1>
        <a:accent2>
          <a:srgbClr val="406DA6"/>
        </a:accent2>
        <a:accent3>
          <a:srgbClr val="FFFFFF"/>
        </a:accent3>
        <a:accent4>
          <a:srgbClr val="404040"/>
        </a:accent4>
        <a:accent5>
          <a:srgbClr val="ACB5CA"/>
        </a:accent5>
        <a:accent6>
          <a:srgbClr val="396296"/>
        </a:accent6>
        <a:hlink>
          <a:srgbClr val="5F84B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1984CC"/>
        </a:lt2>
        <a:accent1>
          <a:srgbClr val="0960AF"/>
        </a:accent1>
        <a:accent2>
          <a:srgbClr val="05438C"/>
        </a:accent2>
        <a:accent3>
          <a:srgbClr val="FFFFFF"/>
        </a:accent3>
        <a:accent4>
          <a:srgbClr val="404040"/>
        </a:accent4>
        <a:accent5>
          <a:srgbClr val="AAB6D4"/>
        </a:accent5>
        <a:accent6>
          <a:srgbClr val="043C7E"/>
        </a:accent6>
        <a:hlink>
          <a:srgbClr val="0230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116DE4"/>
        </a:lt2>
        <a:accent1>
          <a:srgbClr val="235CAF"/>
        </a:accent1>
        <a:accent2>
          <a:srgbClr val="54A1EE"/>
        </a:accent2>
        <a:accent3>
          <a:srgbClr val="FFFFFF"/>
        </a:accent3>
        <a:accent4>
          <a:srgbClr val="404040"/>
        </a:accent4>
        <a:accent5>
          <a:srgbClr val="ACB5D4"/>
        </a:accent5>
        <a:accent6>
          <a:srgbClr val="4B91D8"/>
        </a:accent6>
        <a:hlink>
          <a:srgbClr val="1391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4188D7"/>
        </a:lt2>
        <a:accent1>
          <a:srgbClr val="4C9CD2"/>
        </a:accent1>
        <a:accent2>
          <a:srgbClr val="84BEE6"/>
        </a:accent2>
        <a:accent3>
          <a:srgbClr val="FFFFFF"/>
        </a:accent3>
        <a:accent4>
          <a:srgbClr val="404040"/>
        </a:accent4>
        <a:accent5>
          <a:srgbClr val="B2CBE5"/>
        </a:accent5>
        <a:accent6>
          <a:srgbClr val="77ACD0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0190F1"/>
        </a:lt2>
        <a:accent1>
          <a:srgbClr val="1FA4FF"/>
        </a:accent1>
        <a:accent2>
          <a:srgbClr val="21C5FF"/>
        </a:accent2>
        <a:accent3>
          <a:srgbClr val="FFFFFF"/>
        </a:accent3>
        <a:accent4>
          <a:srgbClr val="404040"/>
        </a:accent4>
        <a:accent5>
          <a:srgbClr val="ABCFFF"/>
        </a:accent5>
        <a:accent6>
          <a:srgbClr val="1DB2E7"/>
        </a:accent6>
        <a:hlink>
          <a:srgbClr val="21DA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005BE2"/>
        </a:lt2>
        <a:accent1>
          <a:srgbClr val="1F84FF"/>
        </a:accent1>
        <a:accent2>
          <a:srgbClr val="21AAFF"/>
        </a:accent2>
        <a:accent3>
          <a:srgbClr val="FFFFFF"/>
        </a:accent3>
        <a:accent4>
          <a:srgbClr val="404040"/>
        </a:accent4>
        <a:accent5>
          <a:srgbClr val="ABC2FF"/>
        </a:accent5>
        <a:accent6>
          <a:srgbClr val="1D9AE7"/>
        </a:accent6>
        <a:hlink>
          <a:srgbClr val="21CA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4A6E8"/>
        </a:lt2>
        <a:accent1>
          <a:srgbClr val="0C84F2"/>
        </a:accent1>
        <a:accent2>
          <a:srgbClr val="086BE2"/>
        </a:accent2>
        <a:accent3>
          <a:srgbClr val="FFFFFF"/>
        </a:accent3>
        <a:accent4>
          <a:srgbClr val="404040"/>
        </a:accent4>
        <a:accent5>
          <a:srgbClr val="AAC2F7"/>
        </a:accent5>
        <a:accent6>
          <a:srgbClr val="0660CD"/>
        </a:accent6>
        <a:hlink>
          <a:srgbClr val="0454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4BDE8"/>
        </a:lt2>
        <a:accent1>
          <a:srgbClr val="0AA6F4"/>
        </a:accent1>
        <a:accent2>
          <a:srgbClr val="098FE1"/>
        </a:accent2>
        <a:accent3>
          <a:srgbClr val="FFFFFF"/>
        </a:accent3>
        <a:accent4>
          <a:srgbClr val="404040"/>
        </a:accent4>
        <a:accent5>
          <a:srgbClr val="AAD0F8"/>
        </a:accent5>
        <a:accent6>
          <a:srgbClr val="0781CC"/>
        </a:accent6>
        <a:hlink>
          <a:srgbClr val="0471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ED1313"/>
        </a:lt2>
        <a:accent1>
          <a:srgbClr val="0AA6F4"/>
        </a:accent1>
        <a:accent2>
          <a:srgbClr val="098FE1"/>
        </a:accent2>
        <a:accent3>
          <a:srgbClr val="FFFFFF"/>
        </a:accent3>
        <a:accent4>
          <a:srgbClr val="404040"/>
        </a:accent4>
        <a:accent5>
          <a:srgbClr val="AAD0F8"/>
        </a:accent5>
        <a:accent6>
          <a:srgbClr val="0781CC"/>
        </a:accent6>
        <a:hlink>
          <a:srgbClr val="0471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4D4D4D"/>
        </a:dk1>
        <a:lt1>
          <a:srgbClr val="FFFFFF"/>
        </a:lt1>
        <a:dk2>
          <a:srgbClr val="4D4D4D"/>
        </a:dk2>
        <a:lt2>
          <a:srgbClr val="FFCF01"/>
        </a:lt2>
        <a:accent1>
          <a:srgbClr val="0AA6F4"/>
        </a:accent1>
        <a:accent2>
          <a:srgbClr val="098FE1"/>
        </a:accent2>
        <a:accent3>
          <a:srgbClr val="FFFFFF"/>
        </a:accent3>
        <a:accent4>
          <a:srgbClr val="404040"/>
        </a:accent4>
        <a:accent5>
          <a:srgbClr val="AAD0F8"/>
        </a:accent5>
        <a:accent6>
          <a:srgbClr val="0781CC"/>
        </a:accent6>
        <a:hlink>
          <a:srgbClr val="0471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4D4D4D"/>
        </a:dk1>
        <a:lt1>
          <a:srgbClr val="FFFFFF"/>
        </a:lt1>
        <a:dk2>
          <a:srgbClr val="4D4D4D"/>
        </a:dk2>
        <a:lt2>
          <a:srgbClr val="4D8EBB"/>
        </a:lt2>
        <a:accent1>
          <a:srgbClr val="5893B8"/>
        </a:accent1>
        <a:accent2>
          <a:srgbClr val="93BAD6"/>
        </a:accent2>
        <a:accent3>
          <a:srgbClr val="FFFFFF"/>
        </a:accent3>
        <a:accent4>
          <a:srgbClr val="404040"/>
        </a:accent4>
        <a:accent5>
          <a:srgbClr val="B4C8D8"/>
        </a:accent5>
        <a:accent6>
          <a:srgbClr val="85A8C2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304</Template>
  <TotalTime>224</TotalTime>
  <Words>460</Words>
  <Application>Microsoft Office PowerPoint</Application>
  <PresentationFormat>Экран (4:3)</PresentationFormat>
  <Paragraphs>50</Paragraphs>
  <Slides>11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Microsoft Sans Serif</vt:lpstr>
      <vt:lpstr>Times New Roman</vt:lpstr>
      <vt:lpstr>powerpoint-template-24</vt:lpstr>
      <vt:lpstr>Уравнение</vt:lpstr>
      <vt:lpstr>Эконометрическая модель уровня занятости населения Украины</vt:lpstr>
      <vt:lpstr>Оценка занятости населения</vt:lpstr>
      <vt:lpstr>Оценка занятости населения</vt:lpstr>
      <vt:lpstr>Презентация PowerPoint</vt:lpstr>
      <vt:lpstr>Исходные данные в течении  11 лет: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Екатерина Дулимова</dc:creator>
  <cp:lastModifiedBy>Екатерина Дулимова</cp:lastModifiedBy>
  <cp:revision>14</cp:revision>
  <dcterms:created xsi:type="dcterms:W3CDTF">2015-05-24T17:48:22Z</dcterms:created>
  <dcterms:modified xsi:type="dcterms:W3CDTF">2016-03-12T10:15:44Z</dcterms:modified>
</cp:coreProperties>
</file>