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1" r:id="rId6"/>
    <p:sldId id="263" r:id="rId7"/>
    <p:sldId id="264" r:id="rId8"/>
    <p:sldId id="265" r:id="rId9"/>
    <p:sldId id="268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80FB6D-3CBB-4646-BB52-696B2B9CCBF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63F125-30A7-4C44-B67E-5218D9C9FE98}">
      <dgm:prSet/>
      <dgm:spPr/>
      <dgm:t>
        <a:bodyPr/>
        <a:lstStyle/>
        <a:p>
          <a:pPr rtl="0"/>
          <a:r>
            <a:rPr lang="ru-RU" dirty="0" smtClean="0"/>
            <a:t>показатели, основанные на структуре и достаточности капитала банка;</a:t>
          </a:r>
          <a:endParaRPr lang="ru-RU" dirty="0"/>
        </a:p>
      </dgm:t>
    </dgm:pt>
    <dgm:pt modelId="{88483B62-1F91-4EBF-8ED4-8EEDF0609587}" type="parTrans" cxnId="{35D033A2-F0D7-4CB9-B76F-3243B4479ACF}">
      <dgm:prSet/>
      <dgm:spPr/>
      <dgm:t>
        <a:bodyPr/>
        <a:lstStyle/>
        <a:p>
          <a:endParaRPr lang="ru-RU"/>
        </a:p>
      </dgm:t>
    </dgm:pt>
    <dgm:pt modelId="{3A366A16-B3B0-4C4D-AFF8-E376750C085B}" type="sibTrans" cxnId="{35D033A2-F0D7-4CB9-B76F-3243B4479ACF}">
      <dgm:prSet/>
      <dgm:spPr/>
      <dgm:t>
        <a:bodyPr/>
        <a:lstStyle/>
        <a:p>
          <a:endParaRPr lang="ru-RU"/>
        </a:p>
      </dgm:t>
    </dgm:pt>
    <dgm:pt modelId="{D5380CD1-2DEB-4AF9-B573-33A61147D193}">
      <dgm:prSet/>
      <dgm:spPr/>
      <dgm:t>
        <a:bodyPr/>
        <a:lstStyle/>
        <a:p>
          <a:pPr rtl="0"/>
          <a:r>
            <a:rPr lang="ru-RU" smtClean="0"/>
            <a:t>показатели, основанные на структуре привлеченных и заемных средств;</a:t>
          </a:r>
          <a:endParaRPr lang="ru-RU"/>
        </a:p>
      </dgm:t>
    </dgm:pt>
    <dgm:pt modelId="{91F75F6C-8408-4273-A0A7-DE138EFD94F9}" type="parTrans" cxnId="{05DA015C-97A1-4B10-B25C-FE3657943FD8}">
      <dgm:prSet/>
      <dgm:spPr/>
      <dgm:t>
        <a:bodyPr/>
        <a:lstStyle/>
        <a:p>
          <a:endParaRPr lang="ru-RU"/>
        </a:p>
      </dgm:t>
    </dgm:pt>
    <dgm:pt modelId="{6FB00213-0E23-4A2B-BE57-43867AECDB4B}" type="sibTrans" cxnId="{05DA015C-97A1-4B10-B25C-FE3657943FD8}">
      <dgm:prSet/>
      <dgm:spPr/>
      <dgm:t>
        <a:bodyPr/>
        <a:lstStyle/>
        <a:p>
          <a:endParaRPr lang="ru-RU"/>
        </a:p>
      </dgm:t>
    </dgm:pt>
    <dgm:pt modelId="{293B45A5-78D3-4507-A59B-561A523AD32A}">
      <dgm:prSet/>
      <dgm:spPr/>
      <dgm:t>
        <a:bodyPr/>
        <a:lstStyle/>
        <a:p>
          <a:pPr rtl="0"/>
          <a:r>
            <a:rPr lang="ru-RU" smtClean="0"/>
            <a:t>показатели, основанные на качестве активов банка;</a:t>
          </a:r>
          <a:endParaRPr lang="ru-RU"/>
        </a:p>
      </dgm:t>
    </dgm:pt>
    <dgm:pt modelId="{CA4ACF7A-82E1-4C17-90F0-D49FBF02000F}" type="parTrans" cxnId="{565FCD2B-9E89-4848-91C6-F91BD10D8AE3}">
      <dgm:prSet/>
      <dgm:spPr/>
      <dgm:t>
        <a:bodyPr/>
        <a:lstStyle/>
        <a:p>
          <a:endParaRPr lang="ru-RU"/>
        </a:p>
      </dgm:t>
    </dgm:pt>
    <dgm:pt modelId="{FA4CB091-B6D6-4EEE-9D9F-A0EB9349D1C1}" type="sibTrans" cxnId="{565FCD2B-9E89-4848-91C6-F91BD10D8AE3}">
      <dgm:prSet/>
      <dgm:spPr/>
      <dgm:t>
        <a:bodyPr/>
        <a:lstStyle/>
        <a:p>
          <a:endParaRPr lang="ru-RU"/>
        </a:p>
      </dgm:t>
    </dgm:pt>
    <dgm:pt modelId="{9A596CC4-108A-4321-9F37-BB66FAF9DB4C}">
      <dgm:prSet/>
      <dgm:spPr/>
      <dgm:t>
        <a:bodyPr/>
        <a:lstStyle/>
        <a:p>
          <a:pPr rtl="0"/>
          <a:r>
            <a:rPr lang="ru-RU" dirty="0" smtClean="0"/>
            <a:t>показатели, характеризующие динамику (поведение ) отдельных составляющих актива и пассива.</a:t>
          </a:r>
          <a:endParaRPr lang="ru-RU" dirty="0"/>
        </a:p>
      </dgm:t>
    </dgm:pt>
    <dgm:pt modelId="{129C71DE-63DB-4A59-8BD5-26D4DCB47CA0}" type="parTrans" cxnId="{4082988F-E3F7-4E09-8AF1-BF5D1335AB3B}">
      <dgm:prSet/>
      <dgm:spPr/>
      <dgm:t>
        <a:bodyPr/>
        <a:lstStyle/>
        <a:p>
          <a:endParaRPr lang="ru-RU"/>
        </a:p>
      </dgm:t>
    </dgm:pt>
    <dgm:pt modelId="{35DA0159-BC01-475E-841A-3776A6C0F630}" type="sibTrans" cxnId="{4082988F-E3F7-4E09-8AF1-BF5D1335AB3B}">
      <dgm:prSet/>
      <dgm:spPr/>
      <dgm:t>
        <a:bodyPr/>
        <a:lstStyle/>
        <a:p>
          <a:endParaRPr lang="ru-RU"/>
        </a:p>
      </dgm:t>
    </dgm:pt>
    <dgm:pt modelId="{EC1D36B8-7A22-4E53-805C-08513EF1A49E}" type="pres">
      <dgm:prSet presAssocID="{7A80FB6D-3CBB-4646-BB52-696B2B9CCBF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EB53ED-2B33-46E1-B513-672FEE89BACD}" type="pres">
      <dgm:prSet presAssocID="{7A80FB6D-3CBB-4646-BB52-696B2B9CCBFA}" presName="arrow" presStyleLbl="bgShp" presStyleIdx="0" presStyleCnt="1"/>
      <dgm:spPr/>
    </dgm:pt>
    <dgm:pt modelId="{09A2DFDD-C06E-45D1-B1B4-A8CB4D987539}" type="pres">
      <dgm:prSet presAssocID="{7A80FB6D-3CBB-4646-BB52-696B2B9CCBFA}" presName="linearProcess" presStyleCnt="0"/>
      <dgm:spPr/>
    </dgm:pt>
    <dgm:pt modelId="{A1C1BDCF-BCED-4163-BBF1-467CF046FAF8}" type="pres">
      <dgm:prSet presAssocID="{B963F125-30A7-4C44-B67E-5218D9C9FE98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BE258B-3DB9-4156-95FD-58B023B21BD0}" type="pres">
      <dgm:prSet presAssocID="{3A366A16-B3B0-4C4D-AFF8-E376750C085B}" presName="sibTrans" presStyleCnt="0"/>
      <dgm:spPr/>
    </dgm:pt>
    <dgm:pt modelId="{58DE25A0-FF75-4B68-9AD9-91F704839CE2}" type="pres">
      <dgm:prSet presAssocID="{D5380CD1-2DEB-4AF9-B573-33A61147D193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35D589-A616-4663-A909-D9CEE9E85CFF}" type="pres">
      <dgm:prSet presAssocID="{6FB00213-0E23-4A2B-BE57-43867AECDB4B}" presName="sibTrans" presStyleCnt="0"/>
      <dgm:spPr/>
    </dgm:pt>
    <dgm:pt modelId="{3A51F473-F791-4154-BF3B-6C00187EE492}" type="pres">
      <dgm:prSet presAssocID="{293B45A5-78D3-4507-A59B-561A523AD32A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192E2D-6B62-41A1-964B-9F04794A201B}" type="pres">
      <dgm:prSet presAssocID="{FA4CB091-B6D6-4EEE-9D9F-A0EB9349D1C1}" presName="sibTrans" presStyleCnt="0"/>
      <dgm:spPr/>
    </dgm:pt>
    <dgm:pt modelId="{DA75A5FB-A508-437C-940B-E87AC4AB9665}" type="pres">
      <dgm:prSet presAssocID="{9A596CC4-108A-4321-9F37-BB66FAF9DB4C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230793-25B3-4F5B-91D0-C2443F39ECB1}" type="presOf" srcId="{D5380CD1-2DEB-4AF9-B573-33A61147D193}" destId="{58DE25A0-FF75-4B68-9AD9-91F704839CE2}" srcOrd="0" destOrd="0" presId="urn:microsoft.com/office/officeart/2005/8/layout/hProcess9"/>
    <dgm:cxn modelId="{8F048DBE-5F40-45D3-BC29-FA08EBEDBA51}" type="presOf" srcId="{7A80FB6D-3CBB-4646-BB52-696B2B9CCBFA}" destId="{EC1D36B8-7A22-4E53-805C-08513EF1A49E}" srcOrd="0" destOrd="0" presId="urn:microsoft.com/office/officeart/2005/8/layout/hProcess9"/>
    <dgm:cxn modelId="{565FCD2B-9E89-4848-91C6-F91BD10D8AE3}" srcId="{7A80FB6D-3CBB-4646-BB52-696B2B9CCBFA}" destId="{293B45A5-78D3-4507-A59B-561A523AD32A}" srcOrd="2" destOrd="0" parTransId="{CA4ACF7A-82E1-4C17-90F0-D49FBF02000F}" sibTransId="{FA4CB091-B6D6-4EEE-9D9F-A0EB9349D1C1}"/>
    <dgm:cxn modelId="{05DA015C-97A1-4B10-B25C-FE3657943FD8}" srcId="{7A80FB6D-3CBB-4646-BB52-696B2B9CCBFA}" destId="{D5380CD1-2DEB-4AF9-B573-33A61147D193}" srcOrd="1" destOrd="0" parTransId="{91F75F6C-8408-4273-A0A7-DE138EFD94F9}" sibTransId="{6FB00213-0E23-4A2B-BE57-43867AECDB4B}"/>
    <dgm:cxn modelId="{3F4FC0B3-73B4-4133-BF6E-CE98FC4ED4A5}" type="presOf" srcId="{9A596CC4-108A-4321-9F37-BB66FAF9DB4C}" destId="{DA75A5FB-A508-437C-940B-E87AC4AB9665}" srcOrd="0" destOrd="0" presId="urn:microsoft.com/office/officeart/2005/8/layout/hProcess9"/>
    <dgm:cxn modelId="{91BE6B7D-BBDC-4722-AA56-B3845684CEAE}" type="presOf" srcId="{B963F125-30A7-4C44-B67E-5218D9C9FE98}" destId="{A1C1BDCF-BCED-4163-BBF1-467CF046FAF8}" srcOrd="0" destOrd="0" presId="urn:microsoft.com/office/officeart/2005/8/layout/hProcess9"/>
    <dgm:cxn modelId="{35D033A2-F0D7-4CB9-B76F-3243B4479ACF}" srcId="{7A80FB6D-3CBB-4646-BB52-696B2B9CCBFA}" destId="{B963F125-30A7-4C44-B67E-5218D9C9FE98}" srcOrd="0" destOrd="0" parTransId="{88483B62-1F91-4EBF-8ED4-8EEDF0609587}" sibTransId="{3A366A16-B3B0-4C4D-AFF8-E376750C085B}"/>
    <dgm:cxn modelId="{4082988F-E3F7-4E09-8AF1-BF5D1335AB3B}" srcId="{7A80FB6D-3CBB-4646-BB52-696B2B9CCBFA}" destId="{9A596CC4-108A-4321-9F37-BB66FAF9DB4C}" srcOrd="3" destOrd="0" parTransId="{129C71DE-63DB-4A59-8BD5-26D4DCB47CA0}" sibTransId="{35DA0159-BC01-475E-841A-3776A6C0F630}"/>
    <dgm:cxn modelId="{4E549D35-452A-4164-AA20-11348FFC9BDE}" type="presOf" srcId="{293B45A5-78D3-4507-A59B-561A523AD32A}" destId="{3A51F473-F791-4154-BF3B-6C00187EE492}" srcOrd="0" destOrd="0" presId="urn:microsoft.com/office/officeart/2005/8/layout/hProcess9"/>
    <dgm:cxn modelId="{AD6DF8D3-BC3F-4F52-86A8-445B1C5FAF64}" type="presParOf" srcId="{EC1D36B8-7A22-4E53-805C-08513EF1A49E}" destId="{99EB53ED-2B33-46E1-B513-672FEE89BACD}" srcOrd="0" destOrd="0" presId="urn:microsoft.com/office/officeart/2005/8/layout/hProcess9"/>
    <dgm:cxn modelId="{F06BF186-916B-43F5-90A2-2733E5526A99}" type="presParOf" srcId="{EC1D36B8-7A22-4E53-805C-08513EF1A49E}" destId="{09A2DFDD-C06E-45D1-B1B4-A8CB4D987539}" srcOrd="1" destOrd="0" presId="urn:microsoft.com/office/officeart/2005/8/layout/hProcess9"/>
    <dgm:cxn modelId="{5EF7BFED-962B-4188-9312-B65702F8720E}" type="presParOf" srcId="{09A2DFDD-C06E-45D1-B1B4-A8CB4D987539}" destId="{A1C1BDCF-BCED-4163-BBF1-467CF046FAF8}" srcOrd="0" destOrd="0" presId="urn:microsoft.com/office/officeart/2005/8/layout/hProcess9"/>
    <dgm:cxn modelId="{AC1494D1-765C-4CE3-94D9-9F20114E0AC7}" type="presParOf" srcId="{09A2DFDD-C06E-45D1-B1B4-A8CB4D987539}" destId="{F3BE258B-3DB9-4156-95FD-58B023B21BD0}" srcOrd="1" destOrd="0" presId="urn:microsoft.com/office/officeart/2005/8/layout/hProcess9"/>
    <dgm:cxn modelId="{1065C40B-B264-4EDA-8672-1A055DC54F4B}" type="presParOf" srcId="{09A2DFDD-C06E-45D1-B1B4-A8CB4D987539}" destId="{58DE25A0-FF75-4B68-9AD9-91F704839CE2}" srcOrd="2" destOrd="0" presId="urn:microsoft.com/office/officeart/2005/8/layout/hProcess9"/>
    <dgm:cxn modelId="{782A5C22-A282-4F7A-8120-EA42AFA6CF66}" type="presParOf" srcId="{09A2DFDD-C06E-45D1-B1B4-A8CB4D987539}" destId="{2C35D589-A616-4663-A909-D9CEE9E85CFF}" srcOrd="3" destOrd="0" presId="urn:microsoft.com/office/officeart/2005/8/layout/hProcess9"/>
    <dgm:cxn modelId="{B851D412-3B25-4487-AD21-444D3406D912}" type="presParOf" srcId="{09A2DFDD-C06E-45D1-B1B4-A8CB4D987539}" destId="{3A51F473-F791-4154-BF3B-6C00187EE492}" srcOrd="4" destOrd="0" presId="urn:microsoft.com/office/officeart/2005/8/layout/hProcess9"/>
    <dgm:cxn modelId="{8CFC5B5B-548F-4FEB-A8F0-224065871DAE}" type="presParOf" srcId="{09A2DFDD-C06E-45D1-B1B4-A8CB4D987539}" destId="{A9192E2D-6B62-41A1-964B-9F04794A201B}" srcOrd="5" destOrd="0" presId="urn:microsoft.com/office/officeart/2005/8/layout/hProcess9"/>
    <dgm:cxn modelId="{4D3A5655-1288-4CA4-BE12-CBCAF7B3BABD}" type="presParOf" srcId="{09A2DFDD-C06E-45D1-B1B4-A8CB4D987539}" destId="{DA75A5FB-A508-437C-940B-E87AC4AB966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B76767-0901-4437-8353-2DBFBF9CC110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64EDEC-9968-465F-A264-D0FD02601686}">
      <dgm:prSet custT="1"/>
      <dgm:spPr/>
      <dgm:t>
        <a:bodyPr/>
        <a:lstStyle/>
        <a:p>
          <a:pPr rtl="0"/>
          <a:r>
            <a:rPr lang="ru-RU" sz="2000" dirty="0" smtClean="0"/>
            <a:t>Данная работа была направлена на построение моделей прогнозирования банкротства украинских банков на основе реальных данных об их финансовой деятельности. Был проведен эконометрический анализ с целью выявления экономических показателей, влияющих на финансовую устойчивость банков Украины. </a:t>
          </a:r>
          <a:endParaRPr lang="ru-RU" sz="2000" dirty="0"/>
        </a:p>
      </dgm:t>
    </dgm:pt>
    <dgm:pt modelId="{F5E488D5-051D-40D9-AF10-7CFFB6576857}" type="parTrans" cxnId="{412BD036-C647-4CB5-8580-001AE5456C76}">
      <dgm:prSet/>
      <dgm:spPr/>
      <dgm:t>
        <a:bodyPr/>
        <a:lstStyle/>
        <a:p>
          <a:endParaRPr lang="ru-RU"/>
        </a:p>
      </dgm:t>
    </dgm:pt>
    <dgm:pt modelId="{503B1336-6614-46B1-A989-6E90B1D57170}" type="sibTrans" cxnId="{412BD036-C647-4CB5-8580-001AE5456C76}">
      <dgm:prSet/>
      <dgm:spPr/>
      <dgm:t>
        <a:bodyPr/>
        <a:lstStyle/>
        <a:p>
          <a:endParaRPr lang="ru-RU"/>
        </a:p>
      </dgm:t>
    </dgm:pt>
    <dgm:pt modelId="{CB09504A-1946-484B-98F7-BE27CEDEB451}">
      <dgm:prSet custT="1"/>
      <dgm:spPr/>
      <dgm:t>
        <a:bodyPr/>
        <a:lstStyle/>
        <a:p>
          <a:pPr rtl="0"/>
          <a:r>
            <a:rPr lang="ru-RU" sz="2000" dirty="0" smtClean="0"/>
            <a:t>В результате этого анализа были построены две модели бинарного выбора, позволяющие спрогнозировать банкротство, а также определить какие значения показателей финансовой устойчивости банка являются сигналом для изменения финансовой или управленческой стратегии.</a:t>
          </a:r>
          <a:endParaRPr lang="ru-RU" sz="2000" dirty="0"/>
        </a:p>
      </dgm:t>
    </dgm:pt>
    <dgm:pt modelId="{47FAAA8C-CE9E-4675-9E3C-E58055E906B2}" type="parTrans" cxnId="{512A24E2-E600-4B23-93C9-E9AEA1180F21}">
      <dgm:prSet/>
      <dgm:spPr/>
      <dgm:t>
        <a:bodyPr/>
        <a:lstStyle/>
        <a:p>
          <a:endParaRPr lang="ru-RU"/>
        </a:p>
      </dgm:t>
    </dgm:pt>
    <dgm:pt modelId="{70A51AF3-135A-4497-92CA-D5A764B0C217}" type="sibTrans" cxnId="{512A24E2-E600-4B23-93C9-E9AEA1180F21}">
      <dgm:prSet/>
      <dgm:spPr/>
      <dgm:t>
        <a:bodyPr/>
        <a:lstStyle/>
        <a:p>
          <a:endParaRPr lang="ru-RU"/>
        </a:p>
      </dgm:t>
    </dgm:pt>
    <dgm:pt modelId="{45869A8E-DA60-4294-8D2C-AD37BFA871A2}" type="pres">
      <dgm:prSet presAssocID="{41B76767-0901-4437-8353-2DBFBF9CC11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7D7A3D-65D8-4A11-8867-2A3F25C5F205}" type="pres">
      <dgm:prSet presAssocID="{9664EDEC-9968-465F-A264-D0FD02601686}" presName="circ1" presStyleLbl="vennNode1" presStyleIdx="0" presStyleCnt="2" custScaleX="114114" custScaleY="106005" custLinFactNeighborX="-2027" custLinFactNeighborY="-1576"/>
      <dgm:spPr/>
      <dgm:t>
        <a:bodyPr/>
        <a:lstStyle/>
        <a:p>
          <a:endParaRPr lang="ru-RU"/>
        </a:p>
      </dgm:t>
    </dgm:pt>
    <dgm:pt modelId="{55752FB6-0793-4A33-8B1C-08968C1D69FC}" type="pres">
      <dgm:prSet presAssocID="{9664EDEC-9968-465F-A264-D0FD0260168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8397E8-968D-4ED8-818E-74594A86935E}" type="pres">
      <dgm:prSet presAssocID="{CB09504A-1946-484B-98F7-BE27CEDEB451}" presName="circ2" presStyleLbl="vennNode1" presStyleIdx="1" presStyleCnt="2" custLinFactNeighborX="5444" custLinFactNeighborY="-74"/>
      <dgm:spPr/>
      <dgm:t>
        <a:bodyPr/>
        <a:lstStyle/>
        <a:p>
          <a:endParaRPr lang="ru-RU"/>
        </a:p>
      </dgm:t>
    </dgm:pt>
    <dgm:pt modelId="{48E186A2-D5D0-4C10-96E6-958A88019517}" type="pres">
      <dgm:prSet presAssocID="{CB09504A-1946-484B-98F7-BE27CEDEB45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91B0C5-346C-47C5-9647-0BB74649F5E3}" type="presOf" srcId="{41B76767-0901-4437-8353-2DBFBF9CC110}" destId="{45869A8E-DA60-4294-8D2C-AD37BFA871A2}" srcOrd="0" destOrd="0" presId="urn:microsoft.com/office/officeart/2005/8/layout/venn1"/>
    <dgm:cxn modelId="{6A322B6C-2A7F-466B-808D-B1C0E27EB2AD}" type="presOf" srcId="{CB09504A-1946-484B-98F7-BE27CEDEB451}" destId="{448397E8-968D-4ED8-818E-74594A86935E}" srcOrd="0" destOrd="0" presId="urn:microsoft.com/office/officeart/2005/8/layout/venn1"/>
    <dgm:cxn modelId="{512A24E2-E600-4B23-93C9-E9AEA1180F21}" srcId="{41B76767-0901-4437-8353-2DBFBF9CC110}" destId="{CB09504A-1946-484B-98F7-BE27CEDEB451}" srcOrd="1" destOrd="0" parTransId="{47FAAA8C-CE9E-4675-9E3C-E58055E906B2}" sibTransId="{70A51AF3-135A-4497-92CA-D5A764B0C217}"/>
    <dgm:cxn modelId="{4FFA10BD-F2D6-4260-B457-9C9D5ADFBE2D}" type="presOf" srcId="{9664EDEC-9968-465F-A264-D0FD02601686}" destId="{517D7A3D-65D8-4A11-8867-2A3F25C5F205}" srcOrd="0" destOrd="0" presId="urn:microsoft.com/office/officeart/2005/8/layout/venn1"/>
    <dgm:cxn modelId="{2A86B616-1E11-4477-A880-6EE6DBB08876}" type="presOf" srcId="{CB09504A-1946-484B-98F7-BE27CEDEB451}" destId="{48E186A2-D5D0-4C10-96E6-958A88019517}" srcOrd="1" destOrd="0" presId="urn:microsoft.com/office/officeart/2005/8/layout/venn1"/>
    <dgm:cxn modelId="{3EDDDE70-749C-4B0A-9397-B65413578C82}" type="presOf" srcId="{9664EDEC-9968-465F-A264-D0FD02601686}" destId="{55752FB6-0793-4A33-8B1C-08968C1D69FC}" srcOrd="1" destOrd="0" presId="urn:microsoft.com/office/officeart/2005/8/layout/venn1"/>
    <dgm:cxn modelId="{412BD036-C647-4CB5-8580-001AE5456C76}" srcId="{41B76767-0901-4437-8353-2DBFBF9CC110}" destId="{9664EDEC-9968-465F-A264-D0FD02601686}" srcOrd="0" destOrd="0" parTransId="{F5E488D5-051D-40D9-AF10-7CFFB6576857}" sibTransId="{503B1336-6614-46B1-A989-6E90B1D57170}"/>
    <dgm:cxn modelId="{956BBF9F-0E37-4F70-89AD-FE236FD7EB3E}" type="presParOf" srcId="{45869A8E-DA60-4294-8D2C-AD37BFA871A2}" destId="{517D7A3D-65D8-4A11-8867-2A3F25C5F205}" srcOrd="0" destOrd="0" presId="urn:microsoft.com/office/officeart/2005/8/layout/venn1"/>
    <dgm:cxn modelId="{FEE3889C-4A2E-42FB-B670-5A871141A4E8}" type="presParOf" srcId="{45869A8E-DA60-4294-8D2C-AD37BFA871A2}" destId="{55752FB6-0793-4A33-8B1C-08968C1D69FC}" srcOrd="1" destOrd="0" presId="urn:microsoft.com/office/officeart/2005/8/layout/venn1"/>
    <dgm:cxn modelId="{6A369ECA-0BCC-40DA-8468-61780C3160A5}" type="presParOf" srcId="{45869A8E-DA60-4294-8D2C-AD37BFA871A2}" destId="{448397E8-968D-4ED8-818E-74594A86935E}" srcOrd="2" destOrd="0" presId="urn:microsoft.com/office/officeart/2005/8/layout/venn1"/>
    <dgm:cxn modelId="{10CAD93B-D09D-4AAC-938C-D7DA014E752E}" type="presParOf" srcId="{45869A8E-DA60-4294-8D2C-AD37BFA871A2}" destId="{48E186A2-D5D0-4C10-96E6-958A88019517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B53ED-2B33-46E1-B513-672FEE89BACD}">
      <dsp:nvSpPr>
        <dsp:cNvPr id="0" name=""/>
        <dsp:cNvSpPr/>
      </dsp:nvSpPr>
      <dsp:spPr>
        <a:xfrm>
          <a:off x="643447" y="0"/>
          <a:ext cx="7292401" cy="518457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C1BDCF-BCED-4163-BBF1-467CF046FAF8}">
      <dsp:nvSpPr>
        <dsp:cNvPr id="0" name=""/>
        <dsp:cNvSpPr/>
      </dsp:nvSpPr>
      <dsp:spPr>
        <a:xfrm>
          <a:off x="4293" y="1555372"/>
          <a:ext cx="2065230" cy="2073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показатели, основанные на структуре и достаточности капитала банка;</a:t>
          </a:r>
          <a:endParaRPr lang="ru-RU" sz="1700" kern="1200" dirty="0"/>
        </a:p>
      </dsp:txBody>
      <dsp:txXfrm>
        <a:off x="105109" y="1656188"/>
        <a:ext cx="1863598" cy="1872198"/>
      </dsp:txXfrm>
    </dsp:sp>
    <dsp:sp modelId="{58DE25A0-FF75-4B68-9AD9-91F704839CE2}">
      <dsp:nvSpPr>
        <dsp:cNvPr id="0" name=""/>
        <dsp:cNvSpPr/>
      </dsp:nvSpPr>
      <dsp:spPr>
        <a:xfrm>
          <a:off x="2172786" y="1555372"/>
          <a:ext cx="2065230" cy="2073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показатели, основанные на структуре привлеченных и заемных средств;</a:t>
          </a:r>
          <a:endParaRPr lang="ru-RU" sz="1700" kern="1200"/>
        </a:p>
      </dsp:txBody>
      <dsp:txXfrm>
        <a:off x="2273602" y="1656188"/>
        <a:ext cx="1863598" cy="1872198"/>
      </dsp:txXfrm>
    </dsp:sp>
    <dsp:sp modelId="{3A51F473-F791-4154-BF3B-6C00187EE492}">
      <dsp:nvSpPr>
        <dsp:cNvPr id="0" name=""/>
        <dsp:cNvSpPr/>
      </dsp:nvSpPr>
      <dsp:spPr>
        <a:xfrm>
          <a:off x="4341278" y="1555372"/>
          <a:ext cx="2065230" cy="2073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показатели, основанные на качестве активов банка;</a:t>
          </a:r>
          <a:endParaRPr lang="ru-RU" sz="1700" kern="1200"/>
        </a:p>
      </dsp:txBody>
      <dsp:txXfrm>
        <a:off x="4442094" y="1656188"/>
        <a:ext cx="1863598" cy="1872198"/>
      </dsp:txXfrm>
    </dsp:sp>
    <dsp:sp modelId="{DA75A5FB-A508-437C-940B-E87AC4AB9665}">
      <dsp:nvSpPr>
        <dsp:cNvPr id="0" name=""/>
        <dsp:cNvSpPr/>
      </dsp:nvSpPr>
      <dsp:spPr>
        <a:xfrm>
          <a:off x="6509771" y="1555372"/>
          <a:ext cx="2065230" cy="20738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показатели, характеризующие динамику (поведение ) отдельных составляющих актива и пассива.</a:t>
          </a:r>
          <a:endParaRPr lang="ru-RU" sz="1700" kern="1200" dirty="0"/>
        </a:p>
      </dsp:txBody>
      <dsp:txXfrm>
        <a:off x="6610587" y="1656188"/>
        <a:ext cx="1863598" cy="18721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7D7A3D-65D8-4A11-8867-2A3F25C5F205}">
      <dsp:nvSpPr>
        <dsp:cNvPr id="0" name=""/>
        <dsp:cNvSpPr/>
      </dsp:nvSpPr>
      <dsp:spPr>
        <a:xfrm>
          <a:off x="0" y="354360"/>
          <a:ext cx="5472602" cy="50837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Данная работа была направлена на построение моделей прогнозирования банкротства украинских банков на основе реальных данных об их финансовой деятельности. Был проведен эконометрический анализ с целью выявления экономических показателей, влияющих на финансовую устойчивость банков Украины. </a:t>
          </a:r>
          <a:endParaRPr lang="ru-RU" sz="2000" kern="1200" dirty="0"/>
        </a:p>
      </dsp:txBody>
      <dsp:txXfrm>
        <a:off x="764192" y="953840"/>
        <a:ext cx="3155374" cy="3884757"/>
      </dsp:txXfrm>
    </dsp:sp>
    <dsp:sp modelId="{448397E8-968D-4ED8-818E-74594A86935E}">
      <dsp:nvSpPr>
        <dsp:cNvPr id="0" name=""/>
        <dsp:cNvSpPr/>
      </dsp:nvSpPr>
      <dsp:spPr>
        <a:xfrm>
          <a:off x="3845227" y="570384"/>
          <a:ext cx="4795732" cy="479573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 результате этого анализа были построены две модели бинарного выбора, позволяющие спрогнозировать банкротство, а также определить какие значения показателей финансовой устойчивости банка являются сигналом для изменения финансовой или управленческой стратегии.</a:t>
          </a:r>
          <a:endParaRPr lang="ru-RU" sz="2000" kern="1200" dirty="0"/>
        </a:p>
      </dsp:txBody>
      <dsp:txXfrm>
        <a:off x="5206178" y="1135904"/>
        <a:ext cx="2765107" cy="36646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2D182-0B30-4C62-8EA7-F6D1C6A989F6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CE31B-1939-4E02-B6F5-420151C55E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580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CE31B-1939-4E02-B6F5-420151C55E6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523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CE31B-1939-4E02-B6F5-420151C55E6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695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052809"/>
            <a:ext cx="4419600" cy="16003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Модели бинарного выбора для прогнозирования банкротства украинских банков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3356992"/>
            <a:ext cx="4419600" cy="151216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Подготовил</a:t>
            </a:r>
          </a:p>
          <a:p>
            <a:r>
              <a:rPr lang="ru-RU" dirty="0"/>
              <a:t>с</a:t>
            </a:r>
            <a:r>
              <a:rPr lang="ru-RU" dirty="0" smtClean="0"/>
              <a:t>тудент факультета ЭИ</a:t>
            </a:r>
          </a:p>
          <a:p>
            <a:r>
              <a:rPr lang="ru-RU" dirty="0"/>
              <a:t>г</a:t>
            </a:r>
            <a:r>
              <a:rPr lang="ru-RU" dirty="0" smtClean="0"/>
              <a:t>р. 6.04.04.13.01</a:t>
            </a:r>
          </a:p>
          <a:p>
            <a:r>
              <a:rPr lang="ru-RU" dirty="0" smtClean="0"/>
              <a:t>Чуйков Илья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52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778098"/>
          </a:xfrm>
        </p:spPr>
        <p:txBody>
          <a:bodyPr/>
          <a:lstStyle/>
          <a:p>
            <a:pPr algn="ctr"/>
            <a:r>
              <a:rPr lang="ru-RU" dirty="0" smtClean="0"/>
              <a:t>Актуальность данной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501008"/>
            <a:ext cx="5508104" cy="2880320"/>
          </a:xfrm>
        </p:spPr>
        <p:txBody>
          <a:bodyPr>
            <a:noAutofit/>
          </a:bodyPr>
          <a:lstStyle/>
          <a:p>
            <a:pPr algn="just" fontAlgn="base"/>
            <a:r>
              <a:rPr lang="ru-RU" sz="1900" spc="-40" dirty="0" smtClean="0"/>
              <a:t>За время перехода Украины к рыночной экономике появилось большое число работ, так или иначе обращающихся к рассмотрению причин и механизмов развития кризиса. За редким исключением эти работы апеллируют к различным аналитическим модельным построениям, качественному анализу параметров банковской системы и деятельности отдельных банков. В тоже время, статистический анализ и моделирование не привлекли к себе достаточного, но, можно с уверенностью говорить, заслуженного внимания.</a:t>
            </a:r>
            <a:endParaRPr lang="ru-RU" sz="1900" spc="-40" dirty="0"/>
          </a:p>
        </p:txBody>
      </p:sp>
      <p:pic>
        <p:nvPicPr>
          <p:cNvPr id="2050" name="Picture 2" descr="http://dom.lg.ua/wp-content/uploads/2014/07/bankrotstvo-predpriyat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894" y="3763449"/>
            <a:ext cx="3405594" cy="254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0" y="620688"/>
            <a:ext cx="9071992" cy="302433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pc="-40" dirty="0"/>
              <a:t>Период 2014 года — первой половины 2015 без преувеличения был одним из самых тяжелых в истории банковской системы Украины. Кратким обобщающим показателем этого — являются огромные убытки, зафиксированные участниками рынка. В большинстве из крупнейших банков (входящих в I группу классификации НБУ) они «переваливают» за 1 млрд грн. За этот период 44 украинских банка были признаны банкротами.</a:t>
            </a:r>
          </a:p>
          <a:p>
            <a:pPr algn="just"/>
            <a:r>
              <a:rPr lang="ru-RU" spc="-40" dirty="0"/>
              <a:t>Исследование факторов, определяющих и характеризующих устойчивое функционирование банков и банковской системы в целом, является важной, имеющей большую практическую значимость задачей</a:t>
            </a:r>
            <a:r>
              <a:rPr lang="ru-RU" spc="-40" dirty="0" smtClean="0"/>
              <a:t>.</a:t>
            </a:r>
          </a:p>
          <a:p>
            <a:pPr algn="just"/>
            <a:r>
              <a:rPr lang="ru-RU" spc="-40" dirty="0"/>
              <a:t>В который раз остро встали вопросы: как оценить надежность банка, какие параметры его работы говорят в пользу его устойчивости, чем определяется эффективность банковской деятельности</a:t>
            </a:r>
            <a:r>
              <a:rPr lang="ru-RU" spc="-40" dirty="0" smtClean="0"/>
              <a:t>.</a:t>
            </a:r>
          </a:p>
          <a:p>
            <a:pPr algn="just"/>
            <a:endParaRPr lang="ru-RU" spc="-40" dirty="0"/>
          </a:p>
        </p:txBody>
      </p:sp>
    </p:spTree>
    <p:extLst>
      <p:ext uri="{BB962C8B-B14F-4D97-AF65-F5344CB8AC3E}">
        <p14:creationId xmlns:p14="http://schemas.microsoft.com/office/powerpoint/2010/main" val="78172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ctr"/>
            <a:r>
              <a:rPr lang="ru-RU" dirty="0" smtClean="0"/>
              <a:t>Цель, объект, предмет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831" y="1268760"/>
            <a:ext cx="8526969" cy="2880320"/>
          </a:xfrm>
        </p:spPr>
        <p:txBody>
          <a:bodyPr>
            <a:normAutofit/>
          </a:bodyPr>
          <a:lstStyle/>
          <a:p>
            <a:r>
              <a:rPr lang="ru-RU" dirty="0"/>
              <a:t>Целью данной работы является изучение возможных методов прогнозирования банкротства украинских банков, выбор наиболее подходящего метода, построение эконометрических моделей на основании данных о финансовом состоянии банков Украины к 01.01.2015 года 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Объектом данной работы является финансовое состояние украинских банков.</a:t>
            </a:r>
          </a:p>
          <a:p>
            <a:endParaRPr lang="ru-RU" dirty="0"/>
          </a:p>
        </p:txBody>
      </p:sp>
      <p:pic>
        <p:nvPicPr>
          <p:cNvPr id="1026" name="Picture 2" descr="http://xn--b1aecb4bbudibdie.xn--p1ai/files/1.08.2011/targe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1" t="11554" r="6939" b="7638"/>
          <a:stretch/>
        </p:blipFill>
        <p:spPr bwMode="auto">
          <a:xfrm>
            <a:off x="5167745" y="3933056"/>
            <a:ext cx="3837710" cy="27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59831" y="4149080"/>
            <a:ext cx="4988233" cy="21602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Предметом данной работы являются различные эконометрические методы, позволяющие построить модели для прогнозирования банкротства украинских банков.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6596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Факторы, влияющие на финансовую устойчивость банка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377939"/>
              </p:ext>
            </p:extLst>
          </p:nvPr>
        </p:nvGraphicFramePr>
        <p:xfrm>
          <a:off x="323528" y="1412776"/>
          <a:ext cx="85792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566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37057"/>
          </a:xfrm>
        </p:spPr>
        <p:txBody>
          <a:bodyPr/>
          <a:lstStyle/>
          <a:p>
            <a:pPr algn="ctr"/>
            <a:r>
              <a:rPr lang="ru-RU" dirty="0"/>
              <a:t>Сущность моделей бинарного выбора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001419"/>
          </a:xfrm>
        </p:spPr>
        <p:txBody>
          <a:bodyPr/>
          <a:lstStyle/>
          <a:p>
            <a:pPr algn="just"/>
            <a:r>
              <a:rPr lang="ru-RU" dirty="0"/>
              <a:t>Сущность модели заключается в том, что переменная Y является бинарной, то есть может принимать только два значения, которые для упрощения предполагаются равными 1 и 0. Например, Y может означать наличие/отсутствие каких либо условий, успех или провал чего-либо, ответ да/нет в опросе и т. д.</a:t>
            </a:r>
          </a:p>
        </p:txBody>
      </p:sp>
      <p:pic>
        <p:nvPicPr>
          <p:cNvPr id="6146" name="Picture 2" descr="http://cs11397.vk.me/u119235640/l_6ddb0d7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1" r="2528" b="6031"/>
          <a:stretch/>
        </p:blipFill>
        <p:spPr bwMode="auto">
          <a:xfrm>
            <a:off x="1187624" y="3501008"/>
            <a:ext cx="6768752" cy="30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78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Формирование информационной базы исследования</a:t>
            </a:r>
          </a:p>
        </p:txBody>
      </p:sp>
      <p:pic>
        <p:nvPicPr>
          <p:cNvPr id="5122" name="Picture 2" descr="http://cdn.vedomosti.ru/image/2015/1q/wmlub/normal-16a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556792"/>
            <a:ext cx="4040188" cy="2693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2829991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Основой для исследования является модель бинарного выбора, с зависимой переменной </a:t>
            </a:r>
            <a:r>
              <a:rPr lang="en-US" dirty="0" smtClean="0">
                <a:solidFill>
                  <a:schemeClr val="tx1">
                    <a:lumMod val="85000"/>
                  </a:schemeClr>
                </a:solidFill>
              </a:rPr>
              <a:t>Y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которой присваивается значение </a:t>
            </a:r>
            <a:r>
              <a:rPr lang="en-US" dirty="0" smtClean="0">
                <a:solidFill>
                  <a:schemeClr val="tx1">
                    <a:lumMod val="85000"/>
                  </a:schemeClr>
                </a:solidFill>
              </a:rPr>
              <a:t>0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если банк не является банкротом, и </a:t>
            </a:r>
            <a:r>
              <a:rPr lang="en-US" dirty="0" smtClean="0">
                <a:solidFill>
                  <a:schemeClr val="tx1">
                    <a:lumMod val="85000"/>
                  </a:schemeClr>
                </a:solidFill>
              </a:rPr>
              <a:t>1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если банк является банкротом (оценивается </a:t>
            </a:r>
            <a:r>
              <a:rPr lang="ru-RU" dirty="0" err="1">
                <a:solidFill>
                  <a:schemeClr val="tx1">
                    <a:lumMod val="85000"/>
                  </a:schemeClr>
                </a:solidFill>
              </a:rPr>
              <a:t>logit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-модель).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23528" y="4509120"/>
            <a:ext cx="8568951" cy="2088232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Необходимо отметить, что из выборки был исключен ряд банков: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Ощадбанк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Укрэксимбанк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Укргазбанк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Родовид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Украинский Банк Реконструкции и Развития, Киев,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Кристалбанк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85000"/>
                  </a:schemeClr>
                </a:solidFill>
              </a:rPr>
              <a:t>Держзембанк</a:t>
            </a:r>
            <a:r>
              <a:rPr lang="ru-RU" b="1" dirty="0">
                <a:solidFill>
                  <a:schemeClr val="tx1">
                    <a:lumMod val="85000"/>
                  </a:schemeClr>
                </a:solidFill>
              </a:rPr>
              <a:t>, т.к. эти банки заведомо не могут обанкротиться: их поддержит государство. </a:t>
            </a:r>
          </a:p>
        </p:txBody>
      </p:sp>
    </p:spTree>
    <p:extLst>
      <p:ext uri="{BB962C8B-B14F-4D97-AF65-F5344CB8AC3E}">
        <p14:creationId xmlns:p14="http://schemas.microsoft.com/office/powerpoint/2010/main" val="122933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Построение </a:t>
            </a:r>
            <a:r>
              <a:rPr lang="ru-RU" dirty="0" err="1"/>
              <a:t>logit</a:t>
            </a:r>
            <a:r>
              <a:rPr lang="ru-RU" dirty="0"/>
              <a:t> модели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781" y="3933056"/>
            <a:ext cx="8651683" cy="2116832"/>
          </a:xfrm>
        </p:spPr>
        <p:txBody>
          <a:bodyPr>
            <a:noAutofit/>
          </a:bodyPr>
          <a:lstStyle/>
          <a:p>
            <a:r>
              <a:rPr lang="ru-RU" dirty="0" smtClean="0"/>
              <a:t>М</a:t>
            </a:r>
            <a:r>
              <a:rPr lang="ru-RU" dirty="0" smtClean="0"/>
              <a:t>одель </a:t>
            </a:r>
            <a:r>
              <a:rPr lang="ru-RU" dirty="0"/>
              <a:t>выглядит следующим образом:</a:t>
            </a:r>
          </a:p>
          <a:p>
            <a:r>
              <a:rPr lang="fr-FR" dirty="0"/>
              <a:t>Y</a:t>
            </a:r>
            <a:r>
              <a:rPr lang="ru-RU" dirty="0"/>
              <a:t>= -8,4082-0,48287</a:t>
            </a:r>
            <a:r>
              <a:rPr lang="fr-FR" dirty="0"/>
              <a:t>X</a:t>
            </a:r>
            <a:r>
              <a:rPr lang="ru-RU" dirty="0"/>
              <a:t>1+ 7,59</a:t>
            </a:r>
            <a:r>
              <a:rPr lang="fr-FR" dirty="0"/>
              <a:t>X</a:t>
            </a:r>
            <a:r>
              <a:rPr lang="ru-RU" dirty="0"/>
              <a:t>2+-8,4689</a:t>
            </a:r>
            <a:r>
              <a:rPr lang="fr-FR" dirty="0"/>
              <a:t>X</a:t>
            </a:r>
            <a:r>
              <a:rPr lang="ru-RU" dirty="0"/>
              <a:t>3-0,04788</a:t>
            </a:r>
            <a:r>
              <a:rPr lang="fr-FR" dirty="0"/>
              <a:t>X</a:t>
            </a:r>
            <a:r>
              <a:rPr lang="ru-RU" dirty="0"/>
              <a:t>4+0,41422</a:t>
            </a:r>
            <a:r>
              <a:rPr lang="fr-FR" dirty="0"/>
              <a:t>X</a:t>
            </a:r>
            <a:r>
              <a:rPr lang="ru-RU" dirty="0"/>
              <a:t>5+2,4115Х6</a:t>
            </a:r>
          </a:p>
          <a:p>
            <a:r>
              <a:rPr lang="ru-RU" dirty="0"/>
              <a:t>Псевдо </a:t>
            </a:r>
            <a:r>
              <a:rPr lang="en-US" dirty="0"/>
              <a:t>R</a:t>
            </a:r>
            <a:r>
              <a:rPr lang="ru-RU" baseline="30000" dirty="0"/>
              <a:t>2 </a:t>
            </a:r>
            <a:r>
              <a:rPr lang="ru-RU" dirty="0"/>
              <a:t>= </a:t>
            </a:r>
            <a:r>
              <a:rPr lang="ru-RU" dirty="0" smtClean="0"/>
              <a:t>0,9042, этот показатель отвечает за качество модели и имеет </a:t>
            </a:r>
            <a:r>
              <a:rPr lang="ru-RU" dirty="0" smtClean="0"/>
              <a:t>достаточно высокий уровень, </a:t>
            </a:r>
            <a:r>
              <a:rPr lang="ru-RU" dirty="0" smtClean="0"/>
              <a:t>но модель </a:t>
            </a:r>
            <a:r>
              <a:rPr lang="ru-RU" dirty="0"/>
              <a:t>имеет слишком малый процент верного определения банков-банкротов – 60,86%</a:t>
            </a:r>
          </a:p>
          <a:p>
            <a:endParaRPr lang="ru-RU" dirty="0"/>
          </a:p>
        </p:txBody>
      </p:sp>
      <p:pic>
        <p:nvPicPr>
          <p:cNvPr id="4098" name="Picture 2" descr="E: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261" y="2132856"/>
            <a:ext cx="4547227" cy="18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0040" y="98072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Факторы </a:t>
            </a:r>
            <a:r>
              <a:rPr lang="ru-RU" sz="2400" dirty="0" smtClean="0"/>
              <a:t>:</a:t>
            </a:r>
          </a:p>
          <a:p>
            <a:r>
              <a:rPr lang="ru-RU" sz="2400" b="1" dirty="0" smtClean="0"/>
              <a:t>Х1</a:t>
            </a:r>
            <a:r>
              <a:rPr lang="ru-RU" sz="2400" dirty="0" smtClean="0"/>
              <a:t> </a:t>
            </a:r>
            <a:r>
              <a:rPr lang="ru-RU" sz="2400" dirty="0"/>
              <a:t>– достаточность капитала;</a:t>
            </a:r>
          </a:p>
          <a:p>
            <a:r>
              <a:rPr lang="ru-RU" sz="2400" b="1" dirty="0"/>
              <a:t>Х2</a:t>
            </a:r>
            <a:r>
              <a:rPr lang="ru-RU" sz="2400" dirty="0"/>
              <a:t> – клиентская база;</a:t>
            </a:r>
          </a:p>
          <a:p>
            <a:r>
              <a:rPr lang="ru-RU" sz="2400" b="1" dirty="0"/>
              <a:t>Х3</a:t>
            </a:r>
            <a:r>
              <a:rPr lang="ru-RU" sz="2400" dirty="0"/>
              <a:t> –рентабельность;</a:t>
            </a:r>
          </a:p>
          <a:p>
            <a:r>
              <a:rPr lang="ru-RU" sz="2400" b="1" dirty="0"/>
              <a:t>Х4</a:t>
            </a:r>
            <a:r>
              <a:rPr lang="ru-RU" sz="2400" dirty="0"/>
              <a:t> – ликвидность;</a:t>
            </a:r>
          </a:p>
          <a:p>
            <a:r>
              <a:rPr lang="ru-RU" sz="2400" b="1" dirty="0"/>
              <a:t>Х5</a:t>
            </a:r>
            <a:r>
              <a:rPr lang="ru-RU" sz="2400" dirty="0"/>
              <a:t>- доля активов мгновенной ликвидности;</a:t>
            </a:r>
          </a:p>
          <a:p>
            <a:r>
              <a:rPr lang="ru-RU" sz="2400" b="1" dirty="0"/>
              <a:t>Х6</a:t>
            </a:r>
            <a:r>
              <a:rPr lang="ru-RU" sz="2400" dirty="0"/>
              <a:t> –прибыльность;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5542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txBody>
          <a:bodyPr/>
          <a:lstStyle/>
          <a:p>
            <a:pPr algn="ctr"/>
            <a:r>
              <a:rPr lang="ru-RU" dirty="0"/>
              <a:t>Построение </a:t>
            </a:r>
            <a:r>
              <a:rPr lang="ru-RU" dirty="0" err="1"/>
              <a:t>probit</a:t>
            </a:r>
            <a:r>
              <a:rPr lang="ru-RU" dirty="0"/>
              <a:t> модели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525963"/>
          </a:xfrm>
        </p:spPr>
        <p:txBody>
          <a:bodyPr/>
          <a:lstStyle/>
          <a:p>
            <a:r>
              <a:rPr lang="ru-RU" dirty="0" smtClean="0"/>
              <a:t>Для </a:t>
            </a:r>
            <a:r>
              <a:rPr lang="ru-RU" dirty="0"/>
              <a:t>построения </a:t>
            </a:r>
            <a:r>
              <a:rPr lang="ru-RU" dirty="0" err="1"/>
              <a:t>probit</a:t>
            </a:r>
            <a:r>
              <a:rPr lang="ru-RU" dirty="0"/>
              <a:t> </a:t>
            </a:r>
            <a:r>
              <a:rPr lang="ru-RU" dirty="0" smtClean="0"/>
              <a:t> модели </a:t>
            </a:r>
            <a:r>
              <a:rPr lang="ru-RU" dirty="0" smtClean="0"/>
              <a:t>были использованы те же исходные данные, что и </a:t>
            </a:r>
            <a:r>
              <a:rPr lang="ru-RU" dirty="0"/>
              <a:t>для </a:t>
            </a:r>
            <a:r>
              <a:rPr lang="ru-RU" dirty="0" err="1"/>
              <a:t>logit</a:t>
            </a:r>
            <a:r>
              <a:rPr lang="ru-RU" dirty="0"/>
              <a:t> </a:t>
            </a:r>
            <a:r>
              <a:rPr lang="ru-RU" dirty="0" smtClean="0"/>
              <a:t>модели и определены те же факторы.</a:t>
            </a:r>
            <a:endParaRPr lang="ru-RU" dirty="0" smtClean="0"/>
          </a:p>
          <a:p>
            <a:r>
              <a:rPr lang="ru-RU" dirty="0" smtClean="0"/>
              <a:t>Модель </a:t>
            </a:r>
            <a:r>
              <a:rPr lang="ru-RU" dirty="0"/>
              <a:t>имеет вид:</a:t>
            </a:r>
          </a:p>
          <a:p>
            <a:r>
              <a:rPr lang="fr-FR" dirty="0"/>
              <a:t>Y</a:t>
            </a:r>
            <a:r>
              <a:rPr lang="ru-RU" dirty="0"/>
              <a:t>= -4,3603-9,10139</a:t>
            </a:r>
            <a:r>
              <a:rPr lang="fr-FR" dirty="0"/>
              <a:t>X</a:t>
            </a:r>
            <a:r>
              <a:rPr lang="ru-RU" dirty="0"/>
              <a:t>1+7,81131</a:t>
            </a:r>
            <a:r>
              <a:rPr lang="fr-FR" dirty="0"/>
              <a:t>X</a:t>
            </a:r>
            <a:r>
              <a:rPr lang="ru-RU" dirty="0"/>
              <a:t>2-8,261</a:t>
            </a:r>
            <a:r>
              <a:rPr lang="fr-FR" dirty="0"/>
              <a:t>X</a:t>
            </a:r>
            <a:r>
              <a:rPr lang="ru-RU" dirty="0"/>
              <a:t>3 -0,09535</a:t>
            </a:r>
            <a:r>
              <a:rPr lang="fr-FR" dirty="0"/>
              <a:t>X</a:t>
            </a:r>
            <a:r>
              <a:rPr lang="ru-RU" dirty="0"/>
              <a:t>4-1,9988</a:t>
            </a:r>
            <a:r>
              <a:rPr lang="fr-FR" dirty="0"/>
              <a:t>X</a:t>
            </a:r>
            <a:r>
              <a:rPr lang="ru-RU" dirty="0"/>
              <a:t>5-4,8845Х6.</a:t>
            </a:r>
          </a:p>
          <a:p>
            <a:r>
              <a:rPr lang="ru-RU" dirty="0"/>
              <a:t>Псевдо </a:t>
            </a:r>
            <a:r>
              <a:rPr lang="en-US" dirty="0"/>
              <a:t>R</a:t>
            </a:r>
            <a:r>
              <a:rPr lang="ru-RU" baseline="30000" dirty="0"/>
              <a:t>2 </a:t>
            </a:r>
            <a:r>
              <a:rPr lang="ru-RU" dirty="0"/>
              <a:t>= 0,9222, и имеет достаточный процент верного определения </a:t>
            </a:r>
            <a:r>
              <a:rPr lang="ru-RU" dirty="0" smtClean="0"/>
              <a:t>банков-банкротов </a:t>
            </a:r>
            <a:r>
              <a:rPr lang="ru-RU" dirty="0"/>
              <a:t>равный 78,26%.</a:t>
            </a:r>
          </a:p>
          <a:p>
            <a:endParaRPr lang="ru-RU" dirty="0"/>
          </a:p>
        </p:txBody>
      </p:sp>
      <p:pic>
        <p:nvPicPr>
          <p:cNvPr id="3074" name="Picture 2" descr="E: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1088"/>
            <a:ext cx="546811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73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504" y="274638"/>
            <a:ext cx="5842992" cy="706090"/>
          </a:xfrm>
        </p:spPr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2964941"/>
              </p:ext>
            </p:extLst>
          </p:nvPr>
        </p:nvGraphicFramePr>
        <p:xfrm>
          <a:off x="251520" y="914400"/>
          <a:ext cx="8640960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300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492896"/>
            <a:ext cx="7272808" cy="1143000"/>
          </a:xfrm>
        </p:spPr>
        <p:txBody>
          <a:bodyPr>
            <a:no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667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142</TotalTime>
  <Words>638</Words>
  <Application>Microsoft Office PowerPoint</Application>
  <PresentationFormat>Экран (4:3)</PresentationFormat>
  <Paragraphs>46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Паркет</vt:lpstr>
      <vt:lpstr>Модели бинарного выбора для прогнозирования банкротства украинских банков</vt:lpstr>
      <vt:lpstr>Актуальность данной работы</vt:lpstr>
      <vt:lpstr>Цель, объект, предмет</vt:lpstr>
      <vt:lpstr>Факторы, влияющие на финансовую устойчивость банка</vt:lpstr>
      <vt:lpstr>Сущность моделей бинарного выбора</vt:lpstr>
      <vt:lpstr>Формирование информационной базы исследования</vt:lpstr>
      <vt:lpstr>Построение logit модели</vt:lpstr>
      <vt:lpstr>Построение probit модели</vt:lpstr>
      <vt:lpstr>Результаты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Модели бинарного выбора для прогнозирования банкротства украинских банков</dc:title>
  <dc:creator>Илья</dc:creator>
  <cp:lastModifiedBy>RePack by Diakov</cp:lastModifiedBy>
  <cp:revision>21</cp:revision>
  <dcterms:created xsi:type="dcterms:W3CDTF">2015-12-22T21:22:48Z</dcterms:created>
  <dcterms:modified xsi:type="dcterms:W3CDTF">2016-03-11T21:27:22Z</dcterms:modified>
</cp:coreProperties>
</file>